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3" r:id="rId2"/>
    <p:sldId id="256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F8E27-F8AA-4257-A827-82AADACD5E8F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F68FF14-F34D-44E0-9532-A2E314E65C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88039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VY_32_INOVACE_19_Významový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poměr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VÝZNAMOVÝ POMĚR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1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2.ZŠ Dobříš</a:t>
            </a:r>
            <a:endParaRPr lang="cs-CZ" sz="11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628800"/>
            <a:ext cx="830227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VÝZNAMOVÝ  POMĚR  MEZI  SOUŘADNĚ</a:t>
            </a:r>
          </a:p>
          <a:p>
            <a:endParaRPr lang="cs-CZ" sz="32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32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SPOJENÝMI  VĚTAMI  HLAVNÍMI</a:t>
            </a: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75856" y="2492896"/>
            <a:ext cx="2592288" cy="115212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POMĚRY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3528" y="836712"/>
            <a:ext cx="2448272" cy="17281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slučovací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419872" y="188640"/>
            <a:ext cx="2448272" cy="1800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stupňovací</a:t>
            </a:r>
            <a:endParaRPr lang="cs-CZ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228184" y="908720"/>
            <a:ext cx="2664296" cy="1800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odporovací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395536" y="3789040"/>
            <a:ext cx="2448272" cy="17281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důsledkový</a:t>
            </a:r>
            <a:endParaRPr lang="cs-CZ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3419872" y="4581128"/>
            <a:ext cx="2592288" cy="17281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příčinný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6444208" y="3861048"/>
            <a:ext cx="2520280" cy="17281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vylučovací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 rot="10800000">
            <a:off x="2987824" y="1988840"/>
            <a:ext cx="1512168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 flipH="1" flipV="1">
            <a:off x="4608004" y="2168860"/>
            <a:ext cx="21602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5220072" y="2060848"/>
            <a:ext cx="936104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10800000" flipV="1">
            <a:off x="2627784" y="3717032"/>
            <a:ext cx="792088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5400000">
            <a:off x="4283968" y="4077072"/>
            <a:ext cx="7200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5652120" y="3933056"/>
            <a:ext cx="864096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7979685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       -věty jsou si významově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                       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rovnocenné</a:t>
            </a:r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POMĚR  SLUČOVACÍ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- a, i, ani, nebo, také, též,</a:t>
            </a:r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         pak, potom, ani-ani,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         jak-tak, jednak-jednak,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           dílem-dílem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Př.:  Ráda háčkuji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poznávám nové vzorky.</a:t>
            </a: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ovací šipka 3"/>
          <p:cNvCxnSpPr/>
          <p:nvPr/>
        </p:nvCxnSpPr>
        <p:spPr>
          <a:xfrm rot="5400000" flipH="1" flipV="1">
            <a:off x="3599892" y="1592796"/>
            <a:ext cx="1008112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3707904" y="2492896"/>
            <a:ext cx="864096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Mrak 4"/>
          <p:cNvSpPr/>
          <p:nvPr/>
        </p:nvSpPr>
        <p:spPr>
          <a:xfrm>
            <a:off x="251520" y="260648"/>
            <a:ext cx="3096344" cy="144016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!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79912" y="1628800"/>
            <a:ext cx="453842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druhá věta stupňuje význam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věty první, je významově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závažnější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ba,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i, dokonce i, nejen-ale,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nejen-nýbrž</a:t>
            </a: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276872"/>
            <a:ext cx="25112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POMĚR </a:t>
            </a:r>
          </a:p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STUPŇOVACÍ</a:t>
            </a:r>
            <a:endParaRPr lang="cs-CZ" sz="28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5229200"/>
            <a:ext cx="79893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Př.:  Navštívil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nejen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severní Čechy,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podíval se i do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jižních Čech.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 flipV="1">
            <a:off x="2915816" y="2276872"/>
            <a:ext cx="864096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2915816" y="2996952"/>
            <a:ext cx="864096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rak 8"/>
          <p:cNvSpPr/>
          <p:nvPr/>
        </p:nvSpPr>
        <p:spPr>
          <a:xfrm>
            <a:off x="683568" y="260648"/>
            <a:ext cx="2736304" cy="1656184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!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72000" y="1700808"/>
            <a:ext cx="436850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-druhá věta odporuje větě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první nebo ji nějak omezuje,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-ale, a, avšak, však, než, leč,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jenže, nýbrž, a přece,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sice-ale.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204864"/>
            <a:ext cx="26105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POMĚR</a:t>
            </a:r>
          </a:p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ODPOROVACÍ</a:t>
            </a:r>
            <a:endParaRPr lang="cs-CZ" sz="28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3131840" y="2132856"/>
            <a:ext cx="1152128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3131840" y="2924944"/>
            <a:ext cx="1152128" cy="9361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7544" y="5229200"/>
            <a:ext cx="75452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PŘ.:  Navštívil jižní Čechy,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Šumavu nenavštívil.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Mrak 9"/>
          <p:cNvSpPr/>
          <p:nvPr/>
        </p:nvSpPr>
        <p:spPr>
          <a:xfrm>
            <a:off x="539552" y="260648"/>
            <a:ext cx="2160240" cy="115212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!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1556792"/>
            <a:ext cx="438934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-jedna věta vylučuje platnost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věty druhé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-platí-li jedna, neplatí druhá,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-nebo, anebo, buď-buď, či,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buď-anebo, zdali-či.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204864"/>
            <a:ext cx="25112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POMĚR</a:t>
            </a:r>
          </a:p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VYLUČOVACÍ</a:t>
            </a:r>
            <a:endParaRPr lang="cs-CZ" sz="28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3131840" y="2132856"/>
            <a:ext cx="864096" cy="64807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3131840" y="2780928"/>
            <a:ext cx="864096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11560" y="5085184"/>
            <a:ext cx="70471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Př.:  Pojedu do jižních Čech,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nebo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mi zálohu za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ubytování vraťte.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Mrak 8"/>
          <p:cNvSpPr/>
          <p:nvPr/>
        </p:nvSpPr>
        <p:spPr>
          <a:xfrm>
            <a:off x="755576" y="260648"/>
            <a:ext cx="2160240" cy="115212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!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3968" y="1628800"/>
            <a:ext cx="438934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-druhá věta vyjadřuje příčinu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věty první,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-neboť, vždyť, totiž.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2276872"/>
            <a:ext cx="18998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POMĚR</a:t>
            </a:r>
          </a:p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PŘÍČINNÝ</a:t>
            </a:r>
            <a:endParaRPr lang="cs-CZ" sz="28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2987824" y="2132856"/>
            <a:ext cx="1152128" cy="5760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2987824" y="2708920"/>
            <a:ext cx="1080120" cy="9361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755576" y="5229200"/>
            <a:ext cx="7095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Př.:  Nejel do jižních Čech, neboť neměl peníze.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Mrak 8"/>
          <p:cNvSpPr/>
          <p:nvPr/>
        </p:nvSpPr>
        <p:spPr>
          <a:xfrm>
            <a:off x="467544" y="188640"/>
            <a:ext cx="2664296" cy="136815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!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67944" y="1772816"/>
            <a:ext cx="469872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-druhá věta vyjadřuje důsledek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věty první,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-proto, a proto, tedy, tudíž,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a tak, a tedy.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204864"/>
            <a:ext cx="26773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POMĚR</a:t>
            </a:r>
          </a:p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DŮSLEDKOVÝ</a:t>
            </a:r>
            <a:endParaRPr lang="cs-CZ" sz="28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3275856" y="2132856"/>
            <a:ext cx="720080" cy="64807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3275856" y="2780928"/>
            <a:ext cx="792088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83568" y="5085184"/>
            <a:ext cx="72555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Př.:  Neměl peníze,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proto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nejel do jižních Čech.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Mrak 10"/>
          <p:cNvSpPr/>
          <p:nvPr/>
        </p:nvSpPr>
        <p:spPr>
          <a:xfrm>
            <a:off x="611560" y="188640"/>
            <a:ext cx="1944216" cy="115212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!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35921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 VZÁJEMNÝ  POMĚR  MEZI VĚTAMI  HLAVNÍMI</a:t>
            </a:r>
          </a:p>
          <a:p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Nerad ořechy louská, rád však jadérka chroustá.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 lží můžeš obědvat, ale do večeře nevydrží.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Nechoď po vychozených cestách, nebo sklouzneš.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Buď si cestu našel, nebo si ji udělal.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Neporadili mu, ba smáli se mu do očí.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Četl si, a proto mi neodpovídal.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Znal film dobře, neboť ho viděl dvakrát.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Hned byl mezi stromy, hned byl v houštině.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Venku se setmělo, ba dokonce začaly padat kroupy.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Neměla čas, tedy se to nenaučila.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761939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Nerad ořechy louská, rád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však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jadérka chroustá.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(ODPOROVACÍ)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 lží můžeš obědvat,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do večeře nevydrží.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(ODPOROVACÍ)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Nechoď po vychozených cestách,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nebo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sklouzneš.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(VYLUČOVACÍ)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Buď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si cestu našel,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nebo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si ji udělal.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(VYLUČOVACÍ)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Neporadili mu,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smáli se mu do očí.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(STUPŇOVACÍ)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773506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Četl si,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proto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mi neodpovídal na otázky.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(DŮSLEDKOVÝ)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Znal film dobře,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neboť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ho viděl dvakrát.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(PŘÍČINNÝ)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Hned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byl mezi stromy,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hned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byl v houštině.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(SLUČOVACÍ)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Venku se setmělo,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 dokonce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začaly padat kroupy.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(STUPŇOVACÍ)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Neměla čas,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tedy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se to nenaučila.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DŮSLEDKOVÝ)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66048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814</TotalTime>
  <Words>510</Words>
  <Application>Microsoft Office PowerPoint</Application>
  <PresentationFormat>Předvádění na obrazovce (4:3)</PresentationFormat>
  <Paragraphs>132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Původ</vt:lpstr>
      <vt:lpstr>Prezentace aplikace PowerPoint</vt:lpstr>
      <vt:lpstr>VÝZNAMOVÝ POMĚR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 FULÍNOVÁ Š.</dc:title>
  <dc:creator>OEM</dc:creator>
  <cp:lastModifiedBy>OEM</cp:lastModifiedBy>
  <cp:revision>21</cp:revision>
  <dcterms:created xsi:type="dcterms:W3CDTF">2010-07-26T09:30:09Z</dcterms:created>
  <dcterms:modified xsi:type="dcterms:W3CDTF">2011-08-31T11:17:09Z</dcterms:modified>
</cp:coreProperties>
</file>