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67" r:id="rId2"/>
    <p:sldId id="256" r:id="rId3"/>
    <p:sldId id="261" r:id="rId4"/>
    <p:sldId id="257" r:id="rId5"/>
    <p:sldId id="258" r:id="rId6"/>
    <p:sldId id="259" r:id="rId7"/>
    <p:sldId id="260" r:id="rId8"/>
    <p:sldId id="262" r:id="rId9"/>
    <p:sldId id="263" r:id="rId10"/>
    <p:sldId id="264" r:id="rId11"/>
    <p:sldId id="265" r:id="rId12"/>
    <p:sldId id="266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83A5BB-957C-40D9-9E9B-DE72573F5A78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BF836C-400A-4E7F-800F-4F981983B34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BF836C-400A-4E7F-800F-4F981983B346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8/31/2011</a:t>
            </a:fld>
            <a:endParaRPr lang="en-US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8/31/2011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8/31/2011</a:t>
            </a:fld>
            <a:endParaRPr lang="en-US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8/31/2011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8/31/2011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8/31/2011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8/31/2011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8/31/2011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8/31/2011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8/31/2011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8/31/2011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8/31/2011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0" y="5229200"/>
          <a:ext cx="9144000" cy="1402080"/>
        </p:xfrm>
        <a:graphic>
          <a:graphicData uri="http://schemas.openxmlformats.org/drawingml/2006/table">
            <a:tbl>
              <a:tblPr/>
              <a:tblGrid>
                <a:gridCol w="2768366"/>
                <a:gridCol w="6375634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Český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jazyk 9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VY_32_INOVACE_04_Norma </a:t>
                      </a: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a kodifikace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err="1" smtClean="0">
                          <a:latin typeface="Times New Roman"/>
                          <a:ea typeface="Calibri"/>
                          <a:cs typeface="Times New Roman"/>
                        </a:rPr>
                        <a:t>Chňoupková</a:t>
                      </a: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 Martina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err="1" smtClean="0"/>
              <a:t>mgr</a:t>
            </a:r>
            <a:r>
              <a:rPr lang="cs-CZ" dirty="0" smtClean="0"/>
              <a:t>. Martina </a:t>
            </a:r>
            <a:r>
              <a:rPr lang="cs-CZ" dirty="0" err="1" smtClean="0"/>
              <a:t>chňoupková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Úzus, norma a kodifikace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5867400" y="5715000"/>
            <a:ext cx="17526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Elipsa 9"/>
          <p:cNvSpPr/>
          <p:nvPr/>
        </p:nvSpPr>
        <p:spPr>
          <a:xfrm>
            <a:off x="304800" y="3657600"/>
            <a:ext cx="381000" cy="4572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Opakování předchozí látky: kvíz: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4800" y="1447800"/>
            <a:ext cx="8839200" cy="4953000"/>
          </a:xfrm>
        </p:spPr>
        <p:txBody>
          <a:bodyPr>
            <a:noAutofit/>
          </a:bodyPr>
          <a:lstStyle/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1700" b="1" i="1" dirty="0" smtClean="0"/>
              <a:t>Kdo z uvedených osob se nezabýval studiem jazyka: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1700" dirty="0" smtClean="0"/>
              <a:t>Jan Evangelista </a:t>
            </a:r>
            <a:r>
              <a:rPr lang="cs-CZ" sz="1700" dirty="0" err="1" smtClean="0"/>
              <a:t>Purkyně</a:t>
            </a:r>
            <a:r>
              <a:rPr lang="cs-CZ" sz="1700" dirty="0" smtClean="0"/>
              <a:t>, Jan Blahoslav, Bohuslav Havránek, Jan Amos Komenský,  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1700" dirty="0" smtClean="0"/>
              <a:t>Albert Einstein,  Jiří z Poděbrad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1700" b="1" i="1" dirty="0" smtClean="0"/>
              <a:t>Kdo byli tzv. puristé:</a:t>
            </a:r>
          </a:p>
          <a:p>
            <a:pPr marL="514350" indent="-514350">
              <a:lnSpc>
                <a:spcPct val="200000"/>
              </a:lnSpc>
              <a:spcBef>
                <a:spcPts val="0"/>
              </a:spcBef>
              <a:buAutoNum type="alphaLcParenR"/>
            </a:pPr>
            <a:r>
              <a:rPr lang="cs-CZ" sz="1700" dirty="0" smtClean="0"/>
              <a:t>brusiči, jazyka, tvořili novotvary, chtěli prospět českému jazyku, ale spíše mu škodili</a:t>
            </a:r>
          </a:p>
          <a:p>
            <a:pPr marL="514350" indent="-514350">
              <a:lnSpc>
                <a:spcPct val="200000"/>
              </a:lnSpc>
              <a:spcBef>
                <a:spcPts val="0"/>
              </a:spcBef>
              <a:buAutoNum type="alphaLcParenR"/>
            </a:pPr>
            <a:r>
              <a:rPr lang="cs-CZ" sz="1700" dirty="0" smtClean="0"/>
              <a:t>pomocníci Vladimíra </a:t>
            </a:r>
            <a:r>
              <a:rPr lang="cs-CZ" sz="1700" dirty="0" err="1" smtClean="0"/>
              <a:t>Šmilauera</a:t>
            </a:r>
            <a:endParaRPr lang="cs-CZ" sz="1700" dirty="0" smtClean="0"/>
          </a:p>
          <a:p>
            <a:pPr marL="514350" indent="-514350">
              <a:lnSpc>
                <a:spcPct val="200000"/>
              </a:lnSpc>
              <a:spcBef>
                <a:spcPts val="0"/>
              </a:spcBef>
              <a:buAutoNum type="alphaLcParenR"/>
            </a:pPr>
            <a:r>
              <a:rPr lang="cs-CZ" sz="1700" dirty="0" smtClean="0"/>
              <a:t>napsali první česko-německý slovník</a:t>
            </a:r>
          </a:p>
          <a:p>
            <a:pPr marL="514350" indent="-514350"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1700" b="1" i="1" dirty="0" smtClean="0"/>
              <a:t>Kdo je autorem  Zevrubné mluvnice jazyka českého?</a:t>
            </a:r>
          </a:p>
          <a:p>
            <a:pPr marL="514350" indent="-514350"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1700" dirty="0" smtClean="0"/>
              <a:t>Jan Blahoslav	Jan </a:t>
            </a:r>
            <a:r>
              <a:rPr lang="cs-CZ" sz="1700" dirty="0" err="1" smtClean="0"/>
              <a:t>Gebauer</a:t>
            </a:r>
            <a:r>
              <a:rPr lang="cs-CZ" sz="1700" dirty="0" smtClean="0"/>
              <a:t>	Josef </a:t>
            </a:r>
            <a:r>
              <a:rPr lang="cs-CZ" sz="1700" dirty="0" err="1" smtClean="0"/>
              <a:t>Jungmann</a:t>
            </a:r>
            <a:r>
              <a:rPr lang="cs-CZ" sz="1700" dirty="0" smtClean="0"/>
              <a:t>	Josef Dobrovský</a:t>
            </a:r>
            <a:endParaRPr lang="cs-CZ" sz="1700" dirty="0"/>
          </a:p>
        </p:txBody>
      </p:sp>
      <p:cxnSp>
        <p:nvCxnSpPr>
          <p:cNvPr id="5" name="Přímá spojovací čára 4"/>
          <p:cNvCxnSpPr/>
          <p:nvPr/>
        </p:nvCxnSpPr>
        <p:spPr>
          <a:xfrm>
            <a:off x="304800" y="2514600"/>
            <a:ext cx="2514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čára 5"/>
          <p:cNvCxnSpPr/>
          <p:nvPr/>
        </p:nvCxnSpPr>
        <p:spPr>
          <a:xfrm>
            <a:off x="381000" y="2971800"/>
            <a:ext cx="1447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>
            <a:off x="1905000" y="2971800"/>
            <a:ext cx="1676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0" grpId="0" animBg="1"/>
      <p:bldP spid="3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ÚZUS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pravidlo nebo ustálený zvyk, i nesprávný – </a:t>
            </a:r>
            <a:r>
              <a:rPr lang="cs-CZ" i="1" dirty="0" smtClean="0"/>
              <a:t>např.: pane Liška (tím se liší od normy)</a:t>
            </a:r>
            <a:endParaRPr lang="cs-CZ" dirty="0" smtClean="0"/>
          </a:p>
          <a:p>
            <a:r>
              <a:rPr lang="cs-CZ" dirty="0" smtClean="0"/>
              <a:t>není povinný, ale všeobecně přijímaný a uznávaný</a:t>
            </a:r>
          </a:p>
          <a:p>
            <a:r>
              <a:rPr lang="cs-CZ" dirty="0" smtClean="0"/>
              <a:t>o úzus se opírá norma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NORMA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soubor uznávaných jazykových prostředků (mluvnických i slovních) a způsobů jejich užívání</a:t>
            </a:r>
          </a:p>
          <a:p>
            <a:r>
              <a:rPr lang="cs-CZ" dirty="0" smtClean="0"/>
              <a:t>existuje v jazyce samém</a:t>
            </a:r>
          </a:p>
          <a:p>
            <a:r>
              <a:rPr lang="cs-CZ" dirty="0" smtClean="0"/>
              <a:t>vytváří se postupně v dorozumívacím procesu</a:t>
            </a:r>
          </a:p>
          <a:p>
            <a:r>
              <a:rPr lang="cs-CZ" dirty="0" smtClean="0"/>
              <a:t>mění se (velmi pomalu) = </a:t>
            </a:r>
            <a:r>
              <a:rPr lang="cs-CZ" b="1" dirty="0" smtClean="0"/>
              <a:t>pružná ustálenost</a:t>
            </a:r>
            <a:r>
              <a:rPr lang="cs-CZ" dirty="0" smtClean="0"/>
              <a:t>, ne strnulost, přesto zaručuje stabilitu, jednotnost moderního spisovného jazyka</a:t>
            </a:r>
          </a:p>
          <a:p>
            <a:r>
              <a:rPr lang="cs-CZ" dirty="0" smtClean="0"/>
              <a:t>týká se </a:t>
            </a:r>
            <a:r>
              <a:rPr lang="cs-CZ" b="1" dirty="0" smtClean="0"/>
              <a:t>pravopisu, výslovnosti, tvarosloví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KODIFIKACE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ustálení a uzákonění jazykové normy</a:t>
            </a:r>
          </a:p>
          <a:p>
            <a:r>
              <a:rPr lang="cs-CZ" smtClean="0"/>
              <a:t>má </a:t>
            </a:r>
            <a:r>
              <a:rPr lang="cs-CZ" dirty="0" smtClean="0"/>
              <a:t>za normou určité zpoždění</a:t>
            </a:r>
          </a:p>
          <a:p>
            <a:r>
              <a:rPr lang="cs-CZ" i="1" dirty="0" smtClean="0"/>
              <a:t>kodifikace pravopisné normy</a:t>
            </a:r>
            <a:r>
              <a:rPr lang="cs-CZ" dirty="0" smtClean="0"/>
              <a:t> - velmi jednotná a strohá</a:t>
            </a:r>
          </a:p>
          <a:p>
            <a:r>
              <a:rPr lang="cs-CZ" i="1" dirty="0" smtClean="0"/>
              <a:t>kodifikace výslovnostní normy</a:t>
            </a:r>
            <a:r>
              <a:rPr lang="cs-CZ" dirty="0" smtClean="0"/>
              <a:t> - méně jednotná</a:t>
            </a:r>
          </a:p>
          <a:p>
            <a:r>
              <a:rPr lang="cs-CZ" i="1" dirty="0" smtClean="0"/>
              <a:t>kodifikace tvaroslovné normy</a:t>
            </a:r>
            <a:r>
              <a:rPr lang="cs-CZ" dirty="0" smtClean="0"/>
              <a:t> - volnější, počítá i s dvojtvary (dubletami)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JAZYKOVÉ PŘÍRUČKY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Pravidla českého pravopisu</a:t>
            </a:r>
          </a:p>
          <a:p>
            <a:r>
              <a:rPr lang="cs-CZ" dirty="0" smtClean="0"/>
              <a:t>Slovník spisovné češtiny pro školu a veřejnost</a:t>
            </a:r>
          </a:p>
          <a:p>
            <a:r>
              <a:rPr lang="cs-CZ" dirty="0" smtClean="0"/>
              <a:t>Příruční mluvnice </a:t>
            </a:r>
            <a:r>
              <a:rPr lang="cs-CZ" smtClean="0"/>
              <a:t>českého jazyka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Srovnejte si v některé z mluvnic (např. Stručná mluvnice česká) skloňování vzorů muž a soudce a vytvořte 5. pád následujících slov:</a:t>
            </a:r>
          </a:p>
          <a:p>
            <a:endParaRPr lang="cs-CZ" dirty="0" smtClean="0"/>
          </a:p>
          <a:p>
            <a:r>
              <a:rPr lang="cs-CZ" dirty="0" smtClean="0"/>
              <a:t>poslanec</a:t>
            </a:r>
          </a:p>
          <a:p>
            <a:r>
              <a:rPr lang="cs-CZ" dirty="0" smtClean="0"/>
              <a:t>rádce</a:t>
            </a:r>
          </a:p>
          <a:p>
            <a:r>
              <a:rPr lang="cs-CZ" dirty="0" smtClean="0"/>
              <a:t>obránce</a:t>
            </a:r>
          </a:p>
          <a:p>
            <a:r>
              <a:rPr lang="cs-CZ" dirty="0" smtClean="0"/>
              <a:t>jezdec</a:t>
            </a:r>
          </a:p>
          <a:p>
            <a:r>
              <a:rPr lang="cs-CZ" dirty="0" smtClean="0"/>
              <a:t>vojevůdce</a:t>
            </a:r>
          </a:p>
          <a:p>
            <a:r>
              <a:rPr lang="cs-CZ" dirty="0" smtClean="0"/>
              <a:t>důchodce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286000" y="3048000"/>
            <a:ext cx="1519968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700" dirty="0" smtClean="0"/>
              <a:t>poslanče</a:t>
            </a:r>
            <a:endParaRPr lang="cs-CZ" sz="27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752600" y="3505200"/>
            <a:ext cx="1023037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700" dirty="0" smtClean="0"/>
              <a:t>rádce</a:t>
            </a:r>
            <a:endParaRPr lang="cs-CZ" sz="27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057400" y="3962400"/>
            <a:ext cx="1409360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700" dirty="0" smtClean="0"/>
              <a:t>obránce</a:t>
            </a:r>
            <a:endParaRPr lang="cs-CZ" sz="27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133600" y="4419600"/>
            <a:ext cx="1128835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700" dirty="0" smtClean="0"/>
              <a:t>jezdče</a:t>
            </a:r>
            <a:endParaRPr lang="cs-CZ" sz="27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286000" y="4876800"/>
            <a:ext cx="1702710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700" dirty="0" smtClean="0"/>
              <a:t>vojevůdce</a:t>
            </a:r>
            <a:endParaRPr lang="cs-CZ" sz="27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362200" y="5410200"/>
            <a:ext cx="1649811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700" dirty="0" smtClean="0"/>
              <a:t>důchodce</a:t>
            </a:r>
            <a:endParaRPr lang="cs-CZ" sz="27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lipsa 14"/>
          <p:cNvSpPr/>
          <p:nvPr/>
        </p:nvSpPr>
        <p:spPr>
          <a:xfrm>
            <a:off x="3810000" y="3657600"/>
            <a:ext cx="304800" cy="381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Elipsa 13"/>
          <p:cNvSpPr/>
          <p:nvPr/>
        </p:nvSpPr>
        <p:spPr>
          <a:xfrm>
            <a:off x="2133600" y="3657600"/>
            <a:ext cx="304800" cy="381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Elipsa 12"/>
          <p:cNvSpPr/>
          <p:nvPr/>
        </p:nvSpPr>
        <p:spPr>
          <a:xfrm>
            <a:off x="304800" y="3657600"/>
            <a:ext cx="304800" cy="381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Elipsa 11"/>
          <p:cNvSpPr/>
          <p:nvPr/>
        </p:nvSpPr>
        <p:spPr>
          <a:xfrm>
            <a:off x="6400800" y="3276600"/>
            <a:ext cx="304800" cy="381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Elipsa 10"/>
          <p:cNvSpPr/>
          <p:nvPr/>
        </p:nvSpPr>
        <p:spPr>
          <a:xfrm>
            <a:off x="4800600" y="3200400"/>
            <a:ext cx="304800" cy="381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Elipsa 9"/>
          <p:cNvSpPr/>
          <p:nvPr/>
        </p:nvSpPr>
        <p:spPr>
          <a:xfrm>
            <a:off x="3657600" y="3200400"/>
            <a:ext cx="304800" cy="381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Elipsa 8"/>
          <p:cNvSpPr/>
          <p:nvPr/>
        </p:nvSpPr>
        <p:spPr>
          <a:xfrm>
            <a:off x="1371600" y="3200400"/>
            <a:ext cx="304800" cy="381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304800" y="3200400"/>
            <a:ext cx="304800" cy="381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Elipsa 6"/>
          <p:cNvSpPr/>
          <p:nvPr/>
        </p:nvSpPr>
        <p:spPr>
          <a:xfrm>
            <a:off x="2514600" y="2819400"/>
            <a:ext cx="304800" cy="381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Elipsa 5"/>
          <p:cNvSpPr/>
          <p:nvPr/>
        </p:nvSpPr>
        <p:spPr>
          <a:xfrm>
            <a:off x="304800" y="2819400"/>
            <a:ext cx="304800" cy="381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Elipsa 4"/>
          <p:cNvSpPr/>
          <p:nvPr/>
        </p:nvSpPr>
        <p:spPr>
          <a:xfrm>
            <a:off x="3505200" y="2438400"/>
            <a:ext cx="304800" cy="381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Elipsa 3"/>
          <p:cNvSpPr/>
          <p:nvPr/>
        </p:nvSpPr>
        <p:spPr>
          <a:xfrm>
            <a:off x="304800" y="2438400"/>
            <a:ext cx="304800" cy="381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Pravidla českého pravopisu: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0" y="1527048"/>
            <a:ext cx="9144000" cy="4572000"/>
          </a:xfrm>
        </p:spPr>
        <p:txBody>
          <a:bodyPr/>
          <a:lstStyle/>
          <a:p>
            <a:r>
              <a:rPr lang="cs-CZ" dirty="0" smtClean="0"/>
              <a:t>Ověřte si Pravidlech českého pravopisu pravopis následujících spojení:</a:t>
            </a:r>
          </a:p>
          <a:p>
            <a:pPr lvl="1">
              <a:buNone/>
            </a:pPr>
            <a:r>
              <a:rPr lang="cs-CZ" spc="400" dirty="0" smtClean="0"/>
              <a:t>MORAVSKÉ POLE, SIXTINSKÁ KAPLE,  ŠÍJE </a:t>
            </a:r>
          </a:p>
          <a:p>
            <a:pPr lvl="1">
              <a:buNone/>
            </a:pPr>
            <a:r>
              <a:rPr lang="cs-CZ" spc="400" dirty="0" smtClean="0"/>
              <a:t>KORINTSKÁ, LICHTENŠTEJNSKÉ KRÁLOVSTVÍ,  </a:t>
            </a:r>
          </a:p>
          <a:p>
            <a:pPr lvl="1">
              <a:buNone/>
            </a:pPr>
            <a:r>
              <a:rPr lang="cs-CZ" spc="400" dirty="0" smtClean="0"/>
              <a:t>NOVÁ KALEDONIE, JIŽNÍ AFRIKA, JIŽNÍ </a:t>
            </a:r>
          </a:p>
          <a:p>
            <a:pPr lvl="1">
              <a:buNone/>
            </a:pPr>
            <a:r>
              <a:rPr lang="cs-CZ" spc="400" dirty="0" smtClean="0"/>
              <a:t>AMERIKA, SEVERNÍ KAROLÍNA</a:t>
            </a:r>
            <a:endParaRPr lang="cs-CZ" spc="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4" grpId="0" animBg="1"/>
      <p:bldP spid="13" grpId="0" animBg="1"/>
      <p:bldP spid="12" grpId="0" animBg="1"/>
      <p:bldP spid="11" grpId="0" animBg="1"/>
      <p:bldP spid="10" grpId="0" animBg="1"/>
      <p:bldP spid="9" grpId="0" animBg="1"/>
      <p:bldP spid="8" grpId="0" animBg="1"/>
      <p:bldP spid="7" grpId="0" animBg="1"/>
      <p:bldP spid="6" grpId="0" animBg="1"/>
      <p:bldP spid="5" grpId="0" animBg="1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381000"/>
            <a:ext cx="8534400" cy="8382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Vyhledejte ve výkladovém slovníku významy následujících slov: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legát</a:t>
            </a:r>
          </a:p>
          <a:p>
            <a:r>
              <a:rPr lang="cs-CZ" dirty="0" smtClean="0"/>
              <a:t>látat</a:t>
            </a:r>
          </a:p>
          <a:p>
            <a:r>
              <a:rPr lang="cs-CZ" dirty="0" smtClean="0"/>
              <a:t>píka</a:t>
            </a:r>
          </a:p>
          <a:p>
            <a:r>
              <a:rPr lang="cs-CZ" dirty="0" smtClean="0"/>
              <a:t>talmud</a:t>
            </a:r>
          </a:p>
          <a:p>
            <a:r>
              <a:rPr lang="cs-CZ" dirty="0" smtClean="0"/>
              <a:t>vznášedlo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Jak se ve Slovníku spisovné češtiny pro školu a veřejnost označují:</a:t>
            </a:r>
          </a:p>
          <a:p>
            <a:pPr marL="514350" indent="-514350">
              <a:buAutoNum type="alphaLcParenR"/>
            </a:pPr>
            <a:r>
              <a:rPr lang="cs-CZ" dirty="0" smtClean="0"/>
              <a:t>slova přejatá z latiny</a:t>
            </a:r>
          </a:p>
          <a:p>
            <a:pPr marL="514350" indent="-514350">
              <a:buAutoNum type="alphaLcParenR"/>
            </a:pPr>
            <a:r>
              <a:rPr lang="cs-CZ" dirty="0" smtClean="0"/>
              <a:t>výslovnost</a:t>
            </a:r>
          </a:p>
          <a:p>
            <a:pPr marL="514350" indent="-514350">
              <a:buAutoNum type="alphaLcParenR"/>
            </a:pPr>
            <a:r>
              <a:rPr lang="cs-CZ" dirty="0" smtClean="0"/>
              <a:t>homonyma</a:t>
            </a:r>
          </a:p>
          <a:p>
            <a:pPr marL="514350" indent="-514350">
              <a:buNone/>
            </a:pPr>
            <a:endParaRPr lang="cs-CZ" dirty="0" smtClean="0"/>
          </a:p>
          <a:p>
            <a:pPr marL="514350" indent="-514350">
              <a:buNone/>
            </a:pPr>
            <a:r>
              <a:rPr lang="cs-CZ" dirty="0" smtClean="0"/>
              <a:t>Vždy uveďte příklad.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Vytvořte správně tvary a ověřte si je ve slovníku: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2. pád mn. č. – jáma</a:t>
            </a:r>
          </a:p>
          <a:p>
            <a:r>
              <a:rPr lang="cs-CZ" dirty="0" smtClean="0"/>
              <a:t>příčestí minulé slovesa - odhadnout</a:t>
            </a:r>
          </a:p>
          <a:p>
            <a:r>
              <a:rPr lang="cs-CZ" dirty="0" smtClean="0"/>
              <a:t>6. pád. mn. č. – jarmark</a:t>
            </a:r>
          </a:p>
          <a:p>
            <a:r>
              <a:rPr lang="cs-CZ" dirty="0" smtClean="0"/>
              <a:t>5. pád č. </a:t>
            </a:r>
            <a:r>
              <a:rPr lang="cs-CZ" dirty="0" err="1" smtClean="0"/>
              <a:t>j</a:t>
            </a:r>
            <a:r>
              <a:rPr lang="cs-CZ" dirty="0" smtClean="0"/>
              <a:t>. – vládce, srnec</a:t>
            </a:r>
          </a:p>
          <a:p>
            <a:r>
              <a:rPr lang="cs-CZ" dirty="0" smtClean="0"/>
              <a:t>2. pád. mn.č. číslovky </a:t>
            </a:r>
            <a:r>
              <a:rPr lang="cs-CZ" smtClean="0"/>
              <a:t>- tři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231</TotalTime>
  <Words>401</Words>
  <Application>Microsoft Office PowerPoint</Application>
  <PresentationFormat>Předvádění na obrazovce (4:3)</PresentationFormat>
  <Paragraphs>80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Administrativní</vt:lpstr>
      <vt:lpstr>Snímek 1</vt:lpstr>
      <vt:lpstr>Úzus, norma a kodifikace</vt:lpstr>
      <vt:lpstr>Opakování předchozí látky: kvíz:</vt:lpstr>
      <vt:lpstr>ÚZUS</vt:lpstr>
      <vt:lpstr>NORMA</vt:lpstr>
      <vt:lpstr>KODIFIKACE</vt:lpstr>
      <vt:lpstr>JAZYKOVÉ PŘÍRUČKY</vt:lpstr>
      <vt:lpstr>Snímek 8</vt:lpstr>
      <vt:lpstr>Pravidla českého pravopisu:</vt:lpstr>
      <vt:lpstr>Vyhledejte ve výkladovém slovníku významy následujících slov:</vt:lpstr>
      <vt:lpstr>Snímek 11</vt:lpstr>
      <vt:lpstr>Vytvořte správně tvary a ověřte si je ve slovníku: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Úzus, norma a kodifikace</dc:title>
  <dc:creator>Martina</dc:creator>
  <cp:lastModifiedBy>Martina</cp:lastModifiedBy>
  <cp:revision>9</cp:revision>
  <dcterms:created xsi:type="dcterms:W3CDTF">2006-08-16T00:00:00Z</dcterms:created>
  <dcterms:modified xsi:type="dcterms:W3CDTF">2011-08-31T12:17:06Z</dcterms:modified>
</cp:coreProperties>
</file>