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61" r:id="rId5"/>
    <p:sldId id="256" r:id="rId6"/>
    <p:sldId id="258" r:id="rId7"/>
    <p:sldId id="257" r:id="rId8"/>
    <p:sldId id="259" r:id="rId9"/>
    <p:sldId id="260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0FF1CE12-B100-0000-0000-000000000002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0" autoAdjust="0"/>
    <p:restoredTop sz="86410"/>
  </p:normalViewPr>
  <p:slideViewPr>
    <p:cSldViewPr>
      <p:cViewPr>
        <p:scale>
          <a:sx n="50" d="100"/>
          <a:sy n="50" d="100"/>
        </p:scale>
        <p:origin x="-684" y="162"/>
      </p:cViewPr>
      <p:guideLst>
        <p:guide orient="horz" pos="2160"/>
        <p:guide pos="2880"/>
      </p:guideLst>
    </p:cSldViewPr>
  </p:slideViewPr>
  <p:outlineViewPr>
    <p:cViewPr>
      <p:scale>
        <a:sx n="1" d="1"/>
        <a:sy n="1" d="1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24" name="Rectangle 24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/>
          <a:lstStyle/>
          <a:p>
            <a:fld id="{A849C5AD-4428-4E9C-9C84-11B72C9365FB}" type="datetimeFigureOut">
              <a:rPr lang="en-US" smtClean="0"/>
              <a:pPr/>
              <a:t>8/31/2011</a:t>
            </a:fld>
            <a:endParaRPr lang="en-US" smtClean="0"/>
          </a:p>
        </p:txBody>
      </p:sp>
      <p:sp>
        <p:nvSpPr>
          <p:cNvPr id="30" name="Rectangle 30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18" name="Rectangle 18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8C596567-A38F-4CEF-B37F-9B9D120D62CE}" type="slidenum">
              <a:rPr lang="en-US" smtClean="0"/>
              <a:pPr/>
              <a:t>‹#›</a:t>
            </a:fld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4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15" name="Rectangle 15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/>
          <a:lstStyle/>
          <a:p>
            <a:fld id="{D7547E60-4BE7-4E4E-9AAA-5EE35AEC995C}" type="datetimeFigureOut">
              <a:rPr lang="en-US" smtClean="0"/>
              <a:pPr/>
              <a:t>8/31/2011</a:t>
            </a:fld>
            <a:endParaRPr lang="en-US" smtClean="0"/>
          </a:p>
        </p:txBody>
      </p:sp>
      <p:sp>
        <p:nvSpPr>
          <p:cNvPr id="23" name="Rectangle 2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28" name="Rectangle 28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CA077768-21C8-4125-A345-258E48D2EED0}" type="slidenum">
              <a:rPr lang="en-US" smtClean="0"/>
              <a:pPr/>
              <a:t>‹#›</a:t>
            </a:fld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077768-21C8-4125-A345-258E48D2EED0}" type="slidenum">
              <a:rPr lang="en-US" smtClean="0"/>
              <a:pPr/>
              <a:t>2</a:t>
            </a:fld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1.jpg"/>
          <p:cNvPicPr>
            <a:picLocks noChangeAspect="1"/>
          </p:cNvPicPr>
          <p:nvPr/>
        </p:nvPicPr>
        <p:blipFill>
          <a:blip r:embed="rId2" cstate="print">
            <a:duotone>
              <a:schemeClr val="accent1"/>
              <a:srgbClr val="FFFFFF"/>
            </a:duotone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image2.png"/>
          <p:cNvPicPr>
            <a:picLocks noChangeAspect="1"/>
          </p:cNvPicPr>
          <p:nvPr/>
        </p:nvPicPr>
        <p:blipFill>
          <a:blip r:embed="rId3" cstate="print">
            <a:duotone>
              <a:schemeClr val="accent1"/>
              <a:srgbClr val="FFFFFF"/>
            </a:duotone>
          </a:blip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image3.png"/>
          <p:cNvPicPr>
            <a:picLocks noChangeAspect="1"/>
          </p:cNvPicPr>
          <p:nvPr/>
        </p:nvPicPr>
        <p:blipFill>
          <a:blip r:embed="rId4" cstate="print">
            <a:duotone>
              <a:schemeClr val="accent1"/>
              <a:srgbClr val="FFFFFF"/>
            </a:duotone>
          </a:blip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image4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Rectangle 31"/>
          <p:cNvSpPr>
            <a:spLocks noGrp="1"/>
          </p:cNvSpPr>
          <p:nvPr>
            <p:ph type="subTitle" idx="1"/>
          </p:nvPr>
        </p:nvSpPr>
        <p:spPr>
          <a:xfrm>
            <a:off x="2492734" y="5094577"/>
            <a:ext cx="6194066" cy="925223"/>
          </a:xfrm>
        </p:spPr>
        <p:txBody>
          <a:bodyPr/>
          <a:lstStyle>
            <a:lvl1pPr marL="0" indent="0" algn="r">
              <a:buNone/>
              <a:defRPr sz="28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dirty="0" smtClean="0"/>
              <a:t>Click to edit Master subtitle style</a:t>
            </a:r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ctrTitle"/>
          </p:nvPr>
        </p:nvSpPr>
        <p:spPr>
          <a:xfrm>
            <a:off x="1108986" y="3606800"/>
            <a:ext cx="7577814" cy="1470025"/>
          </a:xfrm>
        </p:spPr>
        <p:txBody>
          <a:bodyPr anchor="b" anchorCtr="0"/>
          <a:lstStyle>
            <a:lvl1pPr algn="r">
              <a:defRPr sz="4000"/>
            </a:lvl1pPr>
          </a:lstStyle>
          <a:p>
            <a:r>
              <a:rPr lang="en-US" dirty="0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en-US" dirty="0" smtClean="0"/>
              <a:t>Click to edit Master title style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en-US" dirty="0" smtClean="0"/>
              <a:t>Click to edit Master title style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2-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" name="Rectangle 11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en-US" dirty="0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en-US" dirty="0" smtClean="0"/>
              <a:t>Click to edit Master title style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30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7" name="Rectangle 1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en-US" dirty="0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shade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5.png"/>
          <p:cNvPicPr>
            <a:picLocks noChangeAspect="1"/>
          </p:cNvPicPr>
          <p:nvPr/>
        </p:nvPicPr>
        <p:blipFill>
          <a:blip r:embed="rId9" cstate="print">
            <a:duotone>
              <a:schemeClr val="accent1"/>
              <a:srgbClr val="FFFFFF"/>
            </a:duotone>
          </a:blip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image6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Rectangle 30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en-US" dirty="0" smtClean="0"/>
              <a:t>Click to edit Master title style</a:t>
            </a:r>
            <a:endParaRPr lang="en-US"/>
          </a:p>
        </p:txBody>
      </p:sp>
      <p:sp>
        <p:nvSpPr>
          <p:cNvPr id="12" name="Rectangle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  <a:endParaRPr lang="en-US"/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6" name="Rectangle 6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 sz="1000">
                <a:latin typeface="+mn-lt"/>
              </a:defRPr>
            </a:lvl1pPr>
          </a:lstStyle>
          <a:p>
            <a:fld id="{5C14FD69-4A85-4715-A222-ABB225B63BC6}" type="datetimeFigureOut">
              <a:rPr lang="en-US" smtClean="0"/>
              <a:pPr/>
              <a:t>8/31/2011</a:t>
            </a:fld>
            <a:endParaRPr lang="en-US" sz="1000" dirty="0" smtClean="0"/>
          </a:p>
        </p:txBody>
      </p:sp>
      <p:sp>
        <p:nvSpPr>
          <p:cNvPr id="20" name="Rectangle 20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algn="ctr">
              <a:defRPr sz="1000">
                <a:latin typeface="+mn-lt"/>
              </a:defRPr>
            </a:lvl1pPr>
          </a:lstStyle>
          <a:p>
            <a:pPr algn="ctr"/>
            <a:endParaRPr lang="en-US" sz="1000" smtClean="0"/>
          </a:p>
        </p:txBody>
      </p:sp>
      <p:sp>
        <p:nvSpPr>
          <p:cNvPr id="21" name="Rectangle 21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 sz="1000">
                <a:latin typeface="+mn-lt"/>
              </a:defRPr>
            </a:lvl1pPr>
          </a:lstStyle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</p:sldLayoutIdLst>
  <p:txStyles>
    <p:titleStyle>
      <a:defPPr>
        <a:defRPr sz="4400">
          <a:solidFill>
            <a:schemeClr val="tx1"/>
          </a:solidFill>
          <a:latin typeface="+mj-lt"/>
          <a:ea typeface="+mj-ea"/>
          <a:cs typeface="+mj-cs"/>
        </a:defRPr>
      </a:defPPr>
      <a:lvl1pPr algn="l">
        <a:buNone/>
        <a:defRPr sz="3600">
          <a:solidFill>
            <a:schemeClr val="tx1">
              <a:alpha val="100000"/>
            </a:schemeClr>
          </a:solidFill>
          <a:latin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342900" indent="-342900">
        <a:buChar char="•"/>
        <a:defRPr sz="2800">
          <a:latin typeface="+mn-lt"/>
        </a:defRPr>
      </a:lvl1pPr>
      <a:lvl2pPr marL="742950" indent="-285750">
        <a:buChar char="–"/>
        <a:defRPr sz="2400">
          <a:latin typeface="+mn-lt"/>
        </a:defRPr>
      </a:lvl2pPr>
      <a:lvl3pPr marL="1143000" indent="-228600">
        <a:buChar char="•"/>
        <a:defRPr sz="2400">
          <a:latin typeface="+mn-lt"/>
        </a:defRPr>
      </a:lvl3pPr>
      <a:lvl4pPr marL="1600200" indent="-228600">
        <a:buChar char="–"/>
        <a:defRPr sz="2000">
          <a:latin typeface="+mn-lt"/>
        </a:defRPr>
      </a:lvl4pPr>
      <a:lvl5pPr marL="2057400" indent="-228600">
        <a:buChar char="»"/>
        <a:defRPr sz="2000">
          <a:latin typeface="+mn-lt"/>
        </a:defRPr>
      </a:lvl5pPr>
      <a:lvl6pPr marL="2514600" indent="-228600">
        <a:buChar char="•"/>
        <a:defRPr sz="2000"/>
      </a:lvl6pPr>
      <a:lvl7pPr marL="2971800" indent="-228600">
        <a:buChar char="•"/>
        <a:defRPr sz="2000"/>
      </a:lvl7pPr>
      <a:lvl8pPr marL="3429000" indent="-228600">
        <a:buChar char="•"/>
        <a:defRPr sz="2000"/>
      </a:lvl8pPr>
      <a:lvl9pPr marL="3886200" indent="-228600">
        <a:buChar char="•"/>
        <a:defRPr sz="2000"/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/>
      <a:lvl2pPr marL="457200"/>
      <a:lvl3pPr marL="914400"/>
      <a:lvl4pPr marL="1371600"/>
      <a:lvl5pPr marL="1828800"/>
      <a:lvl6pPr marL="2286000"/>
      <a:lvl7pPr marL="2743200"/>
      <a:lvl8pPr marL="3200400"/>
      <a:lvl9pPr marL="3657600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VY_32_INOVACE_16_Odvozování sloves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Odvozování  sloves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dráteník</a:t>
            </a:r>
            <a:r>
              <a:rPr lang="cs-CZ" dirty="0" smtClean="0"/>
              <a:t>, podchod, podvodník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Naznačte stavbu slov: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95400" y="3581400"/>
          <a:ext cx="6400800" cy="1483360"/>
        </p:xfrm>
        <a:graphic>
          <a:graphicData uri="http://schemas.openxmlformats.org/drawingml/2006/table">
            <a:tbl>
              <a:tblPr firstRow="1" bandRow="1"/>
              <a:tblGrid>
                <a:gridCol w="1600200"/>
                <a:gridCol w="1600200"/>
                <a:gridCol w="1600200"/>
                <a:gridCol w="1600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předpona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kořen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přípona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koncovka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95400" y="3581400"/>
          <a:ext cx="6400800" cy="1483360"/>
        </p:xfrm>
        <a:graphic>
          <a:graphicData uri="http://schemas.openxmlformats.org/drawingml/2006/table">
            <a:tbl>
              <a:tblPr firstRow="1" bandRow="1"/>
              <a:tblGrid>
                <a:gridCol w="1600200"/>
                <a:gridCol w="1600200"/>
                <a:gridCol w="1600200"/>
                <a:gridCol w="1600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předpona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kořen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přípona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koncovka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rozdíl od substantiv a adjektiv se odvozují převážně pomocí předpon</a:t>
            </a:r>
          </a:p>
          <a:p>
            <a:r>
              <a:rPr lang="cs-CZ" dirty="0" smtClean="0"/>
              <a:t>např.: letět: </a:t>
            </a:r>
            <a:r>
              <a:rPr lang="cs-CZ" i="1" dirty="0" smtClean="0"/>
              <a:t>vy-letět, do-letět, při-letět, pře-letět, </a:t>
            </a:r>
          </a:p>
          <a:p>
            <a:pPr>
              <a:buNone/>
            </a:pPr>
            <a:r>
              <a:rPr lang="cs-CZ" i="1" dirty="0" smtClean="0"/>
              <a:t>	za-letět, na-letět, od-letět…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dirty="0" smtClean="0"/>
              <a:t>Můžeme je odvozovat od:</a:t>
            </a:r>
          </a:p>
          <a:p>
            <a:pPr>
              <a:buNone/>
            </a:pPr>
            <a:r>
              <a:rPr lang="cs-CZ" dirty="0" smtClean="0"/>
              <a:t>	substantiv: rybařit</a:t>
            </a:r>
          </a:p>
          <a:p>
            <a:pPr>
              <a:buNone/>
            </a:pPr>
            <a:r>
              <a:rPr lang="cs-CZ" dirty="0" smtClean="0"/>
              <a:t>	adjektiv: červenat</a:t>
            </a:r>
          </a:p>
          <a:p>
            <a:pPr>
              <a:buNone/>
            </a:pPr>
            <a:r>
              <a:rPr lang="cs-CZ" dirty="0" smtClean="0"/>
              <a:t>	citoslovcí: mňoukat</a:t>
            </a:r>
          </a:p>
          <a:p>
            <a:pPr>
              <a:buNone/>
            </a:pPr>
            <a:r>
              <a:rPr lang="cs-CZ" dirty="0" smtClean="0"/>
              <a:t>	změnou vidu od jiných sloves: nosit </a:t>
            </a:r>
            <a:r>
              <a:rPr lang="cs-CZ" smtClean="0"/>
              <a:t>- nosívat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Odvozování verb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nést</a:t>
            </a:r>
          </a:p>
          <a:p>
            <a:r>
              <a:rPr lang="cs-CZ" dirty="0" smtClean="0"/>
              <a:t>modrý</a:t>
            </a:r>
          </a:p>
          <a:p>
            <a:r>
              <a:rPr lang="cs-CZ" dirty="0" smtClean="0"/>
              <a:t>žbluňk</a:t>
            </a:r>
          </a:p>
          <a:p>
            <a:r>
              <a:rPr lang="cs-CZ" dirty="0" smtClean="0"/>
              <a:t>důkaz</a:t>
            </a:r>
          </a:p>
          <a:p>
            <a:r>
              <a:rPr lang="cs-CZ" dirty="0" smtClean="0"/>
              <a:t>smích</a:t>
            </a:r>
          </a:p>
          <a:p>
            <a:r>
              <a:rPr lang="cs-CZ" dirty="0" err="1" smtClean="0"/>
              <a:t>bů</a:t>
            </a:r>
            <a:endParaRPr lang="cs-CZ" dirty="0" smtClean="0"/>
          </a:p>
          <a:p>
            <a:r>
              <a:rPr lang="cs-CZ" dirty="0" smtClean="0"/>
              <a:t>sáňky</a:t>
            </a:r>
          </a:p>
          <a:p>
            <a:r>
              <a:rPr lang="cs-CZ" dirty="0" smtClean="0"/>
              <a:t>boj</a:t>
            </a:r>
          </a:p>
          <a:p>
            <a:r>
              <a:rPr lang="cs-CZ" dirty="0" smtClean="0"/>
              <a:t>narození</a:t>
            </a:r>
          </a:p>
          <a:p>
            <a:r>
              <a:rPr lang="cs-CZ" dirty="0" smtClean="0"/>
              <a:t>král</a:t>
            </a:r>
          </a:p>
          <a:p>
            <a:r>
              <a:rPr lang="cs-CZ" dirty="0" smtClean="0"/>
              <a:t>letět</a:t>
            </a:r>
          </a:p>
          <a:p>
            <a:r>
              <a:rPr lang="cs-CZ" dirty="0" smtClean="0"/>
              <a:t>povědět</a:t>
            </a:r>
          </a:p>
          <a:p>
            <a:r>
              <a:rPr lang="cs-CZ" dirty="0" smtClean="0"/>
              <a:t>červený</a:t>
            </a:r>
          </a:p>
          <a:p>
            <a:r>
              <a:rPr lang="cs-CZ" dirty="0" smtClean="0"/>
              <a:t>prasklý</a:t>
            </a:r>
          </a:p>
          <a:p>
            <a:r>
              <a:rPr lang="cs-CZ" dirty="0" smtClean="0"/>
              <a:t>bdění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donést, vynést…</a:t>
            </a:r>
          </a:p>
          <a:p>
            <a:r>
              <a:rPr lang="cs-CZ" dirty="0" smtClean="0"/>
              <a:t>modrat</a:t>
            </a:r>
          </a:p>
          <a:p>
            <a:r>
              <a:rPr lang="cs-CZ" dirty="0" smtClean="0"/>
              <a:t>žbluňknout</a:t>
            </a:r>
          </a:p>
          <a:p>
            <a:r>
              <a:rPr lang="cs-CZ" dirty="0" smtClean="0"/>
              <a:t>dokázat</a:t>
            </a:r>
          </a:p>
          <a:p>
            <a:r>
              <a:rPr lang="cs-CZ" dirty="0" smtClean="0"/>
              <a:t>smát se</a:t>
            </a:r>
          </a:p>
          <a:p>
            <a:r>
              <a:rPr lang="cs-CZ" dirty="0" smtClean="0"/>
              <a:t>bučet</a:t>
            </a:r>
          </a:p>
          <a:p>
            <a:r>
              <a:rPr lang="cs-CZ" dirty="0" smtClean="0"/>
              <a:t>sáňkovat</a:t>
            </a:r>
          </a:p>
          <a:p>
            <a:r>
              <a:rPr lang="cs-CZ" dirty="0" smtClean="0"/>
              <a:t>bojovat</a:t>
            </a:r>
          </a:p>
          <a:p>
            <a:r>
              <a:rPr lang="cs-CZ" dirty="0" smtClean="0"/>
              <a:t>narodit</a:t>
            </a:r>
          </a:p>
          <a:p>
            <a:r>
              <a:rPr lang="cs-CZ" dirty="0" smtClean="0"/>
              <a:t>kralovat</a:t>
            </a:r>
          </a:p>
          <a:p>
            <a:r>
              <a:rPr lang="cs-CZ" dirty="0" smtClean="0"/>
              <a:t>vyletět</a:t>
            </a:r>
          </a:p>
          <a:p>
            <a:r>
              <a:rPr lang="cs-CZ" dirty="0" smtClean="0"/>
              <a:t>nepovědět</a:t>
            </a:r>
          </a:p>
          <a:p>
            <a:r>
              <a:rPr lang="cs-CZ" dirty="0" smtClean="0"/>
              <a:t>červenat</a:t>
            </a:r>
          </a:p>
          <a:p>
            <a:r>
              <a:rPr lang="cs-CZ" dirty="0" smtClean="0"/>
              <a:t>prasknout</a:t>
            </a:r>
          </a:p>
          <a:p>
            <a:r>
              <a:rPr lang="cs-CZ" dirty="0" smtClean="0"/>
              <a:t>bdít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ODVOZUJTE SLOVESA: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povídat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bít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psát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Vtvořte co nejvíce odvozených sloves pomoví předpon od sloves: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5800" y="2133600"/>
            <a:ext cx="75168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nepovídat, vypovídat, dopovídat, odpovídat, napovídat, předpovídat, </a:t>
            </a:r>
          </a:p>
          <a:p>
            <a:r>
              <a:rPr lang="cs-CZ" sz="2000" dirty="0" smtClean="0"/>
              <a:t>zapovídat…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8200" y="3429000"/>
            <a:ext cx="34147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sbít, vybít, odbít, zabít, nabít…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8200" y="4876800"/>
            <a:ext cx="66591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nepsat, napsat, odepsat, vypsat, zapsat, přepsat</a:t>
            </a:r>
            <a:r>
              <a:rPr lang="cs-CZ" sz="2000" smtClean="0"/>
              <a:t>, předepsat…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Custom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楷体_GB2312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楷体_GB2312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Office Colors">
      <a:dk1>
        <a:sysClr val="windowText" lastClr="000000"/>
      </a:dk1>
      <a:lt1>
        <a:sysClr val="window" lastClr="FFFFFF"/>
      </a:lt1>
      <a:dk2>
        <a:srgbClr val="1F497D"/>
      </a:dk2>
      <a:lt2>
        <a:srgbClr val="FAF3E8"/>
      </a:lt2>
      <a:accent1>
        <a:srgbClr val="5C83B4"/>
      </a:accent1>
      <a:accent2>
        <a:srgbClr val="C0504D"/>
      </a:accent2>
      <a:accent3>
        <a:srgbClr val="9DBB61"/>
      </a:accent3>
      <a:accent4>
        <a:srgbClr val="8066A0"/>
      </a:accent4>
      <a:accent5>
        <a:srgbClr val="4BACC6"/>
      </a:accent5>
      <a:accent6>
        <a:srgbClr val="F59D56"/>
      </a:accent6>
      <a:hlink>
        <a:srgbClr val="0000FF"/>
      </a:hlink>
      <a:folHlink>
        <a:srgbClr val="800080"/>
      </a:folHlink>
    </a:clrScheme>
    <a:fontScheme name="Office Fonts">
      <a:majorFont>
        <a:latin typeface="Calibri"/>
        <a:ea typeface="MS PGothic"/>
        <a:cs typeface=""/>
      </a:majorFont>
      <a:minorFont>
        <a:latin typeface="Calibri"/>
        <a:ea typeface="MS PGothic"/>
        <a:cs typeface="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ustom Theme">
  <a:themeElements>
    <a:clrScheme name="Office Colors">
      <a:dk1>
        <a:sysClr val="windowText" lastClr="000000"/>
      </a:dk1>
      <a:lt1>
        <a:sysClr val="window" lastClr="FFFFFF"/>
      </a:lt1>
      <a:dk2>
        <a:srgbClr val="1F497D"/>
      </a:dk2>
      <a:lt2>
        <a:srgbClr val="FAF3E8"/>
      </a:lt2>
      <a:accent1>
        <a:srgbClr val="5C83B4"/>
      </a:accent1>
      <a:accent2>
        <a:srgbClr val="C0504D"/>
      </a:accent2>
      <a:accent3>
        <a:srgbClr val="9DBB61"/>
      </a:accent3>
      <a:accent4>
        <a:srgbClr val="8066A0"/>
      </a:accent4>
      <a:accent5>
        <a:srgbClr val="4BACC6"/>
      </a:accent5>
      <a:accent6>
        <a:srgbClr val="F59D56"/>
      </a:accent6>
      <a:hlink>
        <a:srgbClr val="0000FF"/>
      </a:hlink>
      <a:folHlink>
        <a:srgbClr val="800080"/>
      </a:folHlink>
    </a:clrScheme>
    <a:fontScheme name="Office Fonts">
      <a:majorFont>
        <a:latin typeface="Calibri"/>
        <a:ea typeface="MS PGothic"/>
        <a:cs typeface=""/>
      </a:majorFont>
      <a:minorFont>
        <a:latin typeface="Calibri"/>
        <a:ea typeface="MS PGothic"/>
        <a:cs typeface="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/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AC6DD24B17643A43B5911557F59D23340400899CD97D2199F748BA22A48D93649A64" ma:contentTypeVersion="31" ma:contentTypeDescription="Create a new document." ma:contentTypeScope="" ma:versionID="9e1ac57e4c2658fe23858d96be6d3be6"/>
</file>

<file path=customXml/itemProps1.xml><?xml version="1.0" encoding="utf-8"?>
<ds:datastoreItem xmlns:ds="http://schemas.openxmlformats.org/officeDocument/2006/customXml" ds:itemID="{A839D612-55E8-472C-BECC-BB9BAC79E7D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C329A1A-65F1-45C2-8F63-031A9D9342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153FED-27F3-4101-911E-8CF356DEDF97}">
  <ds:schemaRefs>
    <ds:schemaRef ds:uri="http://schemas.microsoft.com/office/2006/metadata/contentType"/>
    <ds:schemaRef ds:uri="http://schemas.microsoft.com/office/2006/metadata/properties/metaAttribut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167</Words>
  <Application>Microsoft Office PowerPoint</Application>
  <PresentationFormat>Předvádění na obrazovce (4:3)</PresentationFormat>
  <Paragraphs>87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Custom Theme</vt:lpstr>
      <vt:lpstr>Snímek 1</vt:lpstr>
      <vt:lpstr>Odvozování  sloves</vt:lpstr>
      <vt:lpstr>Naznačte stavbu slov:</vt:lpstr>
      <vt:lpstr>Odvozování verb</vt:lpstr>
      <vt:lpstr>ODVOZUJTE SLOVESA:</vt:lpstr>
      <vt:lpstr>Vtvořte co nejvíce odvozených sloves pomoví předpon od sloves: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modified xsi:type="dcterms:W3CDTF">2011-08-31T12:26:19Z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TC100738469990</vt:lpwstr>
  </property>
</Properties>
</file>