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5" r:id="rId21"/>
    <p:sldId id="279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3" Type="http://schemas.openxmlformats.org/officeDocument/2006/relationships/slide" Target="slide5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2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cs.wikipedia.org/wiki/Soubor:Apollo_butterfly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upload.wikimedia.org/wikipedia/commons/1/19/IC_Macroglossum_stellatarum1_NR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upload.wikimedia.org/wikipedia/commons/0/09/Geometrid_caterpillar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cs.wikipedia.org/wiki/Soubor:Grand_paon_de_nuit_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1/19/IC_Macroglossum_stellatarum1_NR.jpg" TargetMode="External"/><Relationship Id="rId2" Type="http://schemas.openxmlformats.org/officeDocument/2006/relationships/hyperlink" Target="http://cs.wikipedia.org/wiki/Soubor:Apollo_butterfly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Grand_paon_de_nuit_2.jpg" TargetMode="External"/><Relationship Id="rId4" Type="http://schemas.openxmlformats.org/officeDocument/2006/relationships/hyperlink" Target="http://upload.wikimedia.org/wikipedia/commons/0/09/Geometrid_caterpilla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 </a:t>
            </a:r>
            <a:r>
              <a:rPr lang="cs-CZ" sz="1700" dirty="0" smtClean="0"/>
              <a:t>VY_52_INOVACE_29_1_POZNÁVÁNÍ  </a:t>
            </a:r>
            <a:r>
              <a:rPr lang="cs-CZ" sz="1700" dirty="0" smtClean="0"/>
              <a:t>DRUHŮ MOTÝLŮ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Hravou formou poznávání a určování druhů motýlů.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6.B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</a:t>
            </a:r>
            <a:r>
              <a:rPr lang="cs-CZ" sz="1700" dirty="0" smtClean="0"/>
              <a:t>11.5</a:t>
            </a:r>
            <a:r>
              <a:rPr lang="cs-CZ" sz="1700" dirty="0" smtClean="0"/>
              <a:t>. 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</a:t>
            </a:r>
            <a:r>
              <a:rPr lang="cs-CZ" sz="1400" dirty="0" smtClean="0"/>
              <a:t>11.5</a:t>
            </a:r>
            <a:r>
              <a:rPr lang="cs-CZ" sz="1400" dirty="0" smtClean="0"/>
              <a:t>. 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„POZNÁVAČKA“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URČOVÁNÍ DRUHŮ MOTÝLŮ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Veselý obličej 26">
            <a:hlinkClick r:id="rId2" action="ppaction://hlinksldjump"/>
          </p:cNvPr>
          <p:cNvSpPr/>
          <p:nvPr/>
        </p:nvSpPr>
        <p:spPr>
          <a:xfrm>
            <a:off x="683568" y="836712"/>
            <a:ext cx="936104" cy="86409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8" name="Veselý obličej 27">
            <a:hlinkClick r:id="rId3" action="ppaction://hlinksldjump"/>
          </p:cNvPr>
          <p:cNvSpPr/>
          <p:nvPr/>
        </p:nvSpPr>
        <p:spPr>
          <a:xfrm>
            <a:off x="2987824" y="908720"/>
            <a:ext cx="936104" cy="864096"/>
          </a:xfrm>
          <a:prstGeom prst="smileyFac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>
            <a:hlinkClick r:id="rId4" action="ppaction://hlinksldjump"/>
          </p:cNvPr>
          <p:cNvSpPr/>
          <p:nvPr/>
        </p:nvSpPr>
        <p:spPr>
          <a:xfrm>
            <a:off x="5580112" y="836712"/>
            <a:ext cx="936104" cy="864096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eselý obličej 29">
            <a:hlinkClick r:id="rId5" action="ppaction://hlinksldjump"/>
          </p:cNvPr>
          <p:cNvSpPr/>
          <p:nvPr/>
        </p:nvSpPr>
        <p:spPr>
          <a:xfrm>
            <a:off x="7740352" y="836712"/>
            <a:ext cx="936104" cy="864096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rdce 31">
            <a:hlinkClick r:id="rId6" action="ppaction://hlinksldjump"/>
          </p:cNvPr>
          <p:cNvSpPr/>
          <p:nvPr/>
        </p:nvSpPr>
        <p:spPr>
          <a:xfrm>
            <a:off x="611560" y="2132856"/>
            <a:ext cx="864096" cy="720080"/>
          </a:xfrm>
          <a:prstGeom prst="hear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rdce 33">
            <a:hlinkClick r:id="rId7" action="ppaction://hlinksldjump"/>
          </p:cNvPr>
          <p:cNvSpPr/>
          <p:nvPr/>
        </p:nvSpPr>
        <p:spPr>
          <a:xfrm>
            <a:off x="3059832" y="2204864"/>
            <a:ext cx="864096" cy="720080"/>
          </a:xfrm>
          <a:prstGeom prst="hear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rdce 34">
            <a:hlinkClick r:id="rId8" action="ppaction://hlinksldjump"/>
          </p:cNvPr>
          <p:cNvSpPr/>
          <p:nvPr/>
        </p:nvSpPr>
        <p:spPr>
          <a:xfrm>
            <a:off x="5652120" y="2204864"/>
            <a:ext cx="864096" cy="72008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rdce 35">
            <a:hlinkClick r:id="rId9" action="ppaction://hlinksldjump"/>
          </p:cNvPr>
          <p:cNvSpPr/>
          <p:nvPr/>
        </p:nvSpPr>
        <p:spPr>
          <a:xfrm>
            <a:off x="7740352" y="2204864"/>
            <a:ext cx="864096" cy="720080"/>
          </a:xfrm>
          <a:prstGeom prst="hear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rychle 42">
            <a:hlinkClick r:id="rId10" action="ppaction://hlinksldjump"/>
          </p:cNvPr>
          <p:cNvSpPr/>
          <p:nvPr/>
        </p:nvSpPr>
        <p:spPr>
          <a:xfrm>
            <a:off x="683568" y="3356992"/>
            <a:ext cx="936104" cy="792088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rychle 43">
            <a:hlinkClick r:id="rId11" action="ppaction://hlinksldjump"/>
          </p:cNvPr>
          <p:cNvSpPr/>
          <p:nvPr/>
        </p:nvSpPr>
        <p:spPr>
          <a:xfrm>
            <a:off x="3059832" y="3356992"/>
            <a:ext cx="936104" cy="792088"/>
          </a:xfrm>
          <a:prstGeom prst="cub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rychle 44">
            <a:hlinkClick r:id="rId12" action="ppaction://hlinksldjump"/>
          </p:cNvPr>
          <p:cNvSpPr/>
          <p:nvPr/>
        </p:nvSpPr>
        <p:spPr>
          <a:xfrm>
            <a:off x="5652120" y="3501008"/>
            <a:ext cx="936104" cy="792088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rychle 45">
            <a:hlinkClick r:id="rId13" action="ppaction://hlinksldjump"/>
          </p:cNvPr>
          <p:cNvSpPr/>
          <p:nvPr/>
        </p:nvSpPr>
        <p:spPr>
          <a:xfrm>
            <a:off x="7812360" y="3501008"/>
            <a:ext cx="936104" cy="792088"/>
          </a:xfrm>
          <a:prstGeom prst="cub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Mrak 47">
            <a:hlinkClick r:id="rId14" action="ppaction://hlinksldjump"/>
          </p:cNvPr>
          <p:cNvSpPr/>
          <p:nvPr/>
        </p:nvSpPr>
        <p:spPr>
          <a:xfrm>
            <a:off x="683568" y="4797152"/>
            <a:ext cx="1008112" cy="864096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Mrak 48">
            <a:hlinkClick r:id="rId15" action="ppaction://hlinksldjump"/>
          </p:cNvPr>
          <p:cNvSpPr/>
          <p:nvPr/>
        </p:nvSpPr>
        <p:spPr>
          <a:xfrm>
            <a:off x="3059832" y="4797152"/>
            <a:ext cx="1008112" cy="864096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Mrak 49">
            <a:hlinkClick r:id="rId16" action="ppaction://hlinksldjump"/>
          </p:cNvPr>
          <p:cNvSpPr/>
          <p:nvPr/>
        </p:nvSpPr>
        <p:spPr>
          <a:xfrm>
            <a:off x="5652120" y="4869160"/>
            <a:ext cx="1008112" cy="864096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Mrak 50">
            <a:hlinkClick r:id="rId17" action="ppaction://hlinksldjump"/>
          </p:cNvPr>
          <p:cNvSpPr/>
          <p:nvPr/>
        </p:nvSpPr>
        <p:spPr>
          <a:xfrm>
            <a:off x="7740352" y="4941168"/>
            <a:ext cx="1008112" cy="864096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2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7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83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04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11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babočka admirál (2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5729" y="1646238"/>
            <a:ext cx="6032541" cy="4525962"/>
          </a:xfrm>
        </p:spPr>
      </p:pic>
      <p:sp>
        <p:nvSpPr>
          <p:cNvPr id="4" name="TextovéPole 3"/>
          <p:cNvSpPr txBox="1"/>
          <p:nvPr/>
        </p:nvSpPr>
        <p:spPr>
          <a:xfrm>
            <a:off x="7524328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83671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BABOČKA ADMIRÁL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bekyně mniška (3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46996" y="1646238"/>
            <a:ext cx="5650008" cy="4525962"/>
          </a:xfrm>
        </p:spPr>
      </p:pic>
      <p:sp>
        <p:nvSpPr>
          <p:cNvPr id="4" name="TextovéPole 3"/>
          <p:cNvSpPr txBox="1"/>
          <p:nvPr/>
        </p:nvSpPr>
        <p:spPr>
          <a:xfrm>
            <a:off x="7596336" y="616530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75656" y="76470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BEKYNĚ MNIŠKA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bělásek zelný, samička (1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5944" y="1646238"/>
            <a:ext cx="6032112" cy="4525962"/>
          </a:xfrm>
        </p:spPr>
      </p:pic>
      <p:sp>
        <p:nvSpPr>
          <p:cNvPr id="4" name="TextovéPole 3"/>
          <p:cNvSpPr txBox="1"/>
          <p:nvPr/>
        </p:nvSpPr>
        <p:spPr>
          <a:xfrm>
            <a:off x="7740352" y="609329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76470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BĚLÁSEK ZELNÝ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lišaj smrtihlav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41" y="1600200"/>
            <a:ext cx="5328615" cy="3987145"/>
          </a:xfrm>
        </p:spPr>
      </p:pic>
      <p:sp>
        <p:nvSpPr>
          <p:cNvPr id="4" name="TextovéPole 3"/>
          <p:cNvSpPr txBox="1"/>
          <p:nvPr/>
        </p:nvSpPr>
        <p:spPr>
          <a:xfrm>
            <a:off x="6876256" y="58052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83671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LIŠAJ SMRTIHLAV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modrásek jetelový (2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74764" y="1646238"/>
            <a:ext cx="3394472" cy="4525962"/>
          </a:xfrm>
        </p:spPr>
      </p:pic>
      <p:sp>
        <p:nvSpPr>
          <p:cNvPr id="4" name="TextovéPole 3"/>
          <p:cNvSpPr txBox="1"/>
          <p:nvPr/>
        </p:nvSpPr>
        <p:spPr>
          <a:xfrm>
            <a:off x="7596336" y="616530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90872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MODRÁSEK JETELOVÝ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okáč bojínkový (1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2" y="1646238"/>
            <a:ext cx="6034616" cy="4525962"/>
          </a:xfrm>
        </p:spPr>
      </p:pic>
      <p:sp>
        <p:nvSpPr>
          <p:cNvPr id="4" name="TextovéPole 3"/>
          <p:cNvSpPr txBox="1"/>
          <p:nvPr/>
        </p:nvSpPr>
        <p:spPr>
          <a:xfrm>
            <a:off x="7380312" y="609329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908720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OKÁČ BOJÍNKOVÝ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otakárek fenyklový, Loděnic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065" y="1600200"/>
            <a:ext cx="5826247" cy="4368779"/>
          </a:xfrm>
        </p:spPr>
      </p:pic>
      <p:sp>
        <p:nvSpPr>
          <p:cNvPr id="4" name="TextovéPole 3"/>
          <p:cNvSpPr txBox="1"/>
          <p:nvPr/>
        </p:nvSpPr>
        <p:spPr>
          <a:xfrm>
            <a:off x="7596336" y="602128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836712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OTAKÁREK FENYKLOVÝ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perleťovec fialkový (2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42" y="1646238"/>
            <a:ext cx="6048716" cy="4525962"/>
          </a:xfrm>
        </p:spPr>
      </p:pic>
      <p:sp>
        <p:nvSpPr>
          <p:cNvPr id="4" name="TextovéPole 3"/>
          <p:cNvSpPr txBox="1"/>
          <p:nvPr/>
        </p:nvSpPr>
        <p:spPr>
          <a:xfrm>
            <a:off x="7596336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69269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PERLEŤOVEC FIALKOVÝ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přástevník kostivalový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42" y="1646238"/>
            <a:ext cx="6048716" cy="4525962"/>
          </a:xfrm>
        </p:spPr>
      </p:pic>
      <p:sp>
        <p:nvSpPr>
          <p:cNvPr id="4" name="TextovéPole 3"/>
          <p:cNvSpPr txBox="1"/>
          <p:nvPr/>
        </p:nvSpPr>
        <p:spPr>
          <a:xfrm>
            <a:off x="7812360" y="630932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836712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PŘÁSTEVNÍK KOSTIVALOVÝ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žluťásek řešetlákový, sameček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2" y="1646238"/>
            <a:ext cx="6034616" cy="4525962"/>
          </a:xfrm>
        </p:spPr>
      </p:pic>
      <p:sp>
        <p:nvSpPr>
          <p:cNvPr id="4" name="TextovéPole 3"/>
          <p:cNvSpPr txBox="1"/>
          <p:nvPr/>
        </p:nvSpPr>
        <p:spPr>
          <a:xfrm>
            <a:off x="7524328" y="609329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OBR.10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76470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ŽLUŤÁSEK ŘEŠETLÁKOVÝ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vřetenučka pětičetná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03648" y="1556792"/>
            <a:ext cx="6034617" cy="4525963"/>
          </a:xfrm>
        </p:spPr>
      </p:pic>
      <p:sp>
        <p:nvSpPr>
          <p:cNvPr id="4" name="TextovéPole 3"/>
          <p:cNvSpPr txBox="1"/>
          <p:nvPr/>
        </p:nvSpPr>
        <p:spPr>
          <a:xfrm>
            <a:off x="7380312" y="616530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OBR.11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908720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VŘETENUŠKA PĚTIČETNÁ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babočka bodláková (4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75656" y="1556792"/>
            <a:ext cx="5904656" cy="4429517"/>
          </a:xfrm>
        </p:spPr>
      </p:pic>
      <p:sp>
        <p:nvSpPr>
          <p:cNvPr id="4" name="TextovéPole 3"/>
          <p:cNvSpPr txBox="1"/>
          <p:nvPr/>
        </p:nvSpPr>
        <p:spPr>
          <a:xfrm>
            <a:off x="7380312" y="609329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OBR.12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76470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BABOČKA BODLÁKOVÁ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3" descr="Jasoň červenooký">
            <a:hlinkClick r:id="rId2" tooltip="&quot;Jasoň červenooký&quot;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1916832"/>
            <a:ext cx="4320480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8135888" y="616530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OBR.13</a:t>
            </a:r>
            <a:endParaRPr lang="cs-CZ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836712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JASOŇ ČERVENOOKÝ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Soubor:IC Macroglossum stellatarum1 NR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886596" y="1646238"/>
            <a:ext cx="5370808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7812360" y="602128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OBR.14</a:t>
            </a:r>
            <a:endParaRPr lang="cs-CZ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836712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DLOUHOZOBKA SVÍZELOVÁ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12" name="Zástupný symbol pro obsah 8" descr="Soubor:Geometrid caterpillar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2089754" y="1646238"/>
            <a:ext cx="4964492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7308304" y="602128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OBR.15</a:t>
            </a:r>
            <a:endParaRPr lang="cs-CZ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90872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HOUSENKA PÍĎALKY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6" descr="Martináč hrušňový">
            <a:hlinkClick r:id="rId2" tooltip="&quot;Martináč hrušňový&quot;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1844824"/>
            <a:ext cx="4680520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876256" y="58052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OBR.16</a:t>
            </a:r>
            <a:endParaRPr lang="cs-CZ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83671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MARTINÁČ HRUŠŇOVÝ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r>
              <a:rPr lang="cs-CZ" dirty="0" smtClean="0"/>
              <a:t>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>
            <a:normAutofit/>
          </a:bodyPr>
          <a:lstStyle/>
          <a:p>
            <a:r>
              <a:rPr lang="cs-CZ" sz="1400" dirty="0" smtClean="0"/>
              <a:t>Obrázky č. 1-12  Se souhlasem Renaty Daňkové</a:t>
            </a:r>
          </a:p>
          <a:p>
            <a:r>
              <a:rPr lang="cs-CZ" sz="1400" dirty="0" smtClean="0"/>
              <a:t>/cit.2012-05-09/. Dostupný pod licencí public </a:t>
            </a:r>
            <a:r>
              <a:rPr lang="cs-CZ" sz="1400" dirty="0" err="1" smtClean="0"/>
              <a:t>domain</a:t>
            </a:r>
            <a:r>
              <a:rPr lang="cs-CZ" sz="1400" dirty="0" smtClean="0"/>
              <a:t> na WWW: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Obr.13  </a:t>
            </a:r>
            <a:r>
              <a:rPr lang="cs-CZ" sz="1400" dirty="0" smtClean="0">
                <a:hlinkClick r:id="rId2"/>
              </a:rPr>
              <a:t>http://cs.wikipedia.org/wiki/Soubor:Apollo_butterfly.JPG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 14 </a:t>
            </a:r>
            <a:r>
              <a:rPr lang="cs-CZ" sz="1400" dirty="0" smtClean="0">
                <a:hlinkClick r:id="rId3"/>
              </a:rPr>
              <a:t>http://upload.wikimedia.org/wikipedia/commons/1/19/IC_Macroglossum_stellatarum1_NR.jpg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 15 </a:t>
            </a:r>
            <a:r>
              <a:rPr lang="cs-CZ" sz="1400" dirty="0" smtClean="0">
                <a:hlinkClick r:id="rId4"/>
              </a:rPr>
              <a:t>http://upload.wikimedia.org/wikipedia/commons/0/09/Geometrid_caterpillar.jpg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 16 </a:t>
            </a:r>
            <a:r>
              <a:rPr lang="cs-CZ" sz="1400" dirty="0" smtClean="0">
                <a:hlinkClick r:id="rId5"/>
              </a:rPr>
              <a:t>http://cs.wikipedia.org/wiki/Soubor:Grand_paon_de_nuit_2.jpg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 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75</TotalTime>
  <Words>230</Words>
  <Application>Microsoft Office PowerPoint</Application>
  <PresentationFormat>Předvádění na obrazovce (4:3)</PresentationFormat>
  <Paragraphs>115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Lití písma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„POZNÁVAČKA“</vt:lpstr>
      <vt:lpstr>Snímek 3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User</cp:lastModifiedBy>
  <cp:revision>10</cp:revision>
  <dcterms:modified xsi:type="dcterms:W3CDTF">2012-05-11T13:54:01Z</dcterms:modified>
</cp:coreProperties>
</file>