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81528" autoAdjust="0"/>
  </p:normalViewPr>
  <p:slideViewPr>
    <p:cSldViewPr>
      <p:cViewPr>
        <p:scale>
          <a:sx n="100" d="100"/>
          <a:sy n="100" d="100"/>
        </p:scale>
        <p:origin x="-294" y="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E5F6400-E090-46F3-93FA-53A70DA47DB7}" type="datetimeFigureOut">
              <a:rPr lang="cs-CZ"/>
              <a:pPr>
                <a:defRPr/>
              </a:pPr>
              <a:t>11.5.2012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CD70AA9-C040-4390-8A8E-3BED89CD83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62098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http://vlajky.yin.cz/n/nemecko/nemecko.png</a:t>
            </a:r>
          </a:p>
          <a:p>
            <a:r>
              <a:rPr lang="cs-CZ" dirty="0" smtClean="0"/>
              <a:t>http://nd03.jxs.cz/110/349/ce3b890e8c_66974909_o2.png</a:t>
            </a:r>
          </a:p>
          <a:p>
            <a:r>
              <a:rPr lang="cs-CZ" dirty="0" smtClean="0"/>
              <a:t>http://upload.wikimedia.org/wikipedia/commons/2/22/Berlin-brandenburg-gate.jpg</a:t>
            </a:r>
          </a:p>
          <a:p>
            <a:r>
              <a:rPr lang="cs-CZ" dirty="0" smtClean="0"/>
              <a:t>http://upload.wikimedia.org/wikipedia/commons/thumb/1/10/Reichstag_mit_Wiese.jpg/800px-Reichstag_mit_Wiese.jpg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D70AA9-C040-4390-8A8E-3BED89CD8389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1235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http://upload.wikimedia.org/wikipedia/commons/thumb/2/2c/Karte_Bundesrepublik_Deutschland.svg/300px-Karte_Bundesrepublik_Deutschland.svg.png</a:t>
            </a:r>
          </a:p>
          <a:p>
            <a:r>
              <a:rPr lang="cs-CZ" dirty="0" smtClean="0"/>
              <a:t>http://im.novinky.cz/004/150044-top_foto2-t8p7w.jpg</a:t>
            </a:r>
          </a:p>
          <a:p>
            <a:r>
              <a:rPr lang="cs-CZ" dirty="0" smtClean="0"/>
              <a:t>http://upload.wikimedia.org/wikipedia/commons/thumb/a/a9/Deutschland_Bundeslaender_1957.png/220px-Deutschland_Bundeslaender_1957.png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D70AA9-C040-4390-8A8E-3BED89CD8389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1526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http://im.novinky.cz/034/250341-top_foto2-8l2zn.jpg</a:t>
            </a:r>
          </a:p>
          <a:p>
            <a:r>
              <a:rPr lang="cs-CZ" dirty="0" smtClean="0"/>
              <a:t>http://im.novinky.cz/034/250342-top_foto2-lofby.jpg</a:t>
            </a:r>
          </a:p>
          <a:p>
            <a:r>
              <a:rPr lang="cs-CZ" dirty="0" smtClean="0"/>
              <a:t>http://upload.wikimedia.org/wikipedia/commons/thumb/c/cf/ICE3_in_Cologne.jpg/220px-ICE3_in_Cologne.jpg</a:t>
            </a:r>
          </a:p>
          <a:p>
            <a:r>
              <a:rPr lang="cs-CZ" dirty="0" smtClean="0"/>
              <a:t>http://www.48houradventure.com/wp-content/uploads/2011/10/Daimler_Museum.jpg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D70AA9-C040-4390-8A8E-3BED89CD8389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1131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http://upload.wikimedia.org/wikipedia/commons/thumb/e/ef/LMU_M%C3%BCnchen.jpg/800px-LMU_M%C3%BCnchen.jpg</a:t>
            </a:r>
          </a:p>
          <a:p>
            <a:r>
              <a:rPr lang="cs-CZ" dirty="0" smtClean="0"/>
              <a:t>http://cs.prague-portal.com/images/atrakce/obrovske/761.jpg</a:t>
            </a:r>
          </a:p>
          <a:p>
            <a:r>
              <a:rPr lang="cs-CZ" dirty="0" smtClean="0"/>
              <a:t>http://upload.wikimedia.org/wikipedia/commons/thumb/c/ca/Leipzig_rathaus.jpg/800px-Leipzig_rathaus.jpg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D70AA9-C040-4390-8A8E-3BED89CD8389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6880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09F822-6878-4C19-AAEA-F006A280BB54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32380F0-937C-468C-A55C-8F3C31B687D3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4885E3-BE02-4C70-9A59-920F57535BFC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B31EF2-2121-4A80-BEB2-030EEE7C46B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26B19A-07A7-410C-9BED-ACC8F61E7E1B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B15FFDB3-8BAD-46F7-9229-8A03CD07D3ED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6B437A-3AF3-44E1-B2EC-F8D358ADCAE4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6905A-3084-4B28-B3C6-4CA383A0F6D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8531F4-3842-405F-982E-F4E424591FC5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A571C5-5A4A-48C4-82A9-DCCB6AAC84C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284566-9640-41CA-81F3-75657C530281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61CB74-6A05-48F3-815E-876584780F9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1E8908-4819-41B2-A508-F78E2954D85E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1337EA-EA69-4EF1-B0B3-43793DDB8F5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72F7D4-F576-4D1F-AEA8-F1E1578521F5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D3CA3D-2966-4261-B824-0BA400BFFDD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28749E-7D9D-4A30-BC86-E53FFCEBC9CE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7AB73C4A-F0AA-439C-9E38-E25D94E9F8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C7F4AE-683D-4642-978F-700B1583DC5E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558BED-C202-4C3E-BF6D-A3679E7CD1AD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B6206E-1C82-4E37-AEBE-D0D2B636B2A4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AAFCE7-D6F0-4C27-A23F-2DA3D02D7B95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B5E3DF6-B0D4-4B23-A88E-6709AA3F727D}" type="datetime1">
              <a:rPr lang="cs-CZ" smtClean="0"/>
              <a:pPr>
                <a:defRPr/>
              </a:pPr>
              <a:t>11.5.2012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3EE5D805-2E02-45A9-8D86-8F37C89A680D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VY_32_INOVACE_153_Německo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880499" y="234693"/>
            <a:ext cx="2204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NĚMECKO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883292"/>
            <a:ext cx="3119674" cy="187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30654"/>
            <a:ext cx="1882755" cy="235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90484" y="1271464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Člen EU</a:t>
            </a:r>
            <a:endParaRPr lang="cs-CZ" dirty="0">
              <a:solidFill>
                <a:schemeClr val="bg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03308" y="1855217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Člen G8</a:t>
            </a:r>
            <a:endParaRPr lang="cs-CZ" dirty="0">
              <a:solidFill>
                <a:schemeClr val="bg2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858" y="3356992"/>
            <a:ext cx="3489094" cy="2600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5081" y="3356993"/>
            <a:ext cx="4542386" cy="2600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ovéPole 5"/>
          <p:cNvSpPr txBox="1"/>
          <p:nvPr/>
        </p:nvSpPr>
        <p:spPr>
          <a:xfrm>
            <a:off x="1208506" y="615601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Braniborská brána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44200" y="6156012"/>
            <a:ext cx="2787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Reichstag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–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Říšský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sněm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4037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6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724873" y="496638"/>
            <a:ext cx="5904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Německo je federativní republika tvořená 16 spolkovými zeměmi, např. Bavorsko, Sasko či Braniborsko. Viz mapa v atlasu. Počtem obyvatelstva se v Evropě řadí na 2. místo za Rusko. Má vysoký podíl cizinců.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2016224" cy="272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33228" y="3232289"/>
            <a:ext cx="478684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Německo se podílelo na vzniku obou světových válek, z nichž ta druhá stála lidstvo 60 milionů mrtvých. Původcem </a:t>
            </a:r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2. SV </a:t>
            </a:r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byl nacionální socialismus v čele s Hitlerem. Znovu bylo zneužit rasismus k dobývání území a zločinech na lidech. V důsledku porážky bylo Německo až do roku 1990 rozděleno na dva státy – Spolkovou republiku Německo a Německou demokratickou republiku. Na poválečném ekonomickém rozvoji obou států můžeme ilustrovat rozdíl mezi demokratickým státem s tržní ekonomikou               a státem s komunistickou diktaturou a plánovitým hospodařením.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77201" y="1844824"/>
            <a:ext cx="2858636" cy="1607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20398"/>
            <a:ext cx="2095500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372200" y="5373369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SRN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87884" y="5004037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NDR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38052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245839"/>
            <a:ext cx="8191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Porýní – jedna ze tří největších průmyslových oblastí světa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22491" y="836712"/>
            <a:ext cx="5318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Vyhledej v atlase významná města této oblasti: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18011"/>
            <a:ext cx="38100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18011"/>
            <a:ext cx="38100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ovéPole 5"/>
          <p:cNvSpPr txBox="1"/>
          <p:nvPr/>
        </p:nvSpPr>
        <p:spPr>
          <a:xfrm>
            <a:off x="1804507" y="3661466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Essen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64066" y="3629200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D</a:t>
            </a:r>
            <a:r>
              <a:rPr lang="de-DE" dirty="0" smtClean="0">
                <a:solidFill>
                  <a:schemeClr val="bg2">
                    <a:lumMod val="50000"/>
                  </a:schemeClr>
                </a:solidFill>
              </a:rPr>
              <a:t>ü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sseldorf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93" y="4040444"/>
            <a:ext cx="2951329" cy="2213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" name="TextovéPole 11"/>
          <p:cNvSpPr txBox="1"/>
          <p:nvPr/>
        </p:nvSpPr>
        <p:spPr>
          <a:xfrm>
            <a:off x="883797" y="6422796"/>
            <a:ext cx="2775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Vlak v Kolíně nad Rýnem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64176" y="6456485"/>
            <a:ext cx="4865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Muzeum firmy Mercedes –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Benz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ve Stuttgartu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95350"/>
            <a:ext cx="3810000" cy="2370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214995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059832" y="310486"/>
            <a:ext cx="3299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Další významná města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558" y="801295"/>
            <a:ext cx="3940711" cy="25516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extovéPole 4"/>
          <p:cNvSpPr txBox="1"/>
          <p:nvPr/>
        </p:nvSpPr>
        <p:spPr>
          <a:xfrm>
            <a:off x="1374145" y="3456986"/>
            <a:ext cx="21900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Univerzita v Mnichově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6507" y="787451"/>
            <a:ext cx="3505697" cy="27228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ovéPole 5"/>
          <p:cNvSpPr txBox="1"/>
          <p:nvPr/>
        </p:nvSpPr>
        <p:spPr>
          <a:xfrm>
            <a:off x="5294775" y="3518673"/>
            <a:ext cx="29658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Galerie Zwinger v Drážďanech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346" y="3827279"/>
            <a:ext cx="4203136" cy="2448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TextovéPole 7"/>
          <p:cNvSpPr txBox="1"/>
          <p:nvPr/>
        </p:nvSpPr>
        <p:spPr>
          <a:xfrm>
            <a:off x="1596962" y="6311289"/>
            <a:ext cx="17443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Radnice v Lipsku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4974" y="3857227"/>
            <a:ext cx="3309072" cy="2487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TextovéPole 10"/>
          <p:cNvSpPr txBox="1"/>
          <p:nvPr/>
        </p:nvSpPr>
        <p:spPr>
          <a:xfrm>
            <a:off x="5847161" y="6380409"/>
            <a:ext cx="19880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Přístav v Hamburku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63108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257895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Německo je náš soused – najdeš souvislosti mezi našimi zeměmi?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972873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889844"/>
            <a:ext cx="864096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/>
              <a:t>Německo</a:t>
            </a:r>
            <a:endParaRPr lang="cs-CZ" sz="2400" dirty="0"/>
          </a:p>
          <a:p>
            <a:r>
              <a:rPr lang="cs-CZ" dirty="0"/>
              <a:t> </a:t>
            </a:r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od </a:t>
            </a:r>
            <a:r>
              <a:rPr lang="cs-CZ" sz="2000" dirty="0"/>
              <a:t>r. 1949 do r. 1990 - SRN a </a:t>
            </a:r>
            <a:r>
              <a:rPr lang="cs-CZ" sz="2000" dirty="0" smtClean="0"/>
              <a:t>NDR</a:t>
            </a:r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16 </a:t>
            </a:r>
            <a:r>
              <a:rPr lang="cs-CZ" sz="2000" dirty="0"/>
              <a:t>spolkových zemí - hl. město Berlín </a:t>
            </a:r>
            <a:endParaRPr lang="cs-CZ" sz="2000" dirty="0" smtClean="0"/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2</a:t>
            </a:r>
            <a:r>
              <a:rPr lang="cs-CZ" sz="2000" dirty="0"/>
              <a:t>. nejlidnatější stát </a:t>
            </a:r>
            <a:r>
              <a:rPr lang="cs-CZ" sz="2000" dirty="0" smtClean="0"/>
              <a:t>Evropy</a:t>
            </a:r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většina </a:t>
            </a:r>
            <a:r>
              <a:rPr lang="cs-CZ" sz="2000" dirty="0"/>
              <a:t>obyv. žije ve městech, podíl cizinců </a:t>
            </a:r>
            <a:endParaRPr lang="cs-CZ" sz="2000" dirty="0" smtClean="0"/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patří </a:t>
            </a:r>
            <a:r>
              <a:rPr lang="cs-CZ" sz="2000" dirty="0"/>
              <a:t>k hospod. nejvyspělejším státům světa </a:t>
            </a:r>
            <a:endParaRPr lang="cs-CZ" sz="2000" dirty="0" smtClean="0"/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průmysl </a:t>
            </a:r>
            <a:r>
              <a:rPr lang="cs-CZ" sz="2000" dirty="0"/>
              <a:t>- Porýní a Porúří - hutnictví, strojírenství, chemický, textilní a potravinářský </a:t>
            </a:r>
            <a:r>
              <a:rPr lang="cs-CZ" sz="2000" dirty="0" err="1" smtClean="0"/>
              <a:t>prům</a:t>
            </a:r>
            <a:r>
              <a:rPr lang="cs-CZ" sz="2000" dirty="0" smtClean="0"/>
              <a:t>.</a:t>
            </a:r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zemědělství </a:t>
            </a:r>
            <a:r>
              <a:rPr lang="cs-CZ" sz="2000" dirty="0"/>
              <a:t>- převažuje </a:t>
            </a:r>
            <a:r>
              <a:rPr lang="cs-CZ" sz="2000" dirty="0" err="1"/>
              <a:t>živočiš</a:t>
            </a:r>
            <a:r>
              <a:rPr lang="cs-CZ" sz="2000" dirty="0"/>
              <a:t>. výr. - skot, obilniny, cukrovka a brambory, </a:t>
            </a:r>
            <a:r>
              <a:rPr lang="cs-CZ" sz="2000" dirty="0" smtClean="0"/>
              <a:t>ovoce</a:t>
            </a:r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doprava </a:t>
            </a:r>
            <a:r>
              <a:rPr lang="cs-CZ" sz="2000" dirty="0"/>
              <a:t>- hl. automobilová a </a:t>
            </a:r>
            <a:r>
              <a:rPr lang="cs-CZ" sz="2000" dirty="0" smtClean="0"/>
              <a:t>železniční</a:t>
            </a:r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D</a:t>
            </a:r>
            <a:r>
              <a:rPr lang="de-DE" sz="2000" dirty="0" err="1"/>
              <a:t>üsseldorf</a:t>
            </a:r>
            <a:r>
              <a:rPr lang="de-DE" sz="2000" dirty="0"/>
              <a:t>, Dortmund, Essen, </a:t>
            </a:r>
            <a:r>
              <a:rPr lang="de-DE" sz="2000" dirty="0" err="1"/>
              <a:t>Kolín</a:t>
            </a:r>
            <a:r>
              <a:rPr lang="de-DE" sz="2000" dirty="0"/>
              <a:t> </a:t>
            </a:r>
            <a:r>
              <a:rPr lang="de-DE" sz="2000" dirty="0" err="1"/>
              <a:t>nad</a:t>
            </a:r>
            <a:r>
              <a:rPr lang="de-DE" sz="2000" dirty="0"/>
              <a:t> </a:t>
            </a:r>
            <a:r>
              <a:rPr lang="de-DE" sz="2000" dirty="0" err="1"/>
              <a:t>Rýnem</a:t>
            </a:r>
            <a:r>
              <a:rPr lang="de-DE" sz="2000" dirty="0"/>
              <a:t> a </a:t>
            </a:r>
            <a:r>
              <a:rPr lang="de-DE" sz="2000" dirty="0" err="1"/>
              <a:t>Stuttgard</a:t>
            </a:r>
            <a:r>
              <a:rPr lang="de-DE" sz="2000" dirty="0"/>
              <a:t> </a:t>
            </a:r>
            <a:r>
              <a:rPr lang="cs-CZ" sz="2000" dirty="0"/>
              <a:t>- města Porýní a Porúří </a:t>
            </a:r>
            <a:endParaRPr lang="cs-CZ" sz="2000" dirty="0" smtClean="0"/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Frankfurt</a:t>
            </a:r>
            <a:r>
              <a:rPr lang="cs-CZ" sz="2000" dirty="0"/>
              <a:t>, Mnichov, Drážďany, </a:t>
            </a:r>
            <a:r>
              <a:rPr lang="cs-CZ" sz="2000" dirty="0" smtClean="0"/>
              <a:t>Lipsko</a:t>
            </a:r>
          </a:p>
          <a:p>
            <a:pPr marL="285750" lvl="0" indent="-285750">
              <a:buFontTx/>
              <a:buChar char="-"/>
            </a:pPr>
            <a:r>
              <a:rPr lang="cs-CZ" sz="2000" dirty="0" smtClean="0"/>
              <a:t>Hamburg </a:t>
            </a:r>
            <a:r>
              <a:rPr lang="cs-CZ" sz="2000" dirty="0"/>
              <a:t>- přístav v ústí Labe</a:t>
            </a:r>
          </a:p>
        </p:txBody>
      </p:sp>
    </p:spTree>
    <p:extLst>
      <p:ext uri="{BB962C8B-B14F-4D97-AF65-F5344CB8AC3E}">
        <p14:creationId xmlns:p14="http://schemas.microsoft.com/office/powerpoint/2010/main" xmlns="" val="20743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368</TotalTime>
  <Words>257</Words>
  <Application>Microsoft Office PowerPoint</Application>
  <PresentationFormat>Předvádění na obrazovce (4:3)</PresentationFormat>
  <Paragraphs>55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VY_32_INOVACE_153_Německo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Dum</cp:lastModifiedBy>
  <cp:revision>24</cp:revision>
  <dcterms:created xsi:type="dcterms:W3CDTF">2010-10-19T08:27:42Z</dcterms:created>
  <dcterms:modified xsi:type="dcterms:W3CDTF">2012-05-11T19:33:23Z</dcterms:modified>
</cp:coreProperties>
</file>