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0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445014-F107-4DCD-A35D-FD098BE043A4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D448BC98-7005-4058-BF67-7DF8D43A5F99}">
      <dgm:prSet phldrT="[Text]"/>
      <dgm:spPr>
        <a:solidFill>
          <a:schemeClr val="accent1"/>
        </a:solidFill>
      </dgm:spPr>
      <dgm:t>
        <a:bodyPr/>
        <a:lstStyle/>
        <a:p>
          <a:r>
            <a:rPr lang="cs-CZ" dirty="0" smtClean="0"/>
            <a:t>Minulé časy</a:t>
          </a:r>
          <a:endParaRPr lang="cs-CZ" dirty="0"/>
        </a:p>
      </dgm:t>
    </dgm:pt>
    <dgm:pt modelId="{C4C6446A-6107-421E-850B-8A2ED6F450D9}" type="parTrans" cxnId="{C909E470-ACF5-4571-B8EA-A38E7F9A49A4}">
      <dgm:prSet/>
      <dgm:spPr/>
      <dgm:t>
        <a:bodyPr/>
        <a:lstStyle/>
        <a:p>
          <a:endParaRPr lang="cs-CZ"/>
        </a:p>
      </dgm:t>
    </dgm:pt>
    <dgm:pt modelId="{53B9233C-4988-4A03-A1ED-3DDCADAA96AF}" type="sibTrans" cxnId="{C909E470-ACF5-4571-B8EA-A38E7F9A49A4}">
      <dgm:prSet/>
      <dgm:spPr/>
      <dgm:t>
        <a:bodyPr/>
        <a:lstStyle/>
        <a:p>
          <a:endParaRPr lang="cs-CZ"/>
        </a:p>
      </dgm:t>
    </dgm:pt>
    <dgm:pt modelId="{4C7202DA-BA8F-410F-B71D-37EC5D50756A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cs-CZ" dirty="0" smtClean="0"/>
            <a:t>Budoucí časy</a:t>
          </a:r>
          <a:endParaRPr lang="cs-CZ" dirty="0"/>
        </a:p>
      </dgm:t>
    </dgm:pt>
    <dgm:pt modelId="{72BF6CEB-1434-40EB-8BEE-2D9892B341B0}" type="parTrans" cxnId="{59F4DC19-7399-4F63-A109-F37EF2183B4D}">
      <dgm:prSet/>
      <dgm:spPr/>
      <dgm:t>
        <a:bodyPr/>
        <a:lstStyle/>
        <a:p>
          <a:endParaRPr lang="cs-CZ"/>
        </a:p>
      </dgm:t>
    </dgm:pt>
    <dgm:pt modelId="{CA03EE4C-1BFE-4B09-AA36-92B1E591F63C}" type="sibTrans" cxnId="{59F4DC19-7399-4F63-A109-F37EF2183B4D}">
      <dgm:prSet/>
      <dgm:spPr/>
      <dgm:t>
        <a:bodyPr/>
        <a:lstStyle/>
        <a:p>
          <a:endParaRPr lang="cs-CZ"/>
        </a:p>
      </dgm:t>
    </dgm:pt>
    <dgm:pt modelId="{2300F041-BCE3-4CF1-9922-34A6D3B95AA0}">
      <dgm:prSet phldrT="[Text]"/>
      <dgm:spPr>
        <a:solidFill>
          <a:schemeClr val="accent6"/>
        </a:solidFill>
      </dgm:spPr>
      <dgm:t>
        <a:bodyPr/>
        <a:lstStyle/>
        <a:p>
          <a:r>
            <a:rPr lang="cs-CZ" dirty="0" smtClean="0"/>
            <a:t>Přítomné časy</a:t>
          </a:r>
          <a:endParaRPr lang="cs-CZ" dirty="0"/>
        </a:p>
      </dgm:t>
    </dgm:pt>
    <dgm:pt modelId="{4BC83545-97D4-48F2-A118-E91B53EB474B}" type="parTrans" cxnId="{722ED6A6-A9F3-40BB-B6F6-C03E949EAA1A}">
      <dgm:prSet/>
      <dgm:spPr/>
      <dgm:t>
        <a:bodyPr/>
        <a:lstStyle/>
        <a:p>
          <a:endParaRPr lang="cs-CZ"/>
        </a:p>
      </dgm:t>
    </dgm:pt>
    <dgm:pt modelId="{3058CF65-FE5C-4D66-A45B-C271F1F03B75}" type="sibTrans" cxnId="{722ED6A6-A9F3-40BB-B6F6-C03E949EAA1A}">
      <dgm:prSet/>
      <dgm:spPr/>
      <dgm:t>
        <a:bodyPr/>
        <a:lstStyle/>
        <a:p>
          <a:endParaRPr lang="cs-CZ"/>
        </a:p>
      </dgm:t>
    </dgm:pt>
    <dgm:pt modelId="{EB4000C2-B6CC-4A6D-A2EA-B6A08156F09F}" type="pres">
      <dgm:prSet presAssocID="{E0445014-F107-4DCD-A35D-FD098BE043A4}" presName="compositeShape" presStyleCnt="0">
        <dgm:presLayoutVars>
          <dgm:chMax val="7"/>
          <dgm:dir/>
          <dgm:resizeHandles val="exact"/>
        </dgm:presLayoutVars>
      </dgm:prSet>
      <dgm:spPr/>
    </dgm:pt>
    <dgm:pt modelId="{056E2B48-C275-48E7-89BA-5329DD7260FA}" type="pres">
      <dgm:prSet presAssocID="{E0445014-F107-4DCD-A35D-FD098BE043A4}" presName="wedge1" presStyleLbl="node1" presStyleIdx="0" presStyleCnt="3"/>
      <dgm:spPr/>
      <dgm:t>
        <a:bodyPr/>
        <a:lstStyle/>
        <a:p>
          <a:endParaRPr lang="cs-CZ"/>
        </a:p>
      </dgm:t>
    </dgm:pt>
    <dgm:pt modelId="{5CCB3774-CA1E-4ADE-9DB2-0001DC910E88}" type="pres">
      <dgm:prSet presAssocID="{E0445014-F107-4DCD-A35D-FD098BE043A4}" presName="dummy1a" presStyleCnt="0"/>
      <dgm:spPr/>
    </dgm:pt>
    <dgm:pt modelId="{4F8DCD4F-E7B8-4790-8EAD-140F3817837A}" type="pres">
      <dgm:prSet presAssocID="{E0445014-F107-4DCD-A35D-FD098BE043A4}" presName="dummy1b" presStyleCnt="0"/>
      <dgm:spPr/>
    </dgm:pt>
    <dgm:pt modelId="{A675544C-1B89-421F-8020-2506C1FC6EA0}" type="pres">
      <dgm:prSet presAssocID="{E0445014-F107-4DCD-A35D-FD098BE043A4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1AD22F-7D6F-49C8-A54D-3DC2A58C677F}" type="pres">
      <dgm:prSet presAssocID="{E0445014-F107-4DCD-A35D-FD098BE043A4}" presName="wedge2" presStyleLbl="node1" presStyleIdx="1" presStyleCnt="3"/>
      <dgm:spPr/>
      <dgm:t>
        <a:bodyPr/>
        <a:lstStyle/>
        <a:p>
          <a:endParaRPr lang="cs-CZ"/>
        </a:p>
      </dgm:t>
    </dgm:pt>
    <dgm:pt modelId="{19365D1D-52D6-48F9-9581-3D0A83D5072B}" type="pres">
      <dgm:prSet presAssocID="{E0445014-F107-4DCD-A35D-FD098BE043A4}" presName="dummy2a" presStyleCnt="0"/>
      <dgm:spPr/>
    </dgm:pt>
    <dgm:pt modelId="{7A0D3F06-8296-41C9-AAA1-0F99FAED1F97}" type="pres">
      <dgm:prSet presAssocID="{E0445014-F107-4DCD-A35D-FD098BE043A4}" presName="dummy2b" presStyleCnt="0"/>
      <dgm:spPr/>
    </dgm:pt>
    <dgm:pt modelId="{6456F6E3-6F18-4AA6-A8F3-23CE46D8D8B0}" type="pres">
      <dgm:prSet presAssocID="{E0445014-F107-4DCD-A35D-FD098BE043A4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14FC9D-660F-4B46-AC93-F1121C6C8F24}" type="pres">
      <dgm:prSet presAssocID="{E0445014-F107-4DCD-A35D-FD098BE043A4}" presName="wedge3" presStyleLbl="node1" presStyleIdx="2" presStyleCnt="3"/>
      <dgm:spPr/>
      <dgm:t>
        <a:bodyPr/>
        <a:lstStyle/>
        <a:p>
          <a:endParaRPr lang="cs-CZ"/>
        </a:p>
      </dgm:t>
    </dgm:pt>
    <dgm:pt modelId="{2B68FB94-4E59-4E80-BF83-57F5700124DE}" type="pres">
      <dgm:prSet presAssocID="{E0445014-F107-4DCD-A35D-FD098BE043A4}" presName="dummy3a" presStyleCnt="0"/>
      <dgm:spPr/>
    </dgm:pt>
    <dgm:pt modelId="{C2DB89BC-98A1-4EDF-83FE-F6DD682F3A0F}" type="pres">
      <dgm:prSet presAssocID="{E0445014-F107-4DCD-A35D-FD098BE043A4}" presName="dummy3b" presStyleCnt="0"/>
      <dgm:spPr/>
    </dgm:pt>
    <dgm:pt modelId="{411B619C-6818-4889-B257-B7F63A1CE1A0}" type="pres">
      <dgm:prSet presAssocID="{E0445014-F107-4DCD-A35D-FD098BE043A4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4E1246D-A6E0-4DD7-A029-856BB1CC85C7}" type="pres">
      <dgm:prSet presAssocID="{53B9233C-4988-4A03-A1ED-3DDCADAA96AF}" presName="arrowWedge1" presStyleLbl="fgSibTrans2D1" presStyleIdx="0" presStyleCnt="3"/>
      <dgm:spPr/>
    </dgm:pt>
    <dgm:pt modelId="{667A1CB9-3EF9-45B3-AB50-A7389ED3AE99}" type="pres">
      <dgm:prSet presAssocID="{CA03EE4C-1BFE-4B09-AA36-92B1E591F63C}" presName="arrowWedge2" presStyleLbl="fgSibTrans2D1" presStyleIdx="1" presStyleCnt="3"/>
      <dgm:spPr/>
    </dgm:pt>
    <dgm:pt modelId="{99062F66-7B7D-47D4-B9AA-FB488FE08C9D}" type="pres">
      <dgm:prSet presAssocID="{3058CF65-FE5C-4D66-A45B-C271F1F03B75}" presName="arrowWedge3" presStyleLbl="fgSibTrans2D1" presStyleIdx="2" presStyleCnt="3"/>
      <dgm:spPr/>
    </dgm:pt>
  </dgm:ptLst>
  <dgm:cxnLst>
    <dgm:cxn modelId="{81C28508-5002-4134-8A65-24803DDD75C3}" type="presOf" srcId="{D448BC98-7005-4058-BF67-7DF8D43A5F99}" destId="{A675544C-1B89-421F-8020-2506C1FC6EA0}" srcOrd="1" destOrd="0" presId="urn:microsoft.com/office/officeart/2005/8/layout/cycle8"/>
    <dgm:cxn modelId="{F1C39FE2-B33F-46CD-AC59-4CF5CEF7F155}" type="presOf" srcId="{D448BC98-7005-4058-BF67-7DF8D43A5F99}" destId="{056E2B48-C275-48E7-89BA-5329DD7260FA}" srcOrd="0" destOrd="0" presId="urn:microsoft.com/office/officeart/2005/8/layout/cycle8"/>
    <dgm:cxn modelId="{6FBBDC9E-74CB-42CA-828C-F4B976902AC2}" type="presOf" srcId="{2300F041-BCE3-4CF1-9922-34A6D3B95AA0}" destId="{1414FC9D-660F-4B46-AC93-F1121C6C8F24}" srcOrd="0" destOrd="0" presId="urn:microsoft.com/office/officeart/2005/8/layout/cycle8"/>
    <dgm:cxn modelId="{66BC0B09-CD01-4874-B850-61C87E8E58F9}" type="presOf" srcId="{4C7202DA-BA8F-410F-B71D-37EC5D50756A}" destId="{741AD22F-7D6F-49C8-A54D-3DC2A58C677F}" srcOrd="0" destOrd="0" presId="urn:microsoft.com/office/officeart/2005/8/layout/cycle8"/>
    <dgm:cxn modelId="{F19C668E-923F-4291-B3D8-11F16E5F6A45}" type="presOf" srcId="{E0445014-F107-4DCD-A35D-FD098BE043A4}" destId="{EB4000C2-B6CC-4A6D-A2EA-B6A08156F09F}" srcOrd="0" destOrd="0" presId="urn:microsoft.com/office/officeart/2005/8/layout/cycle8"/>
    <dgm:cxn modelId="{C909E470-ACF5-4571-B8EA-A38E7F9A49A4}" srcId="{E0445014-F107-4DCD-A35D-FD098BE043A4}" destId="{D448BC98-7005-4058-BF67-7DF8D43A5F99}" srcOrd="0" destOrd="0" parTransId="{C4C6446A-6107-421E-850B-8A2ED6F450D9}" sibTransId="{53B9233C-4988-4A03-A1ED-3DDCADAA96AF}"/>
    <dgm:cxn modelId="{59F4DC19-7399-4F63-A109-F37EF2183B4D}" srcId="{E0445014-F107-4DCD-A35D-FD098BE043A4}" destId="{4C7202DA-BA8F-410F-B71D-37EC5D50756A}" srcOrd="1" destOrd="0" parTransId="{72BF6CEB-1434-40EB-8BEE-2D9892B341B0}" sibTransId="{CA03EE4C-1BFE-4B09-AA36-92B1E591F63C}"/>
    <dgm:cxn modelId="{722ED6A6-A9F3-40BB-B6F6-C03E949EAA1A}" srcId="{E0445014-F107-4DCD-A35D-FD098BE043A4}" destId="{2300F041-BCE3-4CF1-9922-34A6D3B95AA0}" srcOrd="2" destOrd="0" parTransId="{4BC83545-97D4-48F2-A118-E91B53EB474B}" sibTransId="{3058CF65-FE5C-4D66-A45B-C271F1F03B75}"/>
    <dgm:cxn modelId="{9FB5E1DF-8A4B-484F-8111-C46BD0243226}" type="presOf" srcId="{2300F041-BCE3-4CF1-9922-34A6D3B95AA0}" destId="{411B619C-6818-4889-B257-B7F63A1CE1A0}" srcOrd="1" destOrd="0" presId="urn:microsoft.com/office/officeart/2005/8/layout/cycle8"/>
    <dgm:cxn modelId="{07DBB0B0-F559-4DAC-BE9E-9926E97C4193}" type="presOf" srcId="{4C7202DA-BA8F-410F-B71D-37EC5D50756A}" destId="{6456F6E3-6F18-4AA6-A8F3-23CE46D8D8B0}" srcOrd="1" destOrd="0" presId="urn:microsoft.com/office/officeart/2005/8/layout/cycle8"/>
    <dgm:cxn modelId="{1F29B397-0068-4094-BA60-D44A1CF02AEA}" type="presParOf" srcId="{EB4000C2-B6CC-4A6D-A2EA-B6A08156F09F}" destId="{056E2B48-C275-48E7-89BA-5329DD7260FA}" srcOrd="0" destOrd="0" presId="urn:microsoft.com/office/officeart/2005/8/layout/cycle8"/>
    <dgm:cxn modelId="{FCBA3051-BBEF-4991-A6A4-539228FBE152}" type="presParOf" srcId="{EB4000C2-B6CC-4A6D-A2EA-B6A08156F09F}" destId="{5CCB3774-CA1E-4ADE-9DB2-0001DC910E88}" srcOrd="1" destOrd="0" presId="urn:microsoft.com/office/officeart/2005/8/layout/cycle8"/>
    <dgm:cxn modelId="{EEC05320-C55A-487F-8D46-DD57C1351AD5}" type="presParOf" srcId="{EB4000C2-B6CC-4A6D-A2EA-B6A08156F09F}" destId="{4F8DCD4F-E7B8-4790-8EAD-140F3817837A}" srcOrd="2" destOrd="0" presId="urn:microsoft.com/office/officeart/2005/8/layout/cycle8"/>
    <dgm:cxn modelId="{DB02CC62-5DAD-4203-90DC-C28CD0B4010F}" type="presParOf" srcId="{EB4000C2-B6CC-4A6D-A2EA-B6A08156F09F}" destId="{A675544C-1B89-421F-8020-2506C1FC6EA0}" srcOrd="3" destOrd="0" presId="urn:microsoft.com/office/officeart/2005/8/layout/cycle8"/>
    <dgm:cxn modelId="{3D4F7EE0-EE91-4174-9CCC-1C6B3309AB94}" type="presParOf" srcId="{EB4000C2-B6CC-4A6D-A2EA-B6A08156F09F}" destId="{741AD22F-7D6F-49C8-A54D-3DC2A58C677F}" srcOrd="4" destOrd="0" presId="urn:microsoft.com/office/officeart/2005/8/layout/cycle8"/>
    <dgm:cxn modelId="{2FBF8C1F-0FED-4ED0-A4EF-A0A588466F88}" type="presParOf" srcId="{EB4000C2-B6CC-4A6D-A2EA-B6A08156F09F}" destId="{19365D1D-52D6-48F9-9581-3D0A83D5072B}" srcOrd="5" destOrd="0" presId="urn:microsoft.com/office/officeart/2005/8/layout/cycle8"/>
    <dgm:cxn modelId="{E8239B1D-CC77-4F50-B6EF-5B7E459DDF08}" type="presParOf" srcId="{EB4000C2-B6CC-4A6D-A2EA-B6A08156F09F}" destId="{7A0D3F06-8296-41C9-AAA1-0F99FAED1F97}" srcOrd="6" destOrd="0" presId="urn:microsoft.com/office/officeart/2005/8/layout/cycle8"/>
    <dgm:cxn modelId="{317F28FE-F876-49AF-BD57-BB06F3797A97}" type="presParOf" srcId="{EB4000C2-B6CC-4A6D-A2EA-B6A08156F09F}" destId="{6456F6E3-6F18-4AA6-A8F3-23CE46D8D8B0}" srcOrd="7" destOrd="0" presId="urn:microsoft.com/office/officeart/2005/8/layout/cycle8"/>
    <dgm:cxn modelId="{5AC7AFCE-9E44-4F9C-B16E-8990FEB15FC1}" type="presParOf" srcId="{EB4000C2-B6CC-4A6D-A2EA-B6A08156F09F}" destId="{1414FC9D-660F-4B46-AC93-F1121C6C8F24}" srcOrd="8" destOrd="0" presId="urn:microsoft.com/office/officeart/2005/8/layout/cycle8"/>
    <dgm:cxn modelId="{1DEFB9C7-36F7-416C-94DF-F91EE71BBD31}" type="presParOf" srcId="{EB4000C2-B6CC-4A6D-A2EA-B6A08156F09F}" destId="{2B68FB94-4E59-4E80-BF83-57F5700124DE}" srcOrd="9" destOrd="0" presId="urn:microsoft.com/office/officeart/2005/8/layout/cycle8"/>
    <dgm:cxn modelId="{7E8B3595-BA0D-4530-958E-C53CD5EBAD91}" type="presParOf" srcId="{EB4000C2-B6CC-4A6D-A2EA-B6A08156F09F}" destId="{C2DB89BC-98A1-4EDF-83FE-F6DD682F3A0F}" srcOrd="10" destOrd="0" presId="urn:microsoft.com/office/officeart/2005/8/layout/cycle8"/>
    <dgm:cxn modelId="{6837A59E-C862-4E4A-9772-B619DEA63B7A}" type="presParOf" srcId="{EB4000C2-B6CC-4A6D-A2EA-B6A08156F09F}" destId="{411B619C-6818-4889-B257-B7F63A1CE1A0}" srcOrd="11" destOrd="0" presId="urn:microsoft.com/office/officeart/2005/8/layout/cycle8"/>
    <dgm:cxn modelId="{352F0F3B-3098-4864-9F27-366E015663EC}" type="presParOf" srcId="{EB4000C2-B6CC-4A6D-A2EA-B6A08156F09F}" destId="{24E1246D-A6E0-4DD7-A029-856BB1CC85C7}" srcOrd="12" destOrd="0" presId="urn:microsoft.com/office/officeart/2005/8/layout/cycle8"/>
    <dgm:cxn modelId="{5B9F8C25-1326-431D-B50B-63F8501A5572}" type="presParOf" srcId="{EB4000C2-B6CC-4A6D-A2EA-B6A08156F09F}" destId="{667A1CB9-3EF9-45B3-AB50-A7389ED3AE99}" srcOrd="13" destOrd="0" presId="urn:microsoft.com/office/officeart/2005/8/layout/cycle8"/>
    <dgm:cxn modelId="{5CE85669-F213-45C0-8496-142C2F11D8DD}" type="presParOf" srcId="{EB4000C2-B6CC-4A6D-A2EA-B6A08156F09F}" destId="{99062F66-7B7D-47D4-B9AA-FB488FE08C9D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E2B48-C275-48E7-89BA-5329DD7260FA}">
      <dsp:nvSpPr>
        <dsp:cNvPr id="0" name=""/>
        <dsp:cNvSpPr/>
      </dsp:nvSpPr>
      <dsp:spPr>
        <a:xfrm>
          <a:off x="2292194" y="294187"/>
          <a:ext cx="3801808" cy="3801808"/>
        </a:xfrm>
        <a:prstGeom prst="pie">
          <a:avLst>
            <a:gd name="adj1" fmla="val 16200000"/>
            <a:gd name="adj2" fmla="val 180000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Minulé časy</a:t>
          </a:r>
          <a:endParaRPr lang="cs-CZ" sz="2600" kern="1200" dirty="0"/>
        </a:p>
      </dsp:txBody>
      <dsp:txXfrm>
        <a:off x="4295838" y="1099809"/>
        <a:ext cx="1357788" cy="1131490"/>
      </dsp:txXfrm>
    </dsp:sp>
    <dsp:sp modelId="{741AD22F-7D6F-49C8-A54D-3DC2A58C677F}">
      <dsp:nvSpPr>
        <dsp:cNvPr id="0" name=""/>
        <dsp:cNvSpPr/>
      </dsp:nvSpPr>
      <dsp:spPr>
        <a:xfrm>
          <a:off x="2213895" y="429966"/>
          <a:ext cx="3801808" cy="3801808"/>
        </a:xfrm>
        <a:prstGeom prst="pie">
          <a:avLst>
            <a:gd name="adj1" fmla="val 1800000"/>
            <a:gd name="adj2" fmla="val 900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Budoucí časy</a:t>
          </a:r>
          <a:endParaRPr lang="cs-CZ" sz="2600" kern="1200" dirty="0"/>
        </a:p>
      </dsp:txBody>
      <dsp:txXfrm>
        <a:off x="3119088" y="2896616"/>
        <a:ext cx="2036683" cy="995711"/>
      </dsp:txXfrm>
    </dsp:sp>
    <dsp:sp modelId="{1414FC9D-660F-4B46-AC93-F1121C6C8F24}">
      <dsp:nvSpPr>
        <dsp:cNvPr id="0" name=""/>
        <dsp:cNvSpPr/>
      </dsp:nvSpPr>
      <dsp:spPr>
        <a:xfrm>
          <a:off x="2135596" y="294187"/>
          <a:ext cx="3801808" cy="3801808"/>
        </a:xfrm>
        <a:prstGeom prst="pie">
          <a:avLst>
            <a:gd name="adj1" fmla="val 9000000"/>
            <a:gd name="adj2" fmla="val 16200000"/>
          </a:avLst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Přítomné časy</a:t>
          </a:r>
          <a:endParaRPr lang="cs-CZ" sz="2600" kern="1200" dirty="0"/>
        </a:p>
      </dsp:txBody>
      <dsp:txXfrm>
        <a:off x="2575972" y="1099809"/>
        <a:ext cx="1357788" cy="1131490"/>
      </dsp:txXfrm>
    </dsp:sp>
    <dsp:sp modelId="{24E1246D-A6E0-4DD7-A029-856BB1CC85C7}">
      <dsp:nvSpPr>
        <dsp:cNvPr id="0" name=""/>
        <dsp:cNvSpPr/>
      </dsp:nvSpPr>
      <dsp:spPr>
        <a:xfrm>
          <a:off x="2057158" y="58837"/>
          <a:ext cx="4272509" cy="4272509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7A1CB9-3EF9-45B3-AB50-A7389ED3AE99}">
      <dsp:nvSpPr>
        <dsp:cNvPr id="0" name=""/>
        <dsp:cNvSpPr/>
      </dsp:nvSpPr>
      <dsp:spPr>
        <a:xfrm>
          <a:off x="1978545" y="194376"/>
          <a:ext cx="4272509" cy="4272509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062F66-7B7D-47D4-B9AA-FB488FE08C9D}">
      <dsp:nvSpPr>
        <dsp:cNvPr id="0" name=""/>
        <dsp:cNvSpPr/>
      </dsp:nvSpPr>
      <dsp:spPr>
        <a:xfrm>
          <a:off x="1899932" y="58837"/>
          <a:ext cx="4272509" cy="4272509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459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566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487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987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143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786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106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555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331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406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559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C3DFA-0149-4C63-8DFF-ECCFB17D5148}" type="datetimeFigureOut">
              <a:rPr lang="cs-CZ" smtClean="0"/>
              <a:t>23.6.2011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2B0A0-2283-495C-8AF5-C2BA8DC0D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600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dirty="0">
                <a:latin typeface="+mn-lt"/>
              </a:rPr>
              <a:t>VY_32_INOVACE_222_Časy sloves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mtClean="0">
                <a:latin typeface="+mn-lt"/>
              </a:rPr>
              <a:t>Šablona</a:t>
            </a:r>
            <a:endParaRPr lang="cs-CZ" dirty="0" smtClean="0">
              <a:latin typeface="+mn-lt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83568" y="908720"/>
            <a:ext cx="1867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b="1" dirty="0"/>
              <a:t>Identifikátor školy: 600 150 569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032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 w="76200">
            <a:solidFill>
              <a:srgbClr val="0070C0"/>
            </a:solidFill>
            <a:prstDash val="lgDashDot"/>
          </a:ln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Časy sloves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Teorie a příklady</a:t>
            </a:r>
            <a:endParaRPr lang="cs-CZ" sz="36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47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451767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884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Přítomné časy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C000"/>
                </a:solidFill>
              </a:rPr>
              <a:t>prostý</a:t>
            </a:r>
          </a:p>
          <a:p>
            <a:r>
              <a:rPr lang="cs-CZ" sz="1800" b="1" dirty="0"/>
              <a:t>t</a:t>
            </a:r>
            <a:r>
              <a:rPr lang="cs-CZ" sz="1800" b="1" dirty="0" smtClean="0"/>
              <a:t>var jako v infinitivu</a:t>
            </a:r>
          </a:p>
          <a:p>
            <a:r>
              <a:rPr lang="cs-CZ" sz="1800" b="1" dirty="0"/>
              <a:t>p</a:t>
            </a:r>
            <a:r>
              <a:rPr lang="cs-CZ" sz="1800" b="1" dirty="0" smtClean="0"/>
              <a:t>ouze ve 3. osobě čísla jednotného je koncovka   </a:t>
            </a:r>
            <a:r>
              <a:rPr lang="cs-CZ" sz="1800" b="1" dirty="0" smtClean="0">
                <a:solidFill>
                  <a:srgbClr val="FF0000"/>
                </a:solidFill>
              </a:rPr>
              <a:t>–s, -es</a:t>
            </a:r>
          </a:p>
          <a:p>
            <a:r>
              <a:rPr lang="cs-CZ" sz="1800" b="1" dirty="0"/>
              <a:t>z</a:t>
            </a:r>
            <a:r>
              <a:rPr lang="cs-CZ" sz="1800" b="1" dirty="0" smtClean="0"/>
              <a:t>ápor – </a:t>
            </a:r>
            <a:r>
              <a:rPr lang="cs-CZ" sz="1800" b="1" dirty="0" err="1" smtClean="0">
                <a:solidFill>
                  <a:srgbClr val="FF0000"/>
                </a:solidFill>
              </a:rPr>
              <a:t>don´t</a:t>
            </a:r>
            <a:r>
              <a:rPr lang="cs-CZ" sz="1800" b="1" dirty="0" smtClean="0">
                <a:solidFill>
                  <a:srgbClr val="FF0000"/>
                </a:solidFill>
              </a:rPr>
              <a:t>, </a:t>
            </a:r>
            <a:r>
              <a:rPr lang="cs-CZ" sz="1800" b="1" dirty="0" err="1" smtClean="0">
                <a:solidFill>
                  <a:srgbClr val="FF0000"/>
                </a:solidFill>
              </a:rPr>
              <a:t>doesn´t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r>
              <a:rPr lang="cs-CZ" sz="1800" b="1" dirty="0"/>
              <a:t>o</a:t>
            </a:r>
            <a:r>
              <a:rPr lang="cs-CZ" sz="1800" b="1" dirty="0" smtClean="0"/>
              <a:t>tázka – </a:t>
            </a:r>
            <a:r>
              <a:rPr lang="cs-CZ" sz="1800" b="1" dirty="0" smtClean="0">
                <a:solidFill>
                  <a:srgbClr val="FF0000"/>
                </a:solidFill>
              </a:rPr>
              <a:t>do, </a:t>
            </a:r>
            <a:r>
              <a:rPr lang="cs-CZ" sz="1800" b="1" dirty="0" err="1" smtClean="0">
                <a:solidFill>
                  <a:srgbClr val="FF0000"/>
                </a:solidFill>
              </a:rPr>
              <a:t>does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I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read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reads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doesn´t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read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Do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read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1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průběhový</a:t>
            </a:r>
          </a:p>
          <a:p>
            <a:r>
              <a:rPr lang="cs-CZ" sz="1800" b="1" dirty="0"/>
              <a:t>p</a:t>
            </a:r>
            <a:r>
              <a:rPr lang="cs-CZ" sz="1800" b="1" dirty="0" smtClean="0"/>
              <a:t>omocí slovesa </a:t>
            </a:r>
            <a:r>
              <a:rPr lang="cs-CZ" sz="1800" b="1" dirty="0" smtClean="0">
                <a:solidFill>
                  <a:srgbClr val="FF0000"/>
                </a:solidFill>
              </a:rPr>
              <a:t>to </a:t>
            </a:r>
            <a:r>
              <a:rPr lang="cs-CZ" sz="1800" b="1" dirty="0" err="1" smtClean="0">
                <a:solidFill>
                  <a:srgbClr val="FF0000"/>
                </a:solidFill>
              </a:rPr>
              <a:t>be</a:t>
            </a:r>
            <a:r>
              <a:rPr lang="cs-CZ" sz="1800" b="1" dirty="0" smtClean="0">
                <a:solidFill>
                  <a:srgbClr val="FF0000"/>
                </a:solidFill>
              </a:rPr>
              <a:t> </a:t>
            </a:r>
            <a:r>
              <a:rPr lang="cs-CZ" sz="1800" b="1" dirty="0" smtClean="0"/>
              <a:t>v přít. čase</a:t>
            </a:r>
          </a:p>
          <a:p>
            <a:r>
              <a:rPr lang="cs-CZ" sz="1800" b="1" dirty="0"/>
              <a:t>v</a:t>
            </a:r>
            <a:r>
              <a:rPr lang="cs-CZ" sz="1800" b="1" dirty="0" smtClean="0"/>
              <a:t>ýznam. sloveso s koncovkou  - </a:t>
            </a:r>
            <a:r>
              <a:rPr lang="cs-CZ" sz="1800" b="1" dirty="0" err="1" smtClean="0">
                <a:solidFill>
                  <a:srgbClr val="FF0000"/>
                </a:solidFill>
              </a:rPr>
              <a:t>ing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r>
              <a:rPr lang="cs-CZ" sz="1800" b="1" dirty="0" smtClean="0"/>
              <a:t>zápor – podle to </a:t>
            </a:r>
            <a:r>
              <a:rPr lang="cs-CZ" sz="1800" b="1" dirty="0" err="1" smtClean="0"/>
              <a:t>be</a:t>
            </a:r>
            <a:endParaRPr lang="cs-CZ" sz="1800" b="1" dirty="0" smtClean="0"/>
          </a:p>
          <a:p>
            <a:r>
              <a:rPr lang="cs-CZ" sz="1800" b="1" dirty="0"/>
              <a:t>o</a:t>
            </a:r>
            <a:r>
              <a:rPr lang="cs-CZ" sz="1800" b="1" dirty="0" smtClean="0"/>
              <a:t>tázka – podle to </a:t>
            </a:r>
            <a:r>
              <a:rPr lang="cs-CZ" sz="1800" b="1" dirty="0" err="1" smtClean="0"/>
              <a:t>be</a:t>
            </a:r>
            <a:endParaRPr lang="cs-CZ" sz="1800" b="1" dirty="0" smtClean="0"/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working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isn´t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working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working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</a:p>
          <a:p>
            <a:endParaRPr lang="cs-CZ" sz="1800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509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Minulé časy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C000"/>
                </a:solidFill>
              </a:rPr>
              <a:t>prostý</a:t>
            </a:r>
          </a:p>
          <a:p>
            <a:r>
              <a:rPr lang="cs-CZ" sz="1800" b="1" dirty="0"/>
              <a:t>k</a:t>
            </a:r>
            <a:r>
              <a:rPr lang="cs-CZ" sz="1800" b="1" dirty="0" smtClean="0"/>
              <a:t> infinitivu - </a:t>
            </a:r>
            <a:r>
              <a:rPr lang="cs-CZ" sz="1800" b="1" dirty="0" err="1" smtClean="0">
                <a:solidFill>
                  <a:srgbClr val="FF0000"/>
                </a:solidFill>
              </a:rPr>
              <a:t>ed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r>
              <a:rPr lang="cs-CZ" sz="1800" b="1" dirty="0"/>
              <a:t>z</a:t>
            </a:r>
            <a:r>
              <a:rPr lang="cs-CZ" sz="1800" b="1" dirty="0" smtClean="0"/>
              <a:t>ápor – </a:t>
            </a:r>
            <a:r>
              <a:rPr lang="cs-CZ" sz="1800" b="1" dirty="0" err="1" smtClean="0">
                <a:solidFill>
                  <a:srgbClr val="FF0000"/>
                </a:solidFill>
              </a:rPr>
              <a:t>didn´t</a:t>
            </a:r>
            <a:r>
              <a:rPr lang="cs-CZ" sz="1800" b="1" dirty="0" smtClean="0">
                <a:solidFill>
                  <a:srgbClr val="FF0000"/>
                </a:solidFill>
              </a:rPr>
              <a:t> + infinitiv</a:t>
            </a:r>
          </a:p>
          <a:p>
            <a:r>
              <a:rPr lang="cs-CZ" sz="1800" b="1" dirty="0"/>
              <a:t>o</a:t>
            </a:r>
            <a:r>
              <a:rPr lang="cs-CZ" sz="1800" b="1" dirty="0" smtClean="0"/>
              <a:t>tázka – </a:t>
            </a:r>
            <a:r>
              <a:rPr lang="cs-CZ" sz="1800" b="1" dirty="0" err="1" smtClean="0">
                <a:solidFill>
                  <a:srgbClr val="FF0000"/>
                </a:solidFill>
              </a:rPr>
              <a:t>did</a:t>
            </a:r>
            <a:r>
              <a:rPr lang="cs-CZ" sz="1800" b="1" dirty="0" smtClean="0">
                <a:solidFill>
                  <a:srgbClr val="FF0000"/>
                </a:solidFill>
              </a:rPr>
              <a:t> + infinitiv</a:t>
            </a: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I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worked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didn´t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Did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</a:p>
          <a:p>
            <a:endParaRPr lang="cs-CZ" sz="18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1400" dirty="0"/>
              <a:t>p</a:t>
            </a:r>
            <a:r>
              <a:rPr lang="cs-CZ" sz="1400" dirty="0" smtClean="0"/>
              <a:t>ozor na nepravidelná slovesa</a:t>
            </a:r>
          </a:p>
          <a:p>
            <a:r>
              <a:rPr lang="cs-CZ" sz="1400" dirty="0"/>
              <a:t>g</a:t>
            </a:r>
            <a:r>
              <a:rPr lang="cs-CZ" sz="1400" dirty="0" smtClean="0"/>
              <a:t>o – </a:t>
            </a:r>
            <a:r>
              <a:rPr lang="cs-CZ" sz="1400" dirty="0" err="1" smtClean="0"/>
              <a:t>went</a:t>
            </a:r>
            <a:r>
              <a:rPr lang="cs-CZ" sz="1400" dirty="0" smtClean="0"/>
              <a:t>, do – </a:t>
            </a:r>
            <a:r>
              <a:rPr lang="cs-CZ" sz="1400" dirty="0" err="1" smtClean="0"/>
              <a:t>did</a:t>
            </a:r>
            <a:r>
              <a:rPr lang="cs-CZ" sz="1400" dirty="0" smtClean="0"/>
              <a:t> ……….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průběhový</a:t>
            </a:r>
          </a:p>
          <a:p>
            <a:r>
              <a:rPr lang="cs-CZ" sz="1800" b="1" dirty="0"/>
              <a:t>p</a:t>
            </a:r>
            <a:r>
              <a:rPr lang="cs-CZ" sz="1800" b="1" dirty="0" smtClean="0"/>
              <a:t>omocí slovesa </a:t>
            </a:r>
            <a:r>
              <a:rPr lang="cs-CZ" sz="1800" b="1" dirty="0" smtClean="0">
                <a:solidFill>
                  <a:srgbClr val="FF0000"/>
                </a:solidFill>
              </a:rPr>
              <a:t>to </a:t>
            </a:r>
            <a:r>
              <a:rPr lang="cs-CZ" sz="1800" b="1" dirty="0" err="1" smtClean="0">
                <a:solidFill>
                  <a:srgbClr val="FF0000"/>
                </a:solidFill>
              </a:rPr>
              <a:t>be</a:t>
            </a:r>
            <a:r>
              <a:rPr lang="cs-CZ" sz="1800" b="1" dirty="0" smtClean="0">
                <a:solidFill>
                  <a:srgbClr val="FF0000"/>
                </a:solidFill>
              </a:rPr>
              <a:t> </a:t>
            </a:r>
            <a:r>
              <a:rPr lang="cs-CZ" sz="1800" b="1" dirty="0" smtClean="0"/>
              <a:t>v min. čase</a:t>
            </a:r>
          </a:p>
          <a:p>
            <a:r>
              <a:rPr lang="cs-CZ" sz="1800" b="1" dirty="0"/>
              <a:t>v</a:t>
            </a:r>
            <a:r>
              <a:rPr lang="cs-CZ" sz="1800" b="1" dirty="0" smtClean="0"/>
              <a:t>ýznam. sloveso s koncovkou  - </a:t>
            </a:r>
            <a:r>
              <a:rPr lang="cs-CZ" sz="1800" b="1" dirty="0" err="1" smtClean="0">
                <a:solidFill>
                  <a:srgbClr val="FF0000"/>
                </a:solidFill>
              </a:rPr>
              <a:t>ing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r>
              <a:rPr lang="cs-CZ" sz="1800" b="1" dirty="0" smtClean="0"/>
              <a:t>zápor – podle to </a:t>
            </a:r>
            <a:r>
              <a:rPr lang="cs-CZ" sz="1800" b="1" dirty="0" err="1" smtClean="0"/>
              <a:t>be</a:t>
            </a:r>
            <a:r>
              <a:rPr lang="cs-CZ" sz="1800" b="1" dirty="0" smtClean="0"/>
              <a:t> v min. čase</a:t>
            </a:r>
          </a:p>
          <a:p>
            <a:r>
              <a:rPr lang="cs-CZ" sz="1800" b="1" dirty="0"/>
              <a:t>o</a:t>
            </a:r>
            <a:r>
              <a:rPr lang="cs-CZ" sz="1800" b="1" dirty="0" smtClean="0"/>
              <a:t>tázka – podle to </a:t>
            </a:r>
            <a:r>
              <a:rPr lang="cs-CZ" sz="1800" b="1" dirty="0" err="1" smtClean="0"/>
              <a:t>be</a:t>
            </a:r>
            <a:r>
              <a:rPr lang="cs-CZ" sz="1800" b="1" dirty="0" smtClean="0"/>
              <a:t> v min. čase</a:t>
            </a: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was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working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wasn´t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working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err="1">
                <a:solidFill>
                  <a:schemeClr val="accent2">
                    <a:lumMod val="75000"/>
                  </a:schemeClr>
                </a:solidFill>
              </a:rPr>
              <a:t>W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as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working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</a:p>
          <a:p>
            <a:endParaRPr lang="cs-CZ" sz="18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1400" dirty="0" smtClean="0"/>
              <a:t>I </a:t>
            </a:r>
            <a:r>
              <a:rPr lang="cs-CZ" sz="1400" dirty="0" err="1" smtClean="0"/>
              <a:t>was</a:t>
            </a:r>
            <a:r>
              <a:rPr lang="cs-CZ" sz="1400" dirty="0" smtClean="0"/>
              <a:t>, </a:t>
            </a:r>
            <a:r>
              <a:rPr lang="cs-CZ" sz="1400" dirty="0" err="1"/>
              <a:t>y</a:t>
            </a:r>
            <a:r>
              <a:rPr lang="cs-CZ" sz="1400" dirty="0" err="1" smtClean="0"/>
              <a:t>ou</a:t>
            </a:r>
            <a:r>
              <a:rPr lang="cs-CZ" sz="1400" dirty="0" smtClean="0"/>
              <a:t> </a:t>
            </a:r>
            <a:r>
              <a:rPr lang="cs-CZ" sz="1400" dirty="0" err="1" smtClean="0"/>
              <a:t>were</a:t>
            </a:r>
            <a:r>
              <a:rPr lang="cs-CZ" sz="1400" dirty="0" smtClean="0"/>
              <a:t>, </a:t>
            </a:r>
            <a:r>
              <a:rPr lang="cs-CZ" sz="1400" dirty="0" err="1" smtClean="0"/>
              <a:t>he,she,it</a:t>
            </a:r>
            <a:r>
              <a:rPr lang="cs-CZ" sz="1400" dirty="0" smtClean="0"/>
              <a:t> </a:t>
            </a:r>
            <a:r>
              <a:rPr lang="cs-CZ" sz="1400" dirty="0" err="1" smtClean="0"/>
              <a:t>was</a:t>
            </a:r>
            <a:endParaRPr lang="cs-CZ" sz="1400" dirty="0"/>
          </a:p>
          <a:p>
            <a:r>
              <a:rPr lang="cs-CZ" sz="1400" dirty="0" err="1"/>
              <a:t>w</a:t>
            </a:r>
            <a:r>
              <a:rPr lang="cs-CZ" sz="1400" dirty="0" err="1" smtClean="0"/>
              <a:t>e</a:t>
            </a:r>
            <a:r>
              <a:rPr lang="cs-CZ" sz="1400" dirty="0" smtClean="0"/>
              <a:t> </a:t>
            </a:r>
            <a:r>
              <a:rPr lang="cs-CZ" sz="1400" dirty="0" err="1" smtClean="0"/>
              <a:t>were</a:t>
            </a:r>
            <a:r>
              <a:rPr lang="cs-CZ" sz="1400" dirty="0" smtClean="0"/>
              <a:t>, </a:t>
            </a:r>
            <a:r>
              <a:rPr lang="cs-CZ" sz="1400" dirty="0" err="1" smtClean="0"/>
              <a:t>they</a:t>
            </a:r>
            <a:r>
              <a:rPr lang="cs-CZ" sz="1400" dirty="0" smtClean="0"/>
              <a:t> </a:t>
            </a:r>
            <a:r>
              <a:rPr lang="cs-CZ" sz="1400" dirty="0" err="1" smtClean="0"/>
              <a:t>were</a:t>
            </a:r>
            <a:endParaRPr lang="cs-CZ" sz="1400" dirty="0" smtClean="0"/>
          </a:p>
          <a:p>
            <a:endParaRPr lang="cs-CZ" sz="1800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830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Budoucí časy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C000"/>
                </a:solidFill>
              </a:rPr>
              <a:t>prostý</a:t>
            </a:r>
          </a:p>
          <a:p>
            <a:r>
              <a:rPr lang="cs-CZ" sz="1800" b="1" dirty="0"/>
              <a:t>p</a:t>
            </a:r>
            <a:r>
              <a:rPr lang="cs-CZ" sz="1800" b="1" dirty="0" smtClean="0"/>
              <a:t>omocí </a:t>
            </a:r>
            <a:r>
              <a:rPr lang="cs-CZ" sz="1800" b="1" dirty="0" err="1" smtClean="0">
                <a:solidFill>
                  <a:srgbClr val="FF0000"/>
                </a:solidFill>
              </a:rPr>
              <a:t>will</a:t>
            </a:r>
            <a:r>
              <a:rPr lang="cs-CZ" sz="1800" b="1" dirty="0" smtClean="0"/>
              <a:t> + infinitiv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r>
              <a:rPr lang="cs-CZ" sz="1800" b="1" dirty="0"/>
              <a:t>z</a:t>
            </a:r>
            <a:r>
              <a:rPr lang="cs-CZ" sz="1800" b="1" dirty="0" smtClean="0"/>
              <a:t>ápor – </a:t>
            </a:r>
            <a:r>
              <a:rPr lang="cs-CZ" sz="1800" b="1" dirty="0" err="1" smtClean="0">
                <a:solidFill>
                  <a:srgbClr val="FF0000"/>
                </a:solidFill>
              </a:rPr>
              <a:t>won´t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r>
              <a:rPr lang="cs-CZ" sz="1800" b="1" dirty="0"/>
              <a:t>o</a:t>
            </a:r>
            <a:r>
              <a:rPr lang="cs-CZ" sz="1800" b="1" dirty="0" smtClean="0"/>
              <a:t>tázka – </a:t>
            </a:r>
            <a:r>
              <a:rPr lang="cs-CZ" sz="1800" b="1" dirty="0" err="1" smtClean="0">
                <a:solidFill>
                  <a:srgbClr val="FF0000"/>
                </a:solidFill>
              </a:rPr>
              <a:t>will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I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will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read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won´t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read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Will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read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</a:p>
          <a:p>
            <a:endParaRPr lang="cs-CZ" sz="18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1400" dirty="0" smtClean="0"/>
              <a:t>I ´</a:t>
            </a:r>
            <a:r>
              <a:rPr lang="cs-CZ" sz="1400" dirty="0" err="1" smtClean="0"/>
              <a:t>ll</a:t>
            </a:r>
            <a:r>
              <a:rPr lang="cs-CZ" sz="1400" dirty="0" smtClean="0"/>
              <a:t> </a:t>
            </a:r>
            <a:r>
              <a:rPr lang="cs-CZ" sz="1400" dirty="0" err="1" smtClean="0"/>
              <a:t>read</a:t>
            </a:r>
            <a:r>
              <a:rPr lang="cs-CZ" sz="1800" dirty="0" smtClean="0"/>
              <a:t>.</a:t>
            </a:r>
            <a:endParaRPr lang="cs-CZ" sz="1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err="1">
                <a:solidFill>
                  <a:srgbClr val="7030A0"/>
                </a:solidFill>
              </a:rPr>
              <a:t>g</a:t>
            </a:r>
            <a:r>
              <a:rPr lang="cs-CZ" b="1" dirty="0" err="1" smtClean="0">
                <a:solidFill>
                  <a:srgbClr val="7030A0"/>
                </a:solidFill>
              </a:rPr>
              <a:t>oing</a:t>
            </a:r>
            <a:r>
              <a:rPr lang="cs-CZ" b="1" dirty="0" smtClean="0">
                <a:solidFill>
                  <a:srgbClr val="7030A0"/>
                </a:solidFill>
              </a:rPr>
              <a:t> to</a:t>
            </a:r>
          </a:p>
          <a:p>
            <a:r>
              <a:rPr lang="cs-CZ" sz="1800" b="1" dirty="0"/>
              <a:t>p</a:t>
            </a:r>
            <a:r>
              <a:rPr lang="cs-CZ" sz="1800" b="1" dirty="0" smtClean="0"/>
              <a:t>omocí  </a:t>
            </a:r>
            <a:r>
              <a:rPr lang="cs-CZ" sz="1800" b="1" dirty="0" smtClean="0">
                <a:solidFill>
                  <a:srgbClr val="FF0000"/>
                </a:solidFill>
              </a:rPr>
              <a:t>to </a:t>
            </a:r>
            <a:r>
              <a:rPr lang="cs-CZ" sz="1800" b="1" dirty="0" err="1" smtClean="0">
                <a:solidFill>
                  <a:srgbClr val="FF0000"/>
                </a:solidFill>
              </a:rPr>
              <a:t>be</a:t>
            </a:r>
            <a:r>
              <a:rPr lang="cs-CZ" sz="1800" b="1" dirty="0" smtClean="0">
                <a:solidFill>
                  <a:srgbClr val="FF0000"/>
                </a:solidFill>
              </a:rPr>
              <a:t> + </a:t>
            </a:r>
            <a:r>
              <a:rPr lang="cs-CZ" sz="1800" b="1" dirty="0" err="1" smtClean="0">
                <a:solidFill>
                  <a:srgbClr val="FF0000"/>
                </a:solidFill>
              </a:rPr>
              <a:t>going</a:t>
            </a:r>
            <a:r>
              <a:rPr lang="cs-CZ" sz="1800" b="1" dirty="0" smtClean="0">
                <a:solidFill>
                  <a:srgbClr val="FF0000"/>
                </a:solidFill>
              </a:rPr>
              <a:t> to + infinitiv </a:t>
            </a:r>
            <a:endParaRPr lang="cs-CZ" sz="1800" b="1" dirty="0" smtClean="0"/>
          </a:p>
          <a:p>
            <a:r>
              <a:rPr lang="cs-CZ" sz="1800" b="1" dirty="0"/>
              <a:t>t</a:t>
            </a:r>
            <a:r>
              <a:rPr lang="cs-CZ" sz="1800" b="1" dirty="0" smtClean="0"/>
              <a:t>o </a:t>
            </a:r>
            <a:r>
              <a:rPr lang="cs-CZ" sz="1800" b="1" dirty="0" err="1" smtClean="0"/>
              <a:t>be</a:t>
            </a:r>
            <a:r>
              <a:rPr lang="cs-CZ" sz="1800" b="1" dirty="0" smtClean="0"/>
              <a:t> je v přítomném čase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r>
              <a:rPr lang="cs-CZ" sz="1800" b="1" dirty="0" smtClean="0"/>
              <a:t>zápor – podle to </a:t>
            </a:r>
            <a:r>
              <a:rPr lang="cs-CZ" sz="1800" b="1" dirty="0" err="1" smtClean="0"/>
              <a:t>be</a:t>
            </a:r>
            <a:endParaRPr lang="cs-CZ" sz="1800" b="1" dirty="0" smtClean="0"/>
          </a:p>
          <a:p>
            <a:r>
              <a:rPr lang="cs-CZ" sz="1800" b="1" dirty="0"/>
              <a:t>o</a:t>
            </a:r>
            <a:r>
              <a:rPr lang="cs-CZ" sz="1800" b="1" dirty="0" smtClean="0"/>
              <a:t>tázka – podle to </a:t>
            </a:r>
            <a:r>
              <a:rPr lang="cs-CZ" sz="1800" b="1" dirty="0" err="1" smtClean="0"/>
              <a:t>be</a:t>
            </a:r>
            <a:endParaRPr lang="cs-CZ" sz="1800" b="1" dirty="0" smtClean="0"/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going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to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isn´t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going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to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he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going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to </a:t>
            </a:r>
            <a:r>
              <a:rPr lang="cs-CZ" sz="1800" b="1" dirty="0" err="1" smtClean="0">
                <a:solidFill>
                  <a:schemeClr val="accent2">
                    <a:lumMod val="75000"/>
                  </a:schemeClr>
                </a:solidFill>
              </a:rPr>
              <a:t>work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</a:p>
          <a:p>
            <a:endParaRPr lang="cs-CZ" sz="1800" b="1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04564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err="1" smtClean="0"/>
              <a:t>Translate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cs-CZ" dirty="0"/>
              <a:t> Tom pracuje v bance každý den.</a:t>
            </a: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Já nepracuji v bance nyní.</a:t>
            </a: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Jana pracovala v bance včera.</a:t>
            </a: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Ona nebude pracovat v bance.</a:t>
            </a: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Budeš pracovat v bance </a:t>
            </a:r>
            <a:r>
              <a:rPr lang="cs-CZ" dirty="0" smtClean="0"/>
              <a:t>v létě?</a:t>
            </a:r>
            <a:endParaRPr lang="cs-CZ" dirty="0"/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Co teď děláš? Pracuješ v bance?</a:t>
            </a: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Oni nepracovali v bance.</a:t>
            </a: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On pracoval v bance včera celý den.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43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err="1" smtClean="0"/>
              <a:t>Translate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435280" cy="4569371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cs-CZ" dirty="0"/>
              <a:t> Tom pracuje v bance každý den</a:t>
            </a:r>
            <a:r>
              <a:rPr lang="cs-CZ" dirty="0" smtClean="0"/>
              <a:t>.    </a:t>
            </a:r>
            <a:r>
              <a:rPr lang="cs-CZ" b="1" dirty="0" smtClean="0">
                <a:solidFill>
                  <a:srgbClr val="C00000"/>
                </a:solidFill>
              </a:rPr>
              <a:t>Tom </a:t>
            </a:r>
            <a:r>
              <a:rPr lang="cs-CZ" b="1" dirty="0" err="1" smtClean="0">
                <a:solidFill>
                  <a:srgbClr val="C00000"/>
                </a:solidFill>
              </a:rPr>
              <a:t>works</a:t>
            </a:r>
            <a:r>
              <a:rPr lang="cs-CZ" b="1" dirty="0" smtClean="0">
                <a:solidFill>
                  <a:srgbClr val="C00000"/>
                </a:solidFill>
              </a:rPr>
              <a:t> in a bank </a:t>
            </a:r>
            <a:r>
              <a:rPr lang="cs-CZ" b="1" dirty="0" err="1" smtClean="0">
                <a:solidFill>
                  <a:srgbClr val="C00000"/>
                </a:solidFill>
              </a:rPr>
              <a:t>every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day</a:t>
            </a:r>
            <a:r>
              <a:rPr lang="cs-CZ" b="1" dirty="0" smtClean="0">
                <a:solidFill>
                  <a:srgbClr val="C00000"/>
                </a:solidFill>
              </a:rPr>
              <a:t>. </a:t>
            </a:r>
            <a:endParaRPr lang="cs-CZ" b="1" dirty="0">
              <a:solidFill>
                <a:srgbClr val="C00000"/>
              </a:solidFill>
            </a:endParaRPr>
          </a:p>
          <a:p>
            <a:r>
              <a:rPr lang="cs-CZ" dirty="0" smtClean="0"/>
              <a:t> </a:t>
            </a:r>
          </a:p>
          <a:p>
            <a:pPr lvl="0"/>
            <a:r>
              <a:rPr lang="cs-CZ" dirty="0" smtClean="0"/>
              <a:t> Já nepracuji v bance nyní.               </a:t>
            </a:r>
            <a:r>
              <a:rPr lang="cs-CZ" b="1" dirty="0" smtClean="0">
                <a:solidFill>
                  <a:srgbClr val="C00000"/>
                </a:solidFill>
              </a:rPr>
              <a:t>I </a:t>
            </a:r>
            <a:r>
              <a:rPr lang="cs-CZ" b="1" dirty="0" err="1" smtClean="0">
                <a:solidFill>
                  <a:srgbClr val="C00000"/>
                </a:solidFill>
              </a:rPr>
              <a:t>am</a:t>
            </a:r>
            <a:r>
              <a:rPr lang="cs-CZ" b="1" dirty="0" smtClean="0">
                <a:solidFill>
                  <a:srgbClr val="C00000"/>
                </a:solidFill>
              </a:rPr>
              <a:t> not </a:t>
            </a:r>
            <a:r>
              <a:rPr lang="cs-CZ" b="1" dirty="0" err="1" smtClean="0">
                <a:solidFill>
                  <a:srgbClr val="C00000"/>
                </a:solidFill>
              </a:rPr>
              <a:t>working</a:t>
            </a:r>
            <a:r>
              <a:rPr lang="cs-CZ" b="1" dirty="0" smtClean="0">
                <a:solidFill>
                  <a:srgbClr val="C00000"/>
                </a:solidFill>
              </a:rPr>
              <a:t> in a bank </a:t>
            </a:r>
            <a:r>
              <a:rPr lang="cs-CZ" b="1" dirty="0" err="1" smtClean="0">
                <a:solidFill>
                  <a:srgbClr val="C00000"/>
                </a:solidFill>
              </a:rPr>
              <a:t>now</a:t>
            </a:r>
            <a:r>
              <a:rPr lang="cs-CZ" b="1" dirty="0" smtClean="0">
                <a:solidFill>
                  <a:srgbClr val="C00000"/>
                </a:solidFill>
              </a:rPr>
              <a:t>.</a:t>
            </a: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Jana pracovala v bance včera</a:t>
            </a:r>
            <a:r>
              <a:rPr lang="cs-CZ" dirty="0" smtClean="0"/>
              <a:t>.        </a:t>
            </a:r>
            <a:r>
              <a:rPr lang="cs-CZ" b="1" dirty="0" smtClean="0">
                <a:solidFill>
                  <a:srgbClr val="C00000"/>
                </a:solidFill>
              </a:rPr>
              <a:t>Jane </a:t>
            </a:r>
            <a:r>
              <a:rPr lang="cs-CZ" b="1" dirty="0" err="1" smtClean="0">
                <a:solidFill>
                  <a:srgbClr val="C00000"/>
                </a:solidFill>
              </a:rPr>
              <a:t>worked</a:t>
            </a:r>
            <a:r>
              <a:rPr lang="cs-CZ" b="1" dirty="0" smtClean="0">
                <a:solidFill>
                  <a:srgbClr val="C00000"/>
                </a:solidFill>
              </a:rPr>
              <a:t> in a bank </a:t>
            </a:r>
            <a:r>
              <a:rPr lang="cs-CZ" b="1" dirty="0" err="1" smtClean="0">
                <a:solidFill>
                  <a:srgbClr val="C00000"/>
                </a:solidFill>
              </a:rPr>
              <a:t>yesterday</a:t>
            </a:r>
            <a:r>
              <a:rPr lang="cs-CZ" b="1" dirty="0" smtClean="0">
                <a:solidFill>
                  <a:srgbClr val="C00000"/>
                </a:solidFill>
              </a:rPr>
              <a:t>.</a:t>
            </a:r>
            <a:endParaRPr lang="cs-CZ" b="1" dirty="0">
              <a:solidFill>
                <a:srgbClr val="C00000"/>
              </a:solidFill>
            </a:endParaRP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Ona nebude</a:t>
            </a:r>
            <a:r>
              <a:rPr lang="cs-CZ" b="1" dirty="0"/>
              <a:t> </a:t>
            </a:r>
            <a:r>
              <a:rPr lang="cs-CZ" dirty="0"/>
              <a:t>pracovat</a:t>
            </a:r>
            <a:r>
              <a:rPr lang="cs-CZ" b="1" dirty="0"/>
              <a:t> </a:t>
            </a:r>
            <a:r>
              <a:rPr lang="cs-CZ" dirty="0"/>
              <a:t>v bance</a:t>
            </a:r>
            <a:r>
              <a:rPr lang="cs-CZ" dirty="0" smtClean="0"/>
              <a:t>.      </a:t>
            </a:r>
            <a:r>
              <a:rPr lang="cs-CZ" b="1" dirty="0" err="1" smtClean="0">
                <a:solidFill>
                  <a:srgbClr val="C00000"/>
                </a:solidFill>
              </a:rPr>
              <a:t>She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won´t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work</a:t>
            </a:r>
            <a:r>
              <a:rPr lang="cs-CZ" b="1" dirty="0" smtClean="0">
                <a:solidFill>
                  <a:srgbClr val="C00000"/>
                </a:solidFill>
              </a:rPr>
              <a:t> in a bank.</a:t>
            </a:r>
            <a:endParaRPr lang="cs-CZ" b="1" dirty="0">
              <a:solidFill>
                <a:srgbClr val="C00000"/>
              </a:solidFill>
            </a:endParaRPr>
          </a:p>
          <a:p>
            <a:r>
              <a:rPr lang="cs-CZ" b="1" dirty="0">
                <a:solidFill>
                  <a:srgbClr val="C00000"/>
                </a:solidFill>
              </a:rPr>
              <a:t> </a:t>
            </a:r>
          </a:p>
          <a:p>
            <a:pPr lvl="0"/>
            <a:r>
              <a:rPr lang="cs-CZ" dirty="0"/>
              <a:t> Budeš pracovat v bance </a:t>
            </a:r>
            <a:r>
              <a:rPr lang="cs-CZ" dirty="0" smtClean="0"/>
              <a:t>v létě?     </a:t>
            </a:r>
            <a:r>
              <a:rPr lang="cs-CZ" b="1" dirty="0" smtClean="0">
                <a:solidFill>
                  <a:srgbClr val="C00000"/>
                </a:solidFill>
              </a:rPr>
              <a:t>Are </a:t>
            </a:r>
            <a:r>
              <a:rPr lang="cs-CZ" b="1" dirty="0" err="1" smtClean="0">
                <a:solidFill>
                  <a:srgbClr val="C00000"/>
                </a:solidFill>
              </a:rPr>
              <a:t>you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going</a:t>
            </a:r>
            <a:r>
              <a:rPr lang="cs-CZ" b="1" dirty="0" smtClean="0">
                <a:solidFill>
                  <a:srgbClr val="C00000"/>
                </a:solidFill>
              </a:rPr>
              <a:t> to </a:t>
            </a:r>
            <a:r>
              <a:rPr lang="cs-CZ" b="1" dirty="0" err="1" smtClean="0">
                <a:solidFill>
                  <a:srgbClr val="C00000"/>
                </a:solidFill>
              </a:rPr>
              <a:t>work</a:t>
            </a:r>
            <a:r>
              <a:rPr lang="cs-CZ" b="1" dirty="0" smtClean="0">
                <a:solidFill>
                  <a:srgbClr val="C00000"/>
                </a:solidFill>
              </a:rPr>
              <a:t> in a bank in </a:t>
            </a:r>
            <a:r>
              <a:rPr lang="cs-CZ" b="1" dirty="0" err="1" smtClean="0">
                <a:solidFill>
                  <a:srgbClr val="C00000"/>
                </a:solidFill>
              </a:rPr>
              <a:t>the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summer</a:t>
            </a:r>
            <a:r>
              <a:rPr lang="cs-CZ" b="1" dirty="0" smtClean="0">
                <a:solidFill>
                  <a:srgbClr val="C00000"/>
                </a:solidFill>
              </a:rPr>
              <a:t>?</a:t>
            </a:r>
            <a:r>
              <a:rPr lang="cs-CZ" dirty="0" smtClean="0"/>
              <a:t>                 </a:t>
            </a:r>
            <a:endParaRPr lang="cs-CZ" dirty="0"/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Co teď </a:t>
            </a:r>
            <a:r>
              <a:rPr lang="cs-CZ" dirty="0" smtClean="0"/>
              <a:t>děláš? Pracuješ?                 </a:t>
            </a:r>
            <a:r>
              <a:rPr lang="cs-CZ" b="1" dirty="0" err="1">
                <a:solidFill>
                  <a:srgbClr val="C00000"/>
                </a:solidFill>
              </a:rPr>
              <a:t>W</a:t>
            </a:r>
            <a:r>
              <a:rPr lang="cs-CZ" b="1" dirty="0" err="1" smtClean="0">
                <a:solidFill>
                  <a:srgbClr val="C00000"/>
                </a:solidFill>
              </a:rPr>
              <a:t>hat</a:t>
            </a:r>
            <a:r>
              <a:rPr lang="cs-CZ" b="1" dirty="0" smtClean="0">
                <a:solidFill>
                  <a:srgbClr val="C00000"/>
                </a:solidFill>
              </a:rPr>
              <a:t> are </a:t>
            </a:r>
            <a:r>
              <a:rPr lang="cs-CZ" b="1" dirty="0" err="1" smtClean="0">
                <a:solidFill>
                  <a:srgbClr val="C00000"/>
                </a:solidFill>
              </a:rPr>
              <a:t>you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doing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now</a:t>
            </a:r>
            <a:r>
              <a:rPr lang="cs-CZ" b="1" dirty="0" smtClean="0">
                <a:solidFill>
                  <a:srgbClr val="C00000"/>
                </a:solidFill>
              </a:rPr>
              <a:t>? Are </a:t>
            </a:r>
            <a:r>
              <a:rPr lang="cs-CZ" b="1" dirty="0" err="1" smtClean="0">
                <a:solidFill>
                  <a:srgbClr val="C00000"/>
                </a:solidFill>
              </a:rPr>
              <a:t>you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working</a:t>
            </a:r>
            <a:r>
              <a:rPr lang="cs-CZ" b="1" dirty="0" smtClean="0">
                <a:solidFill>
                  <a:srgbClr val="C00000"/>
                </a:solidFill>
              </a:rPr>
              <a:t>?</a:t>
            </a:r>
            <a:endParaRPr lang="cs-CZ" b="1" dirty="0">
              <a:solidFill>
                <a:srgbClr val="C00000"/>
              </a:solidFill>
            </a:endParaRP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Oni nepracovali v bance</a:t>
            </a:r>
            <a:r>
              <a:rPr lang="cs-CZ" dirty="0" smtClean="0"/>
              <a:t>.                </a:t>
            </a:r>
            <a:r>
              <a:rPr lang="cs-CZ" b="1" dirty="0" err="1" smtClean="0">
                <a:solidFill>
                  <a:srgbClr val="C00000"/>
                </a:solidFill>
              </a:rPr>
              <a:t>They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didn´t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work</a:t>
            </a:r>
            <a:r>
              <a:rPr lang="cs-CZ" b="1" dirty="0" smtClean="0">
                <a:solidFill>
                  <a:srgbClr val="C00000"/>
                </a:solidFill>
              </a:rPr>
              <a:t> in a bank.</a:t>
            </a:r>
            <a:endParaRPr lang="cs-CZ" b="1" dirty="0">
              <a:solidFill>
                <a:srgbClr val="C00000"/>
              </a:solidFill>
            </a:endParaRPr>
          </a:p>
          <a:p>
            <a:r>
              <a:rPr lang="cs-CZ" dirty="0"/>
              <a:t> </a:t>
            </a:r>
          </a:p>
          <a:p>
            <a:pPr lvl="0"/>
            <a:r>
              <a:rPr lang="cs-CZ" dirty="0"/>
              <a:t> On pracoval v bance včera celý den</a:t>
            </a:r>
            <a:r>
              <a:rPr lang="cs-CZ" dirty="0" smtClean="0"/>
              <a:t>. </a:t>
            </a:r>
            <a:r>
              <a:rPr lang="cs-CZ" b="1" dirty="0" smtClean="0">
                <a:solidFill>
                  <a:srgbClr val="C00000"/>
                </a:solidFill>
              </a:rPr>
              <a:t>He </a:t>
            </a:r>
            <a:r>
              <a:rPr lang="cs-CZ" b="1" dirty="0" err="1" smtClean="0">
                <a:solidFill>
                  <a:srgbClr val="C00000"/>
                </a:solidFill>
              </a:rPr>
              <a:t>was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working</a:t>
            </a:r>
            <a:r>
              <a:rPr lang="cs-CZ" b="1" dirty="0" smtClean="0">
                <a:solidFill>
                  <a:srgbClr val="C00000"/>
                </a:solidFill>
              </a:rPr>
              <a:t> in a bank </a:t>
            </a:r>
            <a:r>
              <a:rPr lang="cs-CZ" b="1" dirty="0" err="1" smtClean="0">
                <a:solidFill>
                  <a:srgbClr val="C00000"/>
                </a:solidFill>
              </a:rPr>
              <a:t>yesterday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all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day</a:t>
            </a:r>
            <a:r>
              <a:rPr lang="cs-CZ" b="1" dirty="0" smtClean="0">
                <a:solidFill>
                  <a:srgbClr val="C00000"/>
                </a:solidFill>
              </a:rPr>
              <a:t>.</a:t>
            </a:r>
            <a:endParaRPr lang="cs-CZ" b="1" dirty="0">
              <a:solidFill>
                <a:srgbClr val="C00000"/>
              </a:solidFill>
            </a:endParaRPr>
          </a:p>
          <a:p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58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286</Words>
  <Application>Microsoft Office PowerPoint</Application>
  <PresentationFormat>Předvádění na obrazovce (4:3)</PresentationFormat>
  <Paragraphs>104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VY_32_INOVACE_222_Časy sloves</vt:lpstr>
      <vt:lpstr>Časy sloves</vt:lpstr>
      <vt:lpstr>Prezentace aplikace PowerPoint</vt:lpstr>
      <vt:lpstr>Přítomné časy</vt:lpstr>
      <vt:lpstr>Minulé časy</vt:lpstr>
      <vt:lpstr>Budoucí časy</vt:lpstr>
      <vt:lpstr>Translate sentences</vt:lpstr>
      <vt:lpstr>Translate sentences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Časy sloves</dc:title>
  <dc:creator>Jarka</dc:creator>
  <cp:lastModifiedBy>Jarmila NB Lašáková NB</cp:lastModifiedBy>
  <cp:revision>16</cp:revision>
  <dcterms:created xsi:type="dcterms:W3CDTF">2010-12-26T14:11:45Z</dcterms:created>
  <dcterms:modified xsi:type="dcterms:W3CDTF">2011-06-23T11:52:02Z</dcterms:modified>
</cp:coreProperties>
</file>