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3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836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598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666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468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439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779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550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09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397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944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455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2790D4-1DBB-441A-988D-B31DDAC4161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9C517-FCB5-407B-AECB-22DB63D26B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35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>
                <a:latin typeface="+mn-lt"/>
              </a:rPr>
              <a:t>VY_32_INOVACE_225_Minulý čas prostý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908720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32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Minulý čas prostý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Procvičování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56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Teorie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B050"/>
                </a:solidFill>
              </a:rPr>
              <a:t>tvoříme přidáním koncovky – </a:t>
            </a:r>
            <a:r>
              <a:rPr lang="cs-CZ" sz="1600" dirty="0" err="1" smtClean="0">
                <a:solidFill>
                  <a:srgbClr val="00B050"/>
                </a:solidFill>
              </a:rPr>
              <a:t>ed</a:t>
            </a:r>
            <a:endParaRPr lang="cs-CZ" sz="1600" dirty="0" smtClean="0">
              <a:solidFill>
                <a:srgbClr val="00B050"/>
              </a:solidFill>
            </a:endParaRPr>
          </a:p>
          <a:p>
            <a:r>
              <a:rPr lang="cs-CZ" sz="1600" dirty="0" err="1" smtClean="0">
                <a:solidFill>
                  <a:srgbClr val="FF0000"/>
                </a:solidFill>
              </a:rPr>
              <a:t>děj,který</a:t>
            </a:r>
            <a:r>
              <a:rPr lang="cs-CZ" sz="1600" dirty="0" smtClean="0">
                <a:solidFill>
                  <a:srgbClr val="FF0000"/>
                </a:solidFill>
              </a:rPr>
              <a:t> začal i skončil v minulosti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zápor – pomocí </a:t>
            </a:r>
            <a:r>
              <a:rPr lang="cs-CZ" sz="1600" dirty="0" err="1" smtClean="0">
                <a:solidFill>
                  <a:srgbClr val="0070C0"/>
                </a:solidFill>
              </a:rPr>
              <a:t>didn´t</a:t>
            </a:r>
            <a:r>
              <a:rPr lang="cs-CZ" sz="1600" dirty="0" smtClean="0">
                <a:solidFill>
                  <a:srgbClr val="0070C0"/>
                </a:solidFill>
              </a:rPr>
              <a:t> + infinitiv</a:t>
            </a:r>
          </a:p>
          <a:p>
            <a:r>
              <a:rPr lang="cs-CZ" sz="1600" dirty="0" smtClean="0">
                <a:solidFill>
                  <a:srgbClr val="C00000"/>
                </a:solidFill>
              </a:rPr>
              <a:t>otázka – pomocí </a:t>
            </a:r>
            <a:r>
              <a:rPr lang="cs-CZ" sz="1600" dirty="0" err="1" smtClean="0">
                <a:solidFill>
                  <a:srgbClr val="C00000"/>
                </a:solidFill>
              </a:rPr>
              <a:t>did</a:t>
            </a:r>
            <a:r>
              <a:rPr lang="cs-CZ" sz="1600" dirty="0" smtClean="0">
                <a:solidFill>
                  <a:srgbClr val="C00000"/>
                </a:solidFill>
              </a:rPr>
              <a:t> + infinitiv </a:t>
            </a:r>
          </a:p>
          <a:p>
            <a:r>
              <a:rPr lang="cs-CZ" sz="1600" dirty="0" smtClean="0">
                <a:solidFill>
                  <a:srgbClr val="00B050"/>
                </a:solidFill>
              </a:rPr>
              <a:t>I </a:t>
            </a:r>
            <a:r>
              <a:rPr lang="cs-CZ" sz="1600" dirty="0" err="1" smtClean="0">
                <a:solidFill>
                  <a:srgbClr val="00B050"/>
                </a:solidFill>
              </a:rPr>
              <a:t>helped</a:t>
            </a:r>
            <a:r>
              <a:rPr lang="cs-CZ" sz="1600" dirty="0" smtClean="0">
                <a:solidFill>
                  <a:srgbClr val="00B050"/>
                </a:solidFill>
              </a:rPr>
              <a:t> my </a:t>
            </a:r>
            <a:r>
              <a:rPr lang="cs-CZ" sz="1600" dirty="0" err="1" smtClean="0">
                <a:solidFill>
                  <a:srgbClr val="00B050"/>
                </a:solidFill>
              </a:rPr>
              <a:t>mother</a:t>
            </a:r>
            <a:r>
              <a:rPr lang="cs-CZ" sz="16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I </a:t>
            </a:r>
            <a:r>
              <a:rPr lang="cs-CZ" sz="1600" dirty="0" err="1" smtClean="0">
                <a:solidFill>
                  <a:srgbClr val="0070C0"/>
                </a:solidFill>
              </a:rPr>
              <a:t>didn´t</a:t>
            </a:r>
            <a:r>
              <a:rPr lang="cs-CZ" sz="1600" dirty="0" smtClean="0">
                <a:solidFill>
                  <a:srgbClr val="0070C0"/>
                </a:solidFill>
              </a:rPr>
              <a:t> </a:t>
            </a:r>
            <a:r>
              <a:rPr lang="cs-CZ" sz="1600" dirty="0" err="1" smtClean="0">
                <a:solidFill>
                  <a:srgbClr val="0070C0"/>
                </a:solidFill>
              </a:rPr>
              <a:t>help</a:t>
            </a:r>
            <a:r>
              <a:rPr lang="cs-CZ" sz="1600" dirty="0" smtClean="0">
                <a:solidFill>
                  <a:srgbClr val="0070C0"/>
                </a:solidFill>
              </a:rPr>
              <a:t> my </a:t>
            </a:r>
            <a:r>
              <a:rPr lang="cs-CZ" sz="1600" dirty="0" err="1" smtClean="0">
                <a:solidFill>
                  <a:srgbClr val="0070C0"/>
                </a:solidFill>
              </a:rPr>
              <a:t>mother</a:t>
            </a:r>
            <a:r>
              <a:rPr lang="cs-CZ" sz="16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>
                <a:solidFill>
                  <a:srgbClr val="C00000"/>
                </a:solidFill>
              </a:rPr>
              <a:t>D</a:t>
            </a:r>
            <a:r>
              <a:rPr lang="cs-CZ" sz="1600" dirty="0" err="1" smtClean="0">
                <a:solidFill>
                  <a:srgbClr val="C00000"/>
                </a:solidFill>
              </a:rPr>
              <a:t>id</a:t>
            </a:r>
            <a:r>
              <a:rPr lang="cs-CZ" sz="1600" dirty="0" smtClean="0">
                <a:solidFill>
                  <a:srgbClr val="C00000"/>
                </a:solidFill>
              </a:rPr>
              <a:t> </a:t>
            </a:r>
            <a:r>
              <a:rPr lang="cs-CZ" sz="1600" dirty="0" err="1" smtClean="0">
                <a:solidFill>
                  <a:srgbClr val="C00000"/>
                </a:solidFill>
              </a:rPr>
              <a:t>you</a:t>
            </a:r>
            <a:r>
              <a:rPr lang="cs-CZ" sz="1600" dirty="0" smtClean="0">
                <a:solidFill>
                  <a:srgbClr val="C00000"/>
                </a:solidFill>
              </a:rPr>
              <a:t> </a:t>
            </a:r>
            <a:r>
              <a:rPr lang="cs-CZ" sz="1600" dirty="0" err="1" smtClean="0">
                <a:solidFill>
                  <a:srgbClr val="C00000"/>
                </a:solidFill>
              </a:rPr>
              <a:t>help</a:t>
            </a:r>
            <a:r>
              <a:rPr lang="cs-CZ" sz="1600" dirty="0" smtClean="0">
                <a:solidFill>
                  <a:srgbClr val="C00000"/>
                </a:solidFill>
              </a:rPr>
              <a:t> my </a:t>
            </a:r>
            <a:r>
              <a:rPr lang="cs-CZ" sz="1600" dirty="0" err="1" smtClean="0">
                <a:solidFill>
                  <a:srgbClr val="C00000"/>
                </a:solidFill>
              </a:rPr>
              <a:t>mother</a:t>
            </a:r>
            <a:r>
              <a:rPr lang="cs-CZ" sz="1600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1600" dirty="0">
                <a:solidFill>
                  <a:srgbClr val="FF0000"/>
                </a:solidFill>
              </a:rPr>
              <a:t>n</a:t>
            </a:r>
            <a:r>
              <a:rPr lang="cs-CZ" sz="1600" dirty="0" smtClean="0">
                <a:solidFill>
                  <a:srgbClr val="FF0000"/>
                </a:solidFill>
              </a:rPr>
              <a:t>epravidelná slovesa:</a:t>
            </a:r>
          </a:p>
          <a:p>
            <a:r>
              <a:rPr lang="cs-CZ" sz="1600" dirty="0">
                <a:solidFill>
                  <a:srgbClr val="FF0000"/>
                </a:solidFill>
              </a:rPr>
              <a:t>g</a:t>
            </a:r>
            <a:r>
              <a:rPr lang="cs-CZ" sz="1600" dirty="0" smtClean="0">
                <a:solidFill>
                  <a:srgbClr val="FF0000"/>
                </a:solidFill>
              </a:rPr>
              <a:t>o – </a:t>
            </a:r>
            <a:r>
              <a:rPr lang="cs-CZ" sz="1600" dirty="0" err="1" smtClean="0">
                <a:solidFill>
                  <a:srgbClr val="FF0000"/>
                </a:solidFill>
              </a:rPr>
              <a:t>went</a:t>
            </a:r>
            <a:r>
              <a:rPr lang="cs-CZ" sz="1600" dirty="0" smtClean="0">
                <a:solidFill>
                  <a:srgbClr val="FF0000"/>
                </a:solidFill>
              </a:rPr>
              <a:t>, do – </a:t>
            </a:r>
            <a:r>
              <a:rPr lang="cs-CZ" sz="1600" dirty="0" err="1" smtClean="0">
                <a:solidFill>
                  <a:srgbClr val="FF0000"/>
                </a:solidFill>
              </a:rPr>
              <a:t>did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read</a:t>
            </a:r>
            <a:r>
              <a:rPr lang="cs-CZ" sz="1600" dirty="0" smtClean="0">
                <a:solidFill>
                  <a:srgbClr val="FF0000"/>
                </a:solidFill>
              </a:rPr>
              <a:t> – </a:t>
            </a:r>
            <a:r>
              <a:rPr lang="cs-CZ" sz="1600" dirty="0" err="1" smtClean="0">
                <a:solidFill>
                  <a:srgbClr val="FF0000"/>
                </a:solidFill>
              </a:rPr>
              <a:t>read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write</a:t>
            </a:r>
            <a:r>
              <a:rPr lang="cs-CZ" sz="1600" dirty="0" smtClean="0">
                <a:solidFill>
                  <a:srgbClr val="FF0000"/>
                </a:solidFill>
              </a:rPr>
              <a:t> – </a:t>
            </a:r>
            <a:r>
              <a:rPr lang="cs-CZ" sz="1600" dirty="0" err="1" smtClean="0">
                <a:solidFill>
                  <a:srgbClr val="FF0000"/>
                </a:solidFill>
              </a:rPr>
              <a:t>wrote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can</a:t>
            </a:r>
            <a:r>
              <a:rPr lang="cs-CZ" sz="1600" dirty="0" smtClean="0">
                <a:solidFill>
                  <a:srgbClr val="FF0000"/>
                </a:solidFill>
              </a:rPr>
              <a:t> – </a:t>
            </a:r>
            <a:r>
              <a:rPr lang="cs-CZ" sz="1600" dirty="0" err="1" smtClean="0">
                <a:solidFill>
                  <a:srgbClr val="FF0000"/>
                </a:solidFill>
              </a:rPr>
              <a:t>could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eat</a:t>
            </a:r>
            <a:r>
              <a:rPr lang="cs-CZ" sz="1600" dirty="0" smtClean="0">
                <a:solidFill>
                  <a:srgbClr val="FF0000"/>
                </a:solidFill>
              </a:rPr>
              <a:t> – </a:t>
            </a:r>
            <a:r>
              <a:rPr lang="cs-CZ" sz="1600" dirty="0" err="1" smtClean="0">
                <a:solidFill>
                  <a:srgbClr val="FF0000"/>
                </a:solidFill>
              </a:rPr>
              <a:t>ate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find</a:t>
            </a:r>
            <a:r>
              <a:rPr lang="cs-CZ" sz="1600" dirty="0" smtClean="0">
                <a:solidFill>
                  <a:srgbClr val="FF0000"/>
                </a:solidFill>
              </a:rPr>
              <a:t> – </a:t>
            </a:r>
            <a:r>
              <a:rPr lang="cs-CZ" sz="1600" dirty="0" err="1" smtClean="0">
                <a:solidFill>
                  <a:srgbClr val="FF0000"/>
                </a:solidFill>
              </a:rPr>
              <a:t>found</a:t>
            </a:r>
            <a:r>
              <a:rPr lang="cs-CZ" sz="1600" dirty="0" smtClean="0">
                <a:solidFill>
                  <a:srgbClr val="FF0000"/>
                </a:solidFill>
              </a:rPr>
              <a:t>,……</a:t>
            </a:r>
          </a:p>
          <a:p>
            <a:r>
              <a:rPr lang="cs-CZ" sz="1600" dirty="0">
                <a:solidFill>
                  <a:srgbClr val="00B050"/>
                </a:solidFill>
              </a:rPr>
              <a:t>H</a:t>
            </a:r>
            <a:r>
              <a:rPr lang="cs-CZ" sz="1600" dirty="0" smtClean="0">
                <a:solidFill>
                  <a:srgbClr val="00B050"/>
                </a:solidFill>
              </a:rPr>
              <a:t>e </a:t>
            </a:r>
            <a:r>
              <a:rPr lang="cs-CZ" sz="1600" dirty="0" err="1" smtClean="0">
                <a:solidFill>
                  <a:srgbClr val="00B050"/>
                </a:solidFill>
              </a:rPr>
              <a:t>went</a:t>
            </a:r>
            <a:r>
              <a:rPr lang="cs-CZ" sz="1600" dirty="0" smtClean="0">
                <a:solidFill>
                  <a:srgbClr val="00B050"/>
                </a:solidFill>
              </a:rPr>
              <a:t> to </a:t>
            </a:r>
            <a:r>
              <a:rPr lang="cs-CZ" sz="1600" dirty="0" err="1" smtClean="0">
                <a:solidFill>
                  <a:srgbClr val="00B050"/>
                </a:solidFill>
              </a:rPr>
              <a:t>the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shop</a:t>
            </a:r>
            <a:r>
              <a:rPr lang="cs-CZ" sz="1600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He </a:t>
            </a:r>
            <a:r>
              <a:rPr lang="cs-CZ" sz="1600" dirty="0" err="1" smtClean="0">
                <a:solidFill>
                  <a:srgbClr val="0070C0"/>
                </a:solidFill>
              </a:rPr>
              <a:t>didn´t</a:t>
            </a:r>
            <a:r>
              <a:rPr lang="cs-CZ" sz="1600" dirty="0">
                <a:solidFill>
                  <a:srgbClr val="0070C0"/>
                </a:solidFill>
              </a:rPr>
              <a:t> </a:t>
            </a:r>
            <a:r>
              <a:rPr lang="cs-CZ" sz="1600" dirty="0" smtClean="0">
                <a:solidFill>
                  <a:srgbClr val="0070C0"/>
                </a:solidFill>
              </a:rPr>
              <a:t>go to </a:t>
            </a:r>
            <a:r>
              <a:rPr lang="cs-CZ" sz="1600" dirty="0" err="1" smtClean="0">
                <a:solidFill>
                  <a:srgbClr val="0070C0"/>
                </a:solidFill>
              </a:rPr>
              <a:t>the</a:t>
            </a:r>
            <a:r>
              <a:rPr lang="cs-CZ" sz="1600" dirty="0" smtClean="0">
                <a:solidFill>
                  <a:srgbClr val="0070C0"/>
                </a:solidFill>
              </a:rPr>
              <a:t> </a:t>
            </a:r>
            <a:r>
              <a:rPr lang="cs-CZ" sz="1600" dirty="0" err="1" smtClean="0">
                <a:solidFill>
                  <a:srgbClr val="0070C0"/>
                </a:solidFill>
              </a:rPr>
              <a:t>shop</a:t>
            </a:r>
            <a:r>
              <a:rPr lang="cs-CZ" sz="16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1600" dirty="0" err="1" smtClean="0">
                <a:solidFill>
                  <a:srgbClr val="C00000"/>
                </a:solidFill>
              </a:rPr>
              <a:t>Did</a:t>
            </a:r>
            <a:r>
              <a:rPr lang="cs-CZ" sz="1600" dirty="0" smtClean="0">
                <a:solidFill>
                  <a:srgbClr val="C00000"/>
                </a:solidFill>
              </a:rPr>
              <a:t> he go to </a:t>
            </a:r>
            <a:r>
              <a:rPr lang="cs-CZ" sz="1600" dirty="0" err="1" smtClean="0">
                <a:solidFill>
                  <a:srgbClr val="C00000"/>
                </a:solidFill>
              </a:rPr>
              <a:t>the</a:t>
            </a:r>
            <a:r>
              <a:rPr lang="cs-CZ" sz="1600" dirty="0" smtClean="0">
                <a:solidFill>
                  <a:srgbClr val="C00000"/>
                </a:solidFill>
              </a:rPr>
              <a:t> </a:t>
            </a:r>
            <a:r>
              <a:rPr lang="cs-CZ" sz="1600" dirty="0" err="1" smtClean="0">
                <a:solidFill>
                  <a:srgbClr val="C00000"/>
                </a:solidFill>
              </a:rPr>
              <a:t>shop</a:t>
            </a:r>
            <a:r>
              <a:rPr lang="cs-CZ" sz="1600" dirty="0" smtClean="0">
                <a:solidFill>
                  <a:srgbClr val="C00000"/>
                </a:solidFill>
              </a:rPr>
              <a:t>?</a:t>
            </a:r>
          </a:p>
          <a:p>
            <a:endParaRPr lang="cs-CZ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26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err="1" smtClean="0"/>
              <a:t>Translate</a:t>
            </a:r>
            <a:r>
              <a:rPr lang="cs-CZ" b="1" dirty="0" smtClean="0"/>
              <a:t> to </a:t>
            </a:r>
            <a:r>
              <a:rPr lang="cs-CZ" b="1" dirty="0" err="1" smtClean="0"/>
              <a:t>English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On nebyl ve škole.  </a:t>
            </a:r>
          </a:p>
          <a:p>
            <a:endParaRPr lang="cs-CZ" sz="1600" dirty="0"/>
          </a:p>
          <a:p>
            <a:r>
              <a:rPr lang="cs-CZ" sz="1600" dirty="0" smtClean="0"/>
              <a:t>Měla jsi rýmu?</a:t>
            </a:r>
          </a:p>
          <a:p>
            <a:endParaRPr lang="cs-CZ" sz="1600" dirty="0"/>
          </a:p>
          <a:p>
            <a:r>
              <a:rPr lang="cs-CZ" sz="1600" dirty="0" smtClean="0"/>
              <a:t>On napsal dopis.</a:t>
            </a:r>
          </a:p>
          <a:p>
            <a:endParaRPr lang="cs-CZ" sz="1600" dirty="0"/>
          </a:p>
          <a:p>
            <a:r>
              <a:rPr lang="cs-CZ" sz="1600" dirty="0" smtClean="0"/>
              <a:t>My jsme pracovali na zahradě.</a:t>
            </a:r>
          </a:p>
          <a:p>
            <a:endParaRPr lang="cs-CZ" sz="1600" dirty="0"/>
          </a:p>
          <a:p>
            <a:r>
              <a:rPr lang="cs-CZ" sz="1600" dirty="0" smtClean="0"/>
              <a:t>Koupila jsi banány?</a:t>
            </a:r>
          </a:p>
          <a:p>
            <a:endParaRPr lang="cs-CZ" sz="1600" dirty="0"/>
          </a:p>
          <a:p>
            <a:r>
              <a:rPr lang="cs-CZ" sz="1600" dirty="0" smtClean="0"/>
              <a:t>Ne, nekoupila.</a:t>
            </a:r>
          </a:p>
          <a:p>
            <a:endParaRPr lang="cs-CZ" sz="1600" dirty="0"/>
          </a:p>
          <a:p>
            <a:r>
              <a:rPr lang="cs-CZ" sz="1600" dirty="0" smtClean="0"/>
              <a:t>Ona hrála na klavír.  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7488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err="1" smtClean="0"/>
              <a:t>Translate</a:t>
            </a:r>
            <a:r>
              <a:rPr lang="cs-CZ" b="1" dirty="0" smtClean="0"/>
              <a:t> to </a:t>
            </a:r>
            <a:r>
              <a:rPr lang="cs-CZ" b="1" dirty="0" err="1" smtClean="0"/>
              <a:t>English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On nebyl ve škole.  </a:t>
            </a:r>
          </a:p>
          <a:p>
            <a:endParaRPr lang="cs-CZ" sz="1600" dirty="0"/>
          </a:p>
          <a:p>
            <a:r>
              <a:rPr lang="cs-CZ" sz="1600" dirty="0" smtClean="0"/>
              <a:t>Měla jsi rýmu?</a:t>
            </a:r>
          </a:p>
          <a:p>
            <a:endParaRPr lang="cs-CZ" sz="1600" dirty="0"/>
          </a:p>
          <a:p>
            <a:r>
              <a:rPr lang="cs-CZ" sz="1600" dirty="0" smtClean="0"/>
              <a:t>On napsal dopis.</a:t>
            </a:r>
          </a:p>
          <a:p>
            <a:endParaRPr lang="cs-CZ" sz="1600" dirty="0"/>
          </a:p>
          <a:p>
            <a:r>
              <a:rPr lang="cs-CZ" sz="1600" dirty="0" smtClean="0"/>
              <a:t>My jsme pracovali na zahradě.</a:t>
            </a:r>
          </a:p>
          <a:p>
            <a:endParaRPr lang="cs-CZ" sz="1600" dirty="0"/>
          </a:p>
          <a:p>
            <a:r>
              <a:rPr lang="cs-CZ" sz="1600" dirty="0" smtClean="0"/>
              <a:t>Koupila jsi banány?</a:t>
            </a:r>
          </a:p>
          <a:p>
            <a:endParaRPr lang="cs-CZ" sz="1600" dirty="0"/>
          </a:p>
          <a:p>
            <a:r>
              <a:rPr lang="cs-CZ" sz="1600" dirty="0" smtClean="0"/>
              <a:t>Ne, nekoupila.</a:t>
            </a:r>
          </a:p>
          <a:p>
            <a:endParaRPr lang="cs-CZ" sz="1600" dirty="0"/>
          </a:p>
          <a:p>
            <a:r>
              <a:rPr lang="cs-CZ" sz="1600" dirty="0" smtClean="0"/>
              <a:t>Ona hrála na klavír.   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155679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school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212356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cold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266827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wrote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letter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334873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worked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in a garden.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45992" y="3912344"/>
            <a:ext cx="2270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buy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bananas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54741" y="4437112"/>
            <a:ext cx="1685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No, I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didn´t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33350" y="5003884"/>
            <a:ext cx="226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played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piano.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92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Write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sentences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past </a:t>
            </a:r>
            <a:r>
              <a:rPr lang="cs-CZ" sz="1600" dirty="0" err="1" smtClean="0"/>
              <a:t>simple</a:t>
            </a:r>
            <a:r>
              <a:rPr lang="cs-CZ" sz="1600" dirty="0" smtClean="0"/>
              <a:t>, </a:t>
            </a:r>
            <a:r>
              <a:rPr lang="cs-CZ" sz="1600" dirty="0" err="1" smtClean="0"/>
              <a:t>find</a:t>
            </a:r>
            <a:r>
              <a:rPr lang="cs-CZ" sz="1600" dirty="0" smtClean="0"/>
              <a:t> </a:t>
            </a:r>
            <a:r>
              <a:rPr lang="cs-CZ" sz="1600" dirty="0" err="1" smtClean="0"/>
              <a:t>examples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</a:t>
            </a:r>
          </a:p>
          <a:p>
            <a:pPr>
              <a:buAutoNum type="arabicPeriod"/>
            </a:pPr>
            <a:r>
              <a:rPr lang="cs-CZ" sz="1600" dirty="0" err="1" smtClean="0"/>
              <a:t>the</a:t>
            </a:r>
            <a:r>
              <a:rPr lang="cs-CZ" sz="1600" dirty="0" smtClean="0"/>
              <a:t> verb to </a:t>
            </a:r>
            <a:r>
              <a:rPr lang="cs-CZ" sz="1600" dirty="0" err="1" smtClean="0"/>
              <a:t>be</a:t>
            </a:r>
            <a:endParaRPr lang="cs-CZ" sz="1600" dirty="0" smtClean="0"/>
          </a:p>
          <a:p>
            <a:pPr>
              <a:buAutoNum type="arabicPeriod"/>
            </a:pPr>
            <a:r>
              <a:rPr lang="cs-CZ" sz="1600" dirty="0" err="1" smtClean="0"/>
              <a:t>three</a:t>
            </a:r>
            <a:r>
              <a:rPr lang="cs-CZ" sz="1600" dirty="0" smtClean="0"/>
              <a:t> </a:t>
            </a:r>
            <a:r>
              <a:rPr lang="cs-CZ" sz="1600" dirty="0" err="1" smtClean="0"/>
              <a:t>regular</a:t>
            </a:r>
            <a:r>
              <a:rPr lang="cs-CZ" sz="1600" dirty="0" smtClean="0"/>
              <a:t> </a:t>
            </a:r>
            <a:r>
              <a:rPr lang="cs-CZ" sz="1600" dirty="0" err="1" smtClean="0"/>
              <a:t>verbs</a:t>
            </a:r>
            <a:r>
              <a:rPr lang="cs-CZ" sz="1600" dirty="0" smtClean="0"/>
              <a:t> ( </a:t>
            </a:r>
            <a:r>
              <a:rPr lang="cs-CZ" sz="1600" dirty="0" err="1" smtClean="0"/>
              <a:t>work</a:t>
            </a:r>
            <a:r>
              <a:rPr lang="cs-CZ" sz="1600" dirty="0" smtClean="0"/>
              <a:t>, play, </a:t>
            </a:r>
            <a:r>
              <a:rPr lang="cs-CZ" sz="1600" dirty="0" err="1" smtClean="0"/>
              <a:t>watch</a:t>
            </a:r>
            <a:r>
              <a:rPr lang="cs-CZ" sz="1600" dirty="0" smtClean="0"/>
              <a:t> )</a:t>
            </a:r>
          </a:p>
          <a:p>
            <a:pPr>
              <a:buAutoNum type="arabicPeriod"/>
            </a:pPr>
            <a:r>
              <a:rPr lang="cs-CZ" sz="1600" dirty="0" err="1" smtClean="0"/>
              <a:t>three</a:t>
            </a:r>
            <a:r>
              <a:rPr lang="cs-CZ" sz="1600" dirty="0" smtClean="0"/>
              <a:t> </a:t>
            </a:r>
            <a:r>
              <a:rPr lang="cs-CZ" sz="1600" dirty="0" err="1" smtClean="0"/>
              <a:t>irregular</a:t>
            </a:r>
            <a:r>
              <a:rPr lang="cs-CZ" sz="1600" dirty="0" smtClean="0"/>
              <a:t> </a:t>
            </a:r>
            <a:r>
              <a:rPr lang="cs-CZ" sz="1600" dirty="0" err="1" smtClean="0"/>
              <a:t>verbs</a:t>
            </a:r>
            <a:r>
              <a:rPr lang="cs-CZ" sz="1600" dirty="0" smtClean="0"/>
              <a:t> ( </a:t>
            </a:r>
            <a:r>
              <a:rPr lang="cs-CZ" sz="1600" dirty="0" err="1" smtClean="0"/>
              <a:t>write</a:t>
            </a:r>
            <a:r>
              <a:rPr lang="cs-CZ" sz="1600" dirty="0" smtClean="0"/>
              <a:t>, go, </a:t>
            </a:r>
            <a:r>
              <a:rPr lang="cs-CZ" sz="1600" dirty="0" err="1" smtClean="0"/>
              <a:t>read</a:t>
            </a:r>
            <a:r>
              <a:rPr lang="cs-CZ" sz="1600" dirty="0" smtClean="0"/>
              <a:t> )</a:t>
            </a:r>
          </a:p>
          <a:p>
            <a:pPr>
              <a:buAutoNum type="arabicPeriod"/>
            </a:pPr>
            <a:r>
              <a:rPr lang="cs-CZ" sz="1600" dirty="0" err="1"/>
              <a:t>t</a:t>
            </a:r>
            <a:r>
              <a:rPr lang="cs-CZ" sz="1600" dirty="0" err="1" smtClean="0"/>
              <a:t>he</a:t>
            </a:r>
            <a:r>
              <a:rPr lang="cs-CZ" sz="1600" dirty="0" smtClean="0"/>
              <a:t> verb to </a:t>
            </a:r>
            <a:r>
              <a:rPr lang="cs-CZ" sz="1600" dirty="0" err="1" smtClean="0"/>
              <a:t>have</a:t>
            </a:r>
            <a:r>
              <a:rPr lang="cs-CZ" sz="1600" dirty="0" smtClean="0"/>
              <a:t> </a:t>
            </a:r>
          </a:p>
          <a:p>
            <a:pPr>
              <a:buAutoNum type="arabicPeriod"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63093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1. I </a:t>
            </a:r>
            <a:r>
              <a:rPr lang="cs-CZ" dirty="0" err="1" smtClean="0">
                <a:solidFill>
                  <a:srgbClr val="C00000"/>
                </a:solidFill>
              </a:rPr>
              <a:t>was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ill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You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were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ill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2560" y="4156442"/>
            <a:ext cx="5943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2. </a:t>
            </a:r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worked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in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kitchen</a:t>
            </a:r>
            <a:r>
              <a:rPr lang="cs-CZ" dirty="0" smtClean="0">
                <a:solidFill>
                  <a:srgbClr val="C00000"/>
                </a:solidFill>
              </a:rPr>
              <a:t>. I </a:t>
            </a:r>
            <a:r>
              <a:rPr lang="cs-CZ" dirty="0" err="1" smtClean="0">
                <a:solidFill>
                  <a:srgbClr val="C00000"/>
                </a:solidFill>
              </a:rPr>
              <a:t>played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tennis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We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watched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Tv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72793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3. </a:t>
            </a:r>
            <a:r>
              <a:rPr lang="cs-CZ" dirty="0" err="1" smtClean="0">
                <a:solidFill>
                  <a:srgbClr val="C00000"/>
                </a:solidFill>
              </a:rPr>
              <a:t>You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wrote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letter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went</a:t>
            </a:r>
            <a:r>
              <a:rPr lang="cs-CZ" dirty="0" smtClean="0">
                <a:solidFill>
                  <a:srgbClr val="C00000"/>
                </a:solidFill>
              </a:rPr>
              <a:t> to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shop</a:t>
            </a:r>
            <a:r>
              <a:rPr lang="cs-CZ" dirty="0" smtClean="0">
                <a:solidFill>
                  <a:srgbClr val="C00000"/>
                </a:solidFill>
              </a:rPr>
              <a:t>. I </a:t>
            </a:r>
            <a:r>
              <a:rPr lang="cs-CZ" dirty="0" err="1" smtClean="0">
                <a:solidFill>
                  <a:srgbClr val="C00000"/>
                </a:solidFill>
              </a:rPr>
              <a:t>read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book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26611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4. </a:t>
            </a: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had a </a:t>
            </a:r>
            <a:r>
              <a:rPr lang="cs-CZ" dirty="0" err="1" smtClean="0">
                <a:solidFill>
                  <a:srgbClr val="C00000"/>
                </a:solidFill>
              </a:rPr>
              <a:t>cold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391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Make </a:t>
            </a:r>
            <a:r>
              <a:rPr lang="cs-CZ" b="1" u="sng" dirty="0" err="1" smtClean="0"/>
              <a:t>negatives</a:t>
            </a:r>
            <a:r>
              <a:rPr lang="cs-CZ" b="1" u="sng" dirty="0" smtClean="0"/>
              <a:t> and </a:t>
            </a:r>
            <a:r>
              <a:rPr lang="cs-CZ" b="1" u="sng" dirty="0" err="1" smtClean="0"/>
              <a:t>questions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I </a:t>
            </a:r>
            <a:r>
              <a:rPr lang="cs-CZ" sz="1600" dirty="0" err="1" smtClean="0">
                <a:solidFill>
                  <a:srgbClr val="FFC000"/>
                </a:solidFill>
              </a:rPr>
              <a:t>wasn´t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ill</a:t>
            </a:r>
            <a:r>
              <a:rPr lang="cs-CZ" sz="1600" dirty="0" smtClean="0">
                <a:solidFill>
                  <a:srgbClr val="FFC000"/>
                </a:solidFill>
              </a:rPr>
              <a:t>. </a:t>
            </a:r>
          </a:p>
          <a:p>
            <a:endParaRPr lang="cs-CZ" sz="1600" dirty="0">
              <a:solidFill>
                <a:srgbClr val="FFC000"/>
              </a:solidFill>
            </a:endParaRPr>
          </a:p>
          <a:p>
            <a:endParaRPr lang="cs-CZ" sz="1600" dirty="0" smtClean="0">
              <a:solidFill>
                <a:srgbClr val="FFC000"/>
              </a:solidFill>
            </a:endParaRPr>
          </a:p>
          <a:p>
            <a:endParaRPr lang="cs-CZ" sz="1600" dirty="0">
              <a:solidFill>
                <a:srgbClr val="FFC000"/>
              </a:solidFill>
            </a:endParaRPr>
          </a:p>
          <a:p>
            <a:endParaRPr lang="cs-CZ" sz="1600" smtClean="0">
              <a:solidFill>
                <a:srgbClr val="FFC000"/>
              </a:solidFill>
            </a:endParaRPr>
          </a:p>
          <a:p>
            <a:endParaRPr lang="cs-CZ" sz="1600" dirty="0">
              <a:solidFill>
                <a:srgbClr val="FFC000"/>
              </a:solidFill>
            </a:endParaRPr>
          </a:p>
          <a:p>
            <a:endParaRPr lang="cs-CZ" sz="1600" dirty="0">
              <a:solidFill>
                <a:srgbClr val="FFC000"/>
              </a:solidFill>
            </a:endParaRPr>
          </a:p>
          <a:p>
            <a:r>
              <a:rPr lang="cs-CZ" sz="1600" dirty="0" err="1" smtClean="0">
                <a:solidFill>
                  <a:srgbClr val="00B050"/>
                </a:solidFill>
              </a:rPr>
              <a:t>Was</a:t>
            </a:r>
            <a:r>
              <a:rPr lang="cs-CZ" sz="1600" dirty="0" smtClean="0">
                <a:solidFill>
                  <a:srgbClr val="00B050"/>
                </a:solidFill>
              </a:rPr>
              <a:t> I </a:t>
            </a:r>
            <a:r>
              <a:rPr lang="cs-CZ" sz="1600" dirty="0" err="1" smtClean="0">
                <a:solidFill>
                  <a:srgbClr val="00B050"/>
                </a:solidFill>
              </a:rPr>
              <a:t>ill</a:t>
            </a:r>
            <a:r>
              <a:rPr lang="cs-CZ" sz="1600" dirty="0" smtClean="0">
                <a:solidFill>
                  <a:srgbClr val="00B050"/>
                </a:solidFill>
              </a:rPr>
              <a:t>? 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3660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Make </a:t>
            </a:r>
            <a:r>
              <a:rPr lang="cs-CZ" b="1" u="sng" dirty="0" err="1" smtClean="0"/>
              <a:t>negatives</a:t>
            </a:r>
            <a:r>
              <a:rPr lang="cs-CZ" b="1" u="sng" dirty="0" smtClean="0"/>
              <a:t> and </a:t>
            </a:r>
            <a:r>
              <a:rPr lang="cs-CZ" b="1" u="sng" dirty="0" err="1" smtClean="0"/>
              <a:t>questions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I </a:t>
            </a:r>
            <a:r>
              <a:rPr lang="cs-CZ" sz="1600" dirty="0" err="1" smtClean="0">
                <a:solidFill>
                  <a:srgbClr val="FFC000"/>
                </a:solidFill>
              </a:rPr>
              <a:t>wasn´t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ill</a:t>
            </a:r>
            <a:r>
              <a:rPr lang="cs-CZ" sz="1600" dirty="0" smtClean="0">
                <a:solidFill>
                  <a:srgbClr val="FFC000"/>
                </a:solidFill>
              </a:rPr>
              <a:t>. </a:t>
            </a:r>
            <a:r>
              <a:rPr lang="cs-CZ" sz="1600" dirty="0" err="1" smtClean="0">
                <a:solidFill>
                  <a:srgbClr val="FFC000"/>
                </a:solidFill>
              </a:rPr>
              <a:t>You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weren´t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ill</a:t>
            </a:r>
            <a:r>
              <a:rPr lang="cs-CZ" sz="1600" dirty="0" smtClean="0">
                <a:solidFill>
                  <a:srgbClr val="FFC000"/>
                </a:solidFill>
              </a:rPr>
              <a:t>.</a:t>
            </a:r>
          </a:p>
          <a:p>
            <a:endParaRPr lang="cs-CZ" sz="1600" dirty="0">
              <a:solidFill>
                <a:srgbClr val="FFC000"/>
              </a:solidFill>
            </a:endParaRPr>
          </a:p>
          <a:p>
            <a:r>
              <a:rPr lang="cs-CZ" sz="1600" dirty="0" err="1" smtClean="0">
                <a:solidFill>
                  <a:srgbClr val="FFC000"/>
                </a:solidFill>
              </a:rPr>
              <a:t>She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work</a:t>
            </a:r>
            <a:r>
              <a:rPr lang="cs-CZ" sz="1600" dirty="0" smtClean="0">
                <a:solidFill>
                  <a:srgbClr val="FFC000"/>
                </a:solidFill>
              </a:rPr>
              <a:t> in </a:t>
            </a:r>
            <a:r>
              <a:rPr lang="cs-CZ" sz="1600" dirty="0" err="1" smtClean="0">
                <a:solidFill>
                  <a:srgbClr val="FFC000"/>
                </a:solidFill>
              </a:rPr>
              <a:t>the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kitchen</a:t>
            </a:r>
            <a:r>
              <a:rPr lang="cs-CZ" sz="1600" dirty="0" smtClean="0">
                <a:solidFill>
                  <a:srgbClr val="FFC000"/>
                </a:solidFill>
              </a:rPr>
              <a:t>. I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play </a:t>
            </a:r>
            <a:r>
              <a:rPr lang="cs-CZ" sz="1600" dirty="0" err="1" smtClean="0">
                <a:solidFill>
                  <a:srgbClr val="FFC000"/>
                </a:solidFill>
              </a:rPr>
              <a:t>tennis</a:t>
            </a:r>
            <a:r>
              <a:rPr lang="cs-CZ" sz="1600" dirty="0" smtClean="0">
                <a:solidFill>
                  <a:srgbClr val="FFC000"/>
                </a:solidFill>
              </a:rPr>
              <a:t>. </a:t>
            </a:r>
            <a:r>
              <a:rPr lang="cs-CZ" sz="1600" dirty="0" err="1" smtClean="0">
                <a:solidFill>
                  <a:srgbClr val="FFC000"/>
                </a:solidFill>
              </a:rPr>
              <a:t>We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watch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Tv</a:t>
            </a:r>
            <a:r>
              <a:rPr lang="cs-CZ" sz="1600" dirty="0" smtClean="0">
                <a:solidFill>
                  <a:srgbClr val="FFC000"/>
                </a:solidFill>
              </a:rPr>
              <a:t>.</a:t>
            </a:r>
          </a:p>
          <a:p>
            <a:endParaRPr lang="cs-CZ" sz="1600" dirty="0">
              <a:solidFill>
                <a:srgbClr val="FFC000"/>
              </a:solidFill>
            </a:endParaRPr>
          </a:p>
          <a:p>
            <a:r>
              <a:rPr lang="cs-CZ" sz="1600" dirty="0" err="1" smtClean="0">
                <a:solidFill>
                  <a:srgbClr val="FFC000"/>
                </a:solidFill>
              </a:rPr>
              <a:t>You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write</a:t>
            </a:r>
            <a:r>
              <a:rPr lang="cs-CZ" sz="1600" dirty="0" smtClean="0">
                <a:solidFill>
                  <a:srgbClr val="FFC000"/>
                </a:solidFill>
              </a:rPr>
              <a:t> a </a:t>
            </a:r>
            <a:r>
              <a:rPr lang="cs-CZ" sz="1600" dirty="0" err="1" smtClean="0">
                <a:solidFill>
                  <a:srgbClr val="FFC000"/>
                </a:solidFill>
              </a:rPr>
              <a:t>letter</a:t>
            </a:r>
            <a:r>
              <a:rPr lang="cs-CZ" sz="1600" dirty="0" smtClean="0">
                <a:solidFill>
                  <a:srgbClr val="FFC000"/>
                </a:solidFill>
              </a:rPr>
              <a:t>. </a:t>
            </a:r>
            <a:r>
              <a:rPr lang="cs-CZ" sz="1600" dirty="0" err="1" smtClean="0">
                <a:solidFill>
                  <a:srgbClr val="FFC000"/>
                </a:solidFill>
              </a:rPr>
              <a:t>They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go to </a:t>
            </a:r>
            <a:r>
              <a:rPr lang="cs-CZ" sz="1600" dirty="0" err="1" smtClean="0">
                <a:solidFill>
                  <a:srgbClr val="FFC000"/>
                </a:solidFill>
              </a:rPr>
              <a:t>the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shop</a:t>
            </a:r>
            <a:r>
              <a:rPr lang="cs-CZ" sz="1600" dirty="0" smtClean="0">
                <a:solidFill>
                  <a:srgbClr val="FFC000"/>
                </a:solidFill>
              </a:rPr>
              <a:t>. I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read</a:t>
            </a:r>
            <a:r>
              <a:rPr lang="cs-CZ" sz="1600" dirty="0" smtClean="0">
                <a:solidFill>
                  <a:srgbClr val="FFC000"/>
                </a:solidFill>
              </a:rPr>
              <a:t> a </a:t>
            </a:r>
            <a:r>
              <a:rPr lang="cs-CZ" sz="1600" dirty="0" err="1" smtClean="0">
                <a:solidFill>
                  <a:srgbClr val="FFC000"/>
                </a:solidFill>
              </a:rPr>
              <a:t>book</a:t>
            </a:r>
            <a:r>
              <a:rPr lang="cs-CZ" sz="1600" dirty="0" smtClean="0">
                <a:solidFill>
                  <a:srgbClr val="FFC000"/>
                </a:solidFill>
              </a:rPr>
              <a:t>.</a:t>
            </a:r>
          </a:p>
          <a:p>
            <a:endParaRPr lang="cs-CZ" sz="1600" dirty="0">
              <a:solidFill>
                <a:srgbClr val="FFC000"/>
              </a:solidFill>
            </a:endParaRPr>
          </a:p>
          <a:p>
            <a:r>
              <a:rPr lang="cs-CZ" sz="1600" dirty="0" err="1" smtClean="0">
                <a:solidFill>
                  <a:srgbClr val="FFC000"/>
                </a:solidFill>
              </a:rPr>
              <a:t>They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didn´t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</a:rPr>
              <a:t>have</a:t>
            </a:r>
            <a:r>
              <a:rPr lang="cs-CZ" sz="1600" dirty="0" smtClean="0">
                <a:solidFill>
                  <a:srgbClr val="FFC000"/>
                </a:solidFill>
              </a:rPr>
              <a:t> a </a:t>
            </a:r>
            <a:r>
              <a:rPr lang="cs-CZ" sz="1600" dirty="0" err="1" smtClean="0">
                <a:solidFill>
                  <a:srgbClr val="FFC000"/>
                </a:solidFill>
              </a:rPr>
              <a:t>cold</a:t>
            </a:r>
            <a:r>
              <a:rPr lang="cs-CZ" sz="1600" dirty="0" smtClean="0">
                <a:solidFill>
                  <a:srgbClr val="FFC000"/>
                </a:solidFill>
              </a:rPr>
              <a:t>.   </a:t>
            </a:r>
          </a:p>
          <a:p>
            <a:endParaRPr lang="cs-CZ" sz="1600" dirty="0">
              <a:solidFill>
                <a:srgbClr val="FFC000"/>
              </a:solidFill>
            </a:endParaRPr>
          </a:p>
          <a:p>
            <a:r>
              <a:rPr lang="cs-CZ" sz="1600" dirty="0" err="1" smtClean="0">
                <a:solidFill>
                  <a:srgbClr val="00B050"/>
                </a:solidFill>
              </a:rPr>
              <a:t>Was</a:t>
            </a:r>
            <a:r>
              <a:rPr lang="cs-CZ" sz="1600" dirty="0" smtClean="0">
                <a:solidFill>
                  <a:srgbClr val="00B050"/>
                </a:solidFill>
              </a:rPr>
              <a:t> I </a:t>
            </a:r>
            <a:r>
              <a:rPr lang="cs-CZ" sz="1600" dirty="0" err="1" smtClean="0">
                <a:solidFill>
                  <a:srgbClr val="00B050"/>
                </a:solidFill>
              </a:rPr>
              <a:t>ill</a:t>
            </a:r>
            <a:r>
              <a:rPr lang="cs-CZ" sz="1600" dirty="0" smtClean="0">
                <a:solidFill>
                  <a:srgbClr val="00B050"/>
                </a:solidFill>
              </a:rPr>
              <a:t>?  </a:t>
            </a:r>
            <a:r>
              <a:rPr lang="cs-CZ" sz="1600" dirty="0" err="1" smtClean="0">
                <a:solidFill>
                  <a:srgbClr val="00B050"/>
                </a:solidFill>
              </a:rPr>
              <a:t>Were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you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ill</a:t>
            </a:r>
            <a:r>
              <a:rPr lang="cs-CZ" sz="1600" dirty="0" smtClean="0">
                <a:solidFill>
                  <a:srgbClr val="00B050"/>
                </a:solidFill>
              </a:rPr>
              <a:t>?</a:t>
            </a:r>
          </a:p>
          <a:p>
            <a:endParaRPr lang="cs-CZ" sz="1600" dirty="0">
              <a:solidFill>
                <a:srgbClr val="00B050"/>
              </a:solidFill>
            </a:endParaRPr>
          </a:p>
          <a:p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she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work</a:t>
            </a:r>
            <a:r>
              <a:rPr lang="cs-CZ" sz="1600" dirty="0" smtClean="0">
                <a:solidFill>
                  <a:srgbClr val="00B050"/>
                </a:solidFill>
              </a:rPr>
              <a:t> in </a:t>
            </a:r>
            <a:r>
              <a:rPr lang="cs-CZ" sz="1600" dirty="0" err="1" smtClean="0">
                <a:solidFill>
                  <a:srgbClr val="00B050"/>
                </a:solidFill>
              </a:rPr>
              <a:t>the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kitchen</a:t>
            </a:r>
            <a:r>
              <a:rPr lang="cs-CZ" sz="1600" dirty="0" smtClean="0">
                <a:solidFill>
                  <a:srgbClr val="00B050"/>
                </a:solidFill>
              </a:rPr>
              <a:t>? </a:t>
            </a:r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I play </a:t>
            </a:r>
            <a:r>
              <a:rPr lang="cs-CZ" sz="1600" dirty="0" err="1" smtClean="0">
                <a:solidFill>
                  <a:srgbClr val="00B050"/>
                </a:solidFill>
              </a:rPr>
              <a:t>tennis</a:t>
            </a:r>
            <a:r>
              <a:rPr lang="cs-CZ" sz="1600" dirty="0" smtClean="0">
                <a:solidFill>
                  <a:srgbClr val="00B050"/>
                </a:solidFill>
              </a:rPr>
              <a:t>? </a:t>
            </a:r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watch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Tv</a:t>
            </a:r>
            <a:r>
              <a:rPr lang="cs-CZ" sz="1600" dirty="0" smtClean="0">
                <a:solidFill>
                  <a:srgbClr val="00B050"/>
                </a:solidFill>
              </a:rPr>
              <a:t>?</a:t>
            </a:r>
          </a:p>
          <a:p>
            <a:endParaRPr lang="cs-CZ" sz="1600" dirty="0">
              <a:solidFill>
                <a:srgbClr val="00B050"/>
              </a:solidFill>
            </a:endParaRPr>
          </a:p>
          <a:p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you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write</a:t>
            </a:r>
            <a:r>
              <a:rPr lang="cs-CZ" sz="1600" dirty="0" smtClean="0">
                <a:solidFill>
                  <a:srgbClr val="00B050"/>
                </a:solidFill>
              </a:rPr>
              <a:t> a </a:t>
            </a:r>
            <a:r>
              <a:rPr lang="cs-CZ" sz="1600" dirty="0" err="1" smtClean="0">
                <a:solidFill>
                  <a:srgbClr val="00B050"/>
                </a:solidFill>
              </a:rPr>
              <a:t>letter</a:t>
            </a:r>
            <a:r>
              <a:rPr lang="cs-CZ" sz="1600" dirty="0" smtClean="0">
                <a:solidFill>
                  <a:srgbClr val="00B050"/>
                </a:solidFill>
              </a:rPr>
              <a:t>? </a:t>
            </a:r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they</a:t>
            </a:r>
            <a:r>
              <a:rPr lang="cs-CZ" sz="1600" dirty="0" smtClean="0">
                <a:solidFill>
                  <a:srgbClr val="00B050"/>
                </a:solidFill>
              </a:rPr>
              <a:t> go to </a:t>
            </a:r>
            <a:r>
              <a:rPr lang="cs-CZ" sz="1600" dirty="0" err="1" smtClean="0">
                <a:solidFill>
                  <a:srgbClr val="00B050"/>
                </a:solidFill>
              </a:rPr>
              <a:t>the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shop</a:t>
            </a:r>
            <a:r>
              <a:rPr lang="cs-CZ" sz="1600" dirty="0" smtClean="0">
                <a:solidFill>
                  <a:srgbClr val="00B050"/>
                </a:solidFill>
              </a:rPr>
              <a:t>? </a:t>
            </a:r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you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read</a:t>
            </a:r>
            <a:r>
              <a:rPr lang="cs-CZ" sz="1600" dirty="0" smtClean="0">
                <a:solidFill>
                  <a:srgbClr val="00B050"/>
                </a:solidFill>
              </a:rPr>
              <a:t> a </a:t>
            </a:r>
            <a:r>
              <a:rPr lang="cs-CZ" sz="1600" dirty="0" err="1" smtClean="0">
                <a:solidFill>
                  <a:srgbClr val="00B050"/>
                </a:solidFill>
              </a:rPr>
              <a:t>book</a:t>
            </a:r>
            <a:r>
              <a:rPr lang="cs-CZ" sz="1600" dirty="0" smtClean="0">
                <a:solidFill>
                  <a:srgbClr val="00B050"/>
                </a:solidFill>
              </a:rPr>
              <a:t>?</a:t>
            </a:r>
          </a:p>
          <a:p>
            <a:endParaRPr lang="cs-CZ" sz="1600" dirty="0">
              <a:solidFill>
                <a:srgbClr val="00B050"/>
              </a:solidFill>
            </a:endParaRPr>
          </a:p>
          <a:p>
            <a:r>
              <a:rPr lang="cs-CZ" sz="1600" dirty="0" err="1" smtClean="0">
                <a:solidFill>
                  <a:srgbClr val="00B050"/>
                </a:solidFill>
              </a:rPr>
              <a:t>Did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they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have</a:t>
            </a:r>
            <a:r>
              <a:rPr lang="cs-CZ" sz="1600" dirty="0" smtClean="0">
                <a:solidFill>
                  <a:srgbClr val="00B050"/>
                </a:solidFill>
              </a:rPr>
              <a:t> a </a:t>
            </a:r>
            <a:r>
              <a:rPr lang="cs-CZ" sz="1600" dirty="0" err="1" smtClean="0">
                <a:solidFill>
                  <a:srgbClr val="00B050"/>
                </a:solidFill>
              </a:rPr>
              <a:t>cold</a:t>
            </a:r>
            <a:r>
              <a:rPr lang="cs-CZ" sz="1600" dirty="0" smtClean="0">
                <a:solidFill>
                  <a:srgbClr val="00B050"/>
                </a:solidFill>
              </a:rPr>
              <a:t>?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3650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419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VY_32_INOVACE_225_Minulý čas prostý</vt:lpstr>
      <vt:lpstr>Minulý čas prostý</vt:lpstr>
      <vt:lpstr>Teorie</vt:lpstr>
      <vt:lpstr>Translate to English</vt:lpstr>
      <vt:lpstr>Translate to English</vt:lpstr>
      <vt:lpstr>Write sentences</vt:lpstr>
      <vt:lpstr>Make negatives and questions</vt:lpstr>
      <vt:lpstr>Make negatives and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Minulý čas prostý</dc:title>
  <dc:creator>Jarka</dc:creator>
  <cp:lastModifiedBy>Lašáková Jarmila</cp:lastModifiedBy>
  <cp:revision>19</cp:revision>
  <dcterms:created xsi:type="dcterms:W3CDTF">2011-01-03T17:04:43Z</dcterms:created>
  <dcterms:modified xsi:type="dcterms:W3CDTF">2012-05-12T06:03:18Z</dcterms:modified>
</cp:coreProperties>
</file>