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6" r:id="rId3"/>
    <p:sldId id="259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9C2B35-87F3-4C8D-B25F-52573083CE5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678A14-050F-4C70-93A9-39840C81CC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634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Černá věta je kladná, modrou větu dej do záporu,</a:t>
            </a:r>
            <a:r>
              <a:rPr lang="cs-CZ" baseline="0" dirty="0" smtClean="0"/>
              <a:t> zelená věta je otázka.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78A14-050F-4C70-93A9-39840C81CC3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3595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Správné věty mají barevnou výplň.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78A14-050F-4C70-93A9-39840C81CC3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3656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B792-7615-44C7-9DCE-6FCCF411C7C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D48FE-DBEA-4852-8C79-748374435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927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B792-7615-44C7-9DCE-6FCCF411C7C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D48FE-DBEA-4852-8C79-748374435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480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B792-7615-44C7-9DCE-6FCCF411C7C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D48FE-DBEA-4852-8C79-748374435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185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B792-7615-44C7-9DCE-6FCCF411C7C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D48FE-DBEA-4852-8C79-748374435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30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B792-7615-44C7-9DCE-6FCCF411C7C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D48FE-DBEA-4852-8C79-748374435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913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B792-7615-44C7-9DCE-6FCCF411C7C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D48FE-DBEA-4852-8C79-748374435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806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B792-7615-44C7-9DCE-6FCCF411C7C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D48FE-DBEA-4852-8C79-748374435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702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B792-7615-44C7-9DCE-6FCCF411C7C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D48FE-DBEA-4852-8C79-748374435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093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B792-7615-44C7-9DCE-6FCCF411C7C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D48FE-DBEA-4852-8C79-748374435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908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B792-7615-44C7-9DCE-6FCCF411C7C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D48FE-DBEA-4852-8C79-748374435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183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B792-7615-44C7-9DCE-6FCCF411C7C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D48FE-DBEA-4852-8C79-748374435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351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FB792-7615-44C7-9DCE-6FCCF411C7C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6D48FE-DBEA-4852-8C79-748374435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602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dirty="0" smtClean="0">
                <a:latin typeface="+mn-lt"/>
              </a:rPr>
              <a:t>VY_32_INOVACE_228_Přítomný čas </a:t>
            </a:r>
            <a:r>
              <a:rPr lang="cs-CZ" sz="3200" dirty="0" err="1" smtClean="0">
                <a:latin typeface="+mn-lt"/>
              </a:rPr>
              <a:t>průb</a:t>
            </a:r>
            <a:r>
              <a:rPr lang="cs-CZ" sz="3200" smtClean="0">
                <a:latin typeface="+mn-lt"/>
              </a:rPr>
              <a:t>.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124744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306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/>
              <a:t>Přítomný čas průběhový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Procvičování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9203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Teorie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-      skládá se ze slovesa to </a:t>
            </a:r>
            <a:r>
              <a:rPr lang="cs-CZ" sz="1600" dirty="0" err="1" smtClean="0"/>
              <a:t>be</a:t>
            </a:r>
            <a:r>
              <a:rPr lang="cs-CZ" sz="1600" dirty="0" smtClean="0"/>
              <a:t> v přítomném čase a </a:t>
            </a:r>
            <a:r>
              <a:rPr lang="cs-CZ" sz="1600" dirty="0" smtClean="0"/>
              <a:t>z příčestí přítomného</a:t>
            </a:r>
            <a:r>
              <a:rPr lang="cs-CZ" sz="1600" dirty="0" smtClean="0"/>
              <a:t> </a:t>
            </a:r>
            <a:r>
              <a:rPr lang="cs-CZ" sz="1600" dirty="0" smtClean="0"/>
              <a:t>významového </a:t>
            </a:r>
            <a:r>
              <a:rPr lang="cs-CZ" sz="1600" smtClean="0"/>
              <a:t>slovesa    (</a:t>
            </a:r>
            <a:r>
              <a:rPr lang="cs-CZ" sz="1600" dirty="0" smtClean="0"/>
              <a:t>tvary s koncovkou –</a:t>
            </a:r>
            <a:r>
              <a:rPr lang="cs-CZ" sz="1600" dirty="0" err="1" smtClean="0"/>
              <a:t>ing</a:t>
            </a:r>
            <a:r>
              <a:rPr lang="cs-CZ" sz="1600" dirty="0" smtClean="0"/>
              <a:t>)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solidFill>
                  <a:srgbClr val="FFC000"/>
                </a:solidFill>
              </a:rPr>
              <a:t> </a:t>
            </a:r>
            <a:r>
              <a:rPr lang="cs-CZ" sz="1600" dirty="0" smtClean="0">
                <a:solidFill>
                  <a:srgbClr val="FFC000"/>
                </a:solidFill>
              </a:rPr>
              <a:t>       I </a:t>
            </a:r>
            <a:r>
              <a:rPr lang="cs-CZ" sz="1600" dirty="0" err="1" smtClean="0">
                <a:solidFill>
                  <a:srgbClr val="FFC000"/>
                </a:solidFill>
              </a:rPr>
              <a:t>am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playing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tennis</a:t>
            </a:r>
            <a:r>
              <a:rPr lang="cs-CZ" sz="1600" dirty="0" smtClean="0">
                <a:solidFill>
                  <a:srgbClr val="FFC000"/>
                </a:solidFill>
              </a:rPr>
              <a:t>.     He </a:t>
            </a:r>
            <a:r>
              <a:rPr lang="cs-CZ" sz="1600" dirty="0" err="1" smtClean="0">
                <a:solidFill>
                  <a:srgbClr val="FFC000"/>
                </a:solidFill>
              </a:rPr>
              <a:t>is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watching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Tv</a:t>
            </a:r>
            <a:r>
              <a:rPr lang="cs-CZ" sz="1600" dirty="0" smtClean="0">
                <a:solidFill>
                  <a:srgbClr val="FFC000"/>
                </a:solidFill>
              </a:rPr>
              <a:t>.</a:t>
            </a:r>
          </a:p>
          <a:p>
            <a:pPr>
              <a:buFontTx/>
              <a:buChar char="-"/>
            </a:pPr>
            <a:r>
              <a:rPr lang="cs-CZ" sz="1600" dirty="0" smtClean="0"/>
              <a:t>otázka – jako u slovesa to </a:t>
            </a:r>
            <a:r>
              <a:rPr lang="cs-CZ" sz="1600" dirty="0" err="1" smtClean="0"/>
              <a:t>be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       </a:t>
            </a:r>
            <a:r>
              <a:rPr lang="cs-CZ" sz="1600" dirty="0" smtClean="0">
                <a:solidFill>
                  <a:srgbClr val="FFC000"/>
                </a:solidFill>
              </a:rPr>
              <a:t>Are </a:t>
            </a:r>
            <a:r>
              <a:rPr lang="cs-CZ" sz="1600" dirty="0" err="1" smtClean="0">
                <a:solidFill>
                  <a:srgbClr val="FFC000"/>
                </a:solidFill>
              </a:rPr>
              <a:t>you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playing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tennis</a:t>
            </a:r>
            <a:r>
              <a:rPr lang="cs-CZ" sz="1600" dirty="0" smtClean="0">
                <a:solidFill>
                  <a:srgbClr val="FFC000"/>
                </a:solidFill>
              </a:rPr>
              <a:t>?     </a:t>
            </a:r>
            <a:r>
              <a:rPr lang="cs-CZ" sz="1600" dirty="0" err="1" smtClean="0">
                <a:solidFill>
                  <a:srgbClr val="FFC000"/>
                </a:solidFill>
              </a:rPr>
              <a:t>Is</a:t>
            </a:r>
            <a:r>
              <a:rPr lang="cs-CZ" sz="1600" dirty="0" smtClean="0">
                <a:solidFill>
                  <a:srgbClr val="FFC000"/>
                </a:solidFill>
              </a:rPr>
              <a:t> he </a:t>
            </a:r>
            <a:r>
              <a:rPr lang="cs-CZ" sz="1600" dirty="0" err="1" smtClean="0">
                <a:solidFill>
                  <a:srgbClr val="FFC000"/>
                </a:solidFill>
              </a:rPr>
              <a:t>watching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Tv</a:t>
            </a:r>
            <a:r>
              <a:rPr lang="cs-CZ" sz="1600" dirty="0" smtClean="0">
                <a:solidFill>
                  <a:srgbClr val="FFC000"/>
                </a:solidFill>
              </a:rPr>
              <a:t>? </a:t>
            </a:r>
          </a:p>
          <a:p>
            <a:pPr>
              <a:buFontTx/>
              <a:buChar char="-"/>
            </a:pPr>
            <a:r>
              <a:rPr lang="cs-CZ" sz="1600" dirty="0" smtClean="0"/>
              <a:t>zápor – jako u slovesa to </a:t>
            </a:r>
            <a:r>
              <a:rPr lang="cs-CZ" sz="1600" dirty="0" err="1" smtClean="0"/>
              <a:t>be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</a:t>
            </a:r>
            <a:r>
              <a:rPr lang="cs-CZ" sz="1600" dirty="0" err="1" smtClean="0">
                <a:solidFill>
                  <a:srgbClr val="FFC000"/>
                </a:solidFill>
              </a:rPr>
              <a:t>We</a:t>
            </a:r>
            <a:r>
              <a:rPr lang="cs-CZ" sz="1600" dirty="0" smtClean="0">
                <a:solidFill>
                  <a:srgbClr val="FFC000"/>
                </a:solidFill>
              </a:rPr>
              <a:t> are not </a:t>
            </a:r>
            <a:r>
              <a:rPr lang="cs-CZ" sz="1600" dirty="0" err="1" smtClean="0">
                <a:solidFill>
                  <a:srgbClr val="FFC000"/>
                </a:solidFill>
              </a:rPr>
              <a:t>playing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tennis</a:t>
            </a:r>
            <a:r>
              <a:rPr lang="cs-CZ" sz="1600" dirty="0" smtClean="0">
                <a:solidFill>
                  <a:srgbClr val="FFC000"/>
                </a:solidFill>
              </a:rPr>
              <a:t>.      </a:t>
            </a:r>
            <a:r>
              <a:rPr lang="cs-CZ" sz="1600" dirty="0" err="1" smtClean="0">
                <a:solidFill>
                  <a:srgbClr val="FFC000"/>
                </a:solidFill>
              </a:rPr>
              <a:t>She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is</a:t>
            </a:r>
            <a:r>
              <a:rPr lang="cs-CZ" sz="1600" dirty="0" smtClean="0">
                <a:solidFill>
                  <a:srgbClr val="FFC000"/>
                </a:solidFill>
              </a:rPr>
              <a:t> not </a:t>
            </a:r>
            <a:r>
              <a:rPr lang="cs-CZ" sz="1600" dirty="0" err="1" smtClean="0">
                <a:solidFill>
                  <a:srgbClr val="FFC000"/>
                </a:solidFill>
              </a:rPr>
              <a:t>watching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Tv</a:t>
            </a:r>
            <a:r>
              <a:rPr lang="cs-CZ" sz="1600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rgbClr val="FFC000"/>
                </a:solidFill>
              </a:rPr>
              <a:t>        </a:t>
            </a:r>
            <a:r>
              <a:rPr lang="cs-CZ" sz="1600" dirty="0" err="1" smtClean="0">
                <a:solidFill>
                  <a:srgbClr val="FFC000"/>
                </a:solidFill>
              </a:rPr>
              <a:t>We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aren´t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playing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tennis</a:t>
            </a:r>
            <a:r>
              <a:rPr lang="cs-CZ" sz="1600" dirty="0" smtClean="0">
                <a:solidFill>
                  <a:srgbClr val="FFC000"/>
                </a:solidFill>
              </a:rPr>
              <a:t>.        </a:t>
            </a:r>
            <a:r>
              <a:rPr lang="cs-CZ" sz="1600" dirty="0" err="1" smtClean="0">
                <a:solidFill>
                  <a:srgbClr val="FFC000"/>
                </a:solidFill>
              </a:rPr>
              <a:t>She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isn´t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watching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Tv</a:t>
            </a:r>
            <a:r>
              <a:rPr lang="cs-CZ" sz="1600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endParaRPr lang="cs-CZ" sz="1600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16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1600" b="1" dirty="0" smtClean="0">
                <a:solidFill>
                  <a:srgbClr val="FF0000"/>
                </a:solidFill>
              </a:rPr>
              <a:t>-       Vyjadřuje děj, který konáme právě teď, v tuto chvíli.</a:t>
            </a:r>
          </a:p>
        </p:txBody>
      </p:sp>
    </p:spTree>
    <p:extLst>
      <p:ext uri="{BB962C8B-B14F-4D97-AF65-F5344CB8AC3E}">
        <p14:creationId xmlns:p14="http://schemas.microsoft.com/office/powerpoint/2010/main" val="1532394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Doplň</a:t>
            </a:r>
            <a:r>
              <a:rPr lang="cs-CZ" b="1" dirty="0" smtClean="0">
                <a:solidFill>
                  <a:srgbClr val="002060"/>
                </a:solidFill>
              </a:rPr>
              <a:t> sloveso </a:t>
            </a:r>
            <a:r>
              <a:rPr lang="cs-CZ" b="1" dirty="0" err="1" smtClean="0">
                <a:solidFill>
                  <a:srgbClr val="C00000"/>
                </a:solidFill>
              </a:rPr>
              <a:t>work</a:t>
            </a:r>
            <a:r>
              <a:rPr lang="cs-CZ" b="1" dirty="0" smtClean="0">
                <a:solidFill>
                  <a:srgbClr val="002060"/>
                </a:solidFill>
              </a:rPr>
              <a:t> v průběhu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                       in a bank.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He                         </a:t>
            </a:r>
            <a:r>
              <a:rPr lang="cs-CZ" sz="2400" dirty="0" err="1" smtClean="0">
                <a:solidFill>
                  <a:srgbClr val="00B0F0"/>
                </a:solidFill>
              </a:rPr>
              <a:t>at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</a:rPr>
              <a:t>school</a:t>
            </a:r>
            <a:r>
              <a:rPr lang="cs-CZ" sz="2400" dirty="0" smtClean="0">
                <a:solidFill>
                  <a:srgbClr val="00B0F0"/>
                </a:solidFill>
              </a:rPr>
              <a:t>.</a:t>
            </a:r>
          </a:p>
          <a:p>
            <a:r>
              <a:rPr lang="cs-CZ" sz="2400" dirty="0" smtClean="0"/>
              <a:t>        </a:t>
            </a:r>
            <a:r>
              <a:rPr lang="cs-CZ" sz="2400" dirty="0" err="1" smtClean="0">
                <a:solidFill>
                  <a:srgbClr val="00B050"/>
                </a:solidFill>
              </a:rPr>
              <a:t>you</a:t>
            </a:r>
            <a:r>
              <a:rPr lang="cs-CZ" sz="2400" dirty="0" smtClean="0">
                <a:solidFill>
                  <a:srgbClr val="00B050"/>
                </a:solidFill>
              </a:rPr>
              <a:t>                   </a:t>
            </a:r>
            <a:r>
              <a:rPr lang="cs-CZ" sz="2400" dirty="0" err="1" smtClean="0">
                <a:solidFill>
                  <a:srgbClr val="00B050"/>
                </a:solidFill>
              </a:rPr>
              <a:t>at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home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Tom                   in a bank.</a:t>
            </a:r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gardener</a:t>
            </a:r>
            <a:r>
              <a:rPr lang="cs-CZ" sz="2400" dirty="0" smtClean="0"/>
              <a:t>                     in a garden.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Tom and Jack                           in a </a:t>
            </a:r>
            <a:r>
              <a:rPr lang="cs-CZ" sz="2400" dirty="0" err="1" smtClean="0">
                <a:solidFill>
                  <a:srgbClr val="00B0F0"/>
                </a:solidFill>
              </a:rPr>
              <a:t>shop</a:t>
            </a:r>
            <a:r>
              <a:rPr lang="cs-CZ" sz="2400" dirty="0" smtClean="0">
                <a:solidFill>
                  <a:srgbClr val="00B0F0"/>
                </a:solidFill>
              </a:rPr>
              <a:t>.</a:t>
            </a:r>
          </a:p>
          <a:p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       </a:t>
            </a:r>
            <a:r>
              <a:rPr lang="cs-CZ" sz="2400" dirty="0" err="1" smtClean="0">
                <a:solidFill>
                  <a:srgbClr val="92D050"/>
                </a:solidFill>
              </a:rPr>
              <a:t>they</a:t>
            </a:r>
            <a:r>
              <a:rPr lang="cs-CZ" sz="2400" dirty="0" smtClean="0">
                <a:solidFill>
                  <a:srgbClr val="92D050"/>
                </a:solidFill>
              </a:rPr>
              <a:t>                  in a museum?</a:t>
            </a:r>
          </a:p>
          <a:p>
            <a:r>
              <a:rPr lang="cs-CZ" sz="2400" dirty="0">
                <a:solidFill>
                  <a:srgbClr val="92D050"/>
                </a:solidFill>
              </a:rPr>
              <a:t> </a:t>
            </a:r>
            <a:r>
              <a:rPr lang="cs-CZ" sz="2400" dirty="0" smtClean="0">
                <a:solidFill>
                  <a:srgbClr val="92D050"/>
                </a:solidFill>
              </a:rPr>
              <a:t>     </a:t>
            </a:r>
            <a:r>
              <a:rPr lang="cs-CZ" sz="2400" dirty="0" err="1" smtClean="0">
                <a:solidFill>
                  <a:srgbClr val="92D050"/>
                </a:solidFill>
              </a:rPr>
              <a:t>she</a:t>
            </a:r>
            <a:r>
              <a:rPr lang="cs-CZ" sz="2400" dirty="0" smtClean="0">
                <a:solidFill>
                  <a:srgbClr val="92D050"/>
                </a:solidFill>
              </a:rPr>
              <a:t>                   </a:t>
            </a:r>
            <a:r>
              <a:rPr lang="cs-CZ" sz="2400" dirty="0" err="1" smtClean="0">
                <a:solidFill>
                  <a:srgbClr val="92D050"/>
                </a:solidFill>
              </a:rPr>
              <a:t>at</a:t>
            </a:r>
            <a:r>
              <a:rPr lang="cs-CZ" sz="2400" dirty="0" smtClean="0">
                <a:solidFill>
                  <a:srgbClr val="92D050"/>
                </a:solidFill>
              </a:rPr>
              <a:t> </a:t>
            </a:r>
            <a:r>
              <a:rPr lang="cs-CZ" sz="2400" dirty="0" err="1" smtClean="0">
                <a:solidFill>
                  <a:srgbClr val="92D050"/>
                </a:solidFill>
              </a:rPr>
              <a:t>school</a:t>
            </a:r>
            <a:r>
              <a:rPr lang="cs-CZ" sz="2400" dirty="0" smtClean="0">
                <a:solidFill>
                  <a:srgbClr val="92D050"/>
                </a:solidFill>
              </a:rPr>
              <a:t>?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5" y="1628800"/>
            <a:ext cx="1296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C00000"/>
                </a:solidFill>
              </a:rPr>
              <a:t>a</a:t>
            </a:r>
            <a:r>
              <a:rPr lang="cs-CZ" dirty="0" err="1" smtClean="0">
                <a:solidFill>
                  <a:srgbClr val="C00000"/>
                </a:solidFill>
              </a:rPr>
              <a:t>m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working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77132" y="2051795"/>
            <a:ext cx="1466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C00000"/>
                </a:solidFill>
              </a:rPr>
              <a:t>i</a:t>
            </a:r>
            <a:r>
              <a:rPr lang="cs-CZ" dirty="0" err="1" smtClean="0">
                <a:solidFill>
                  <a:srgbClr val="C00000"/>
                </a:solidFill>
              </a:rPr>
              <a:t>sn´t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working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17216" y="2594412"/>
            <a:ext cx="549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A</a:t>
            </a:r>
            <a:r>
              <a:rPr lang="cs-CZ" dirty="0" smtClean="0">
                <a:solidFill>
                  <a:srgbClr val="C00000"/>
                </a:solidFill>
              </a:rPr>
              <a:t>re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10469" y="2594412"/>
            <a:ext cx="949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working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75656" y="296374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C00000"/>
                </a:solidFill>
              </a:rPr>
              <a:t>i</a:t>
            </a:r>
            <a:r>
              <a:rPr lang="cs-CZ" dirty="0" err="1" smtClean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working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99793" y="3388350"/>
            <a:ext cx="1296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C00000"/>
                </a:solidFill>
              </a:rPr>
              <a:t>i</a:t>
            </a:r>
            <a:r>
              <a:rPr lang="cs-CZ" dirty="0" err="1" smtClean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working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85150" y="3816350"/>
            <a:ext cx="16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C00000"/>
                </a:solidFill>
              </a:rPr>
              <a:t>a</a:t>
            </a:r>
            <a:r>
              <a:rPr lang="cs-CZ" dirty="0" err="1" smtClean="0">
                <a:solidFill>
                  <a:srgbClr val="C00000"/>
                </a:solidFill>
              </a:rPr>
              <a:t>ren´t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working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7217" y="4293096"/>
            <a:ext cx="658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Are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428928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working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9593" y="4698186"/>
            <a:ext cx="339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C00000"/>
                </a:solidFill>
              </a:rPr>
              <a:t>I</a:t>
            </a:r>
            <a:r>
              <a:rPr lang="cs-CZ" dirty="0" err="1" smtClean="0">
                <a:solidFill>
                  <a:srgbClr val="C00000"/>
                </a:solidFill>
              </a:rPr>
              <a:t>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79713" y="4698186"/>
            <a:ext cx="10081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working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48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txBody>
          <a:bodyPr>
            <a:normAutofit fontScale="90000"/>
          </a:bodyPr>
          <a:lstStyle/>
          <a:p>
            <a:r>
              <a:rPr lang="cs-CZ" dirty="0" smtClean="0"/>
              <a:t>Označ věty, do kterých patří přít. čas průběhový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I ____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He ____ </a:t>
            </a:r>
            <a:r>
              <a:rPr lang="cs-CZ" dirty="0" err="1" smtClean="0"/>
              <a:t>football</a:t>
            </a:r>
            <a:r>
              <a:rPr lang="cs-CZ" dirty="0" smtClean="0"/>
              <a:t> on </a:t>
            </a:r>
            <a:r>
              <a:rPr lang="cs-CZ" dirty="0" err="1" smtClean="0"/>
              <a:t>Mondays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We</a:t>
            </a:r>
            <a:r>
              <a:rPr lang="cs-CZ" dirty="0" smtClean="0"/>
              <a:t> ____ </a:t>
            </a:r>
            <a:r>
              <a:rPr lang="cs-CZ" dirty="0" err="1"/>
              <a:t>ice</a:t>
            </a:r>
            <a:r>
              <a:rPr lang="cs-CZ" dirty="0"/>
              <a:t> </a:t>
            </a:r>
            <a:r>
              <a:rPr lang="cs-CZ" dirty="0" err="1" smtClean="0"/>
              <a:t>hockey</a:t>
            </a:r>
            <a:r>
              <a:rPr lang="cs-CZ" dirty="0" smtClean="0"/>
              <a:t> in a </a:t>
            </a:r>
            <a:r>
              <a:rPr lang="cs-CZ" dirty="0" err="1" smtClean="0"/>
              <a:t>minute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They</a:t>
            </a:r>
            <a:r>
              <a:rPr lang="cs-CZ" dirty="0" smtClean="0"/>
              <a:t> ____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pianno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You</a:t>
            </a:r>
            <a:r>
              <a:rPr lang="cs-CZ" dirty="0" smtClean="0"/>
              <a:t> ____ </a:t>
            </a:r>
            <a:r>
              <a:rPr lang="cs-CZ" dirty="0"/>
              <a:t>a musical </a:t>
            </a:r>
            <a:r>
              <a:rPr lang="cs-CZ" dirty="0" smtClean="0"/>
              <a:t>instrument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She</a:t>
            </a:r>
            <a:r>
              <a:rPr lang="cs-CZ" dirty="0" smtClean="0"/>
              <a:t> ____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guitar</a:t>
            </a:r>
            <a:r>
              <a:rPr lang="cs-CZ" dirty="0" smtClean="0"/>
              <a:t> on </a:t>
            </a:r>
            <a:r>
              <a:rPr lang="cs-CZ" dirty="0" err="1" smtClean="0"/>
              <a:t>Fridays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61644" y="2348880"/>
            <a:ext cx="338004" cy="2663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67544" y="2952068"/>
            <a:ext cx="338004" cy="26632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67544" y="3573016"/>
            <a:ext cx="338004" cy="26632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61644" y="4149080"/>
            <a:ext cx="338004" cy="26632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67544" y="4702336"/>
            <a:ext cx="338004" cy="2663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88590" y="1844824"/>
            <a:ext cx="338004" cy="2663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443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256</Words>
  <Application>Microsoft Office PowerPoint</Application>
  <PresentationFormat>Předvádění na obrazovce (4:3)</PresentationFormat>
  <Paragraphs>47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VY_32_INOVACE_228_Přítomný čas průb.</vt:lpstr>
      <vt:lpstr>Přítomný čas průběhový</vt:lpstr>
      <vt:lpstr>Teorie</vt:lpstr>
      <vt:lpstr>Doplň sloveso work v průběhu</vt:lpstr>
      <vt:lpstr>Označ věty, do kterých patří přít. čas průběhový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Přítomný čas průběhový</dc:title>
  <dc:creator>Jarka</dc:creator>
  <cp:lastModifiedBy>dana</cp:lastModifiedBy>
  <cp:revision>14</cp:revision>
  <dcterms:created xsi:type="dcterms:W3CDTF">2010-12-27T12:02:36Z</dcterms:created>
  <dcterms:modified xsi:type="dcterms:W3CDTF">2012-05-12T14:38:07Z</dcterms:modified>
</cp:coreProperties>
</file>