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9" r:id="rId5"/>
    <p:sldId id="261" r:id="rId6"/>
    <p:sldId id="260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15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95917-B2AA-4D88-AB4A-1494EB627C5D}" type="datetimeFigureOut">
              <a:rPr lang="cs-CZ" smtClean="0"/>
              <a:t>27.3.2011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BFC8B-5737-40CC-A883-F05010F1D6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36728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95917-B2AA-4D88-AB4A-1494EB627C5D}" type="datetimeFigureOut">
              <a:rPr lang="cs-CZ" smtClean="0"/>
              <a:t>27.3.2011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BFC8B-5737-40CC-A883-F05010F1D6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0231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95917-B2AA-4D88-AB4A-1494EB627C5D}" type="datetimeFigureOut">
              <a:rPr lang="cs-CZ" smtClean="0"/>
              <a:t>27.3.2011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BFC8B-5737-40CC-A883-F05010F1D6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80993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95917-B2AA-4D88-AB4A-1494EB627C5D}" type="datetimeFigureOut">
              <a:rPr lang="cs-CZ" smtClean="0"/>
              <a:t>27.3.2011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BFC8B-5737-40CC-A883-F05010F1D6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59803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95917-B2AA-4D88-AB4A-1494EB627C5D}" type="datetimeFigureOut">
              <a:rPr lang="cs-CZ" smtClean="0"/>
              <a:t>27.3.2011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BFC8B-5737-40CC-A883-F05010F1D6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1029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95917-B2AA-4D88-AB4A-1494EB627C5D}" type="datetimeFigureOut">
              <a:rPr lang="cs-CZ" smtClean="0"/>
              <a:t>27.3.2011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BFC8B-5737-40CC-A883-F05010F1D6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04430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95917-B2AA-4D88-AB4A-1494EB627C5D}" type="datetimeFigureOut">
              <a:rPr lang="cs-CZ" smtClean="0"/>
              <a:t>27.3.2011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BFC8B-5737-40CC-A883-F05010F1D6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23642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95917-B2AA-4D88-AB4A-1494EB627C5D}" type="datetimeFigureOut">
              <a:rPr lang="cs-CZ" smtClean="0"/>
              <a:t>27.3.2011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BFC8B-5737-40CC-A883-F05010F1D6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92026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95917-B2AA-4D88-AB4A-1494EB627C5D}" type="datetimeFigureOut">
              <a:rPr lang="cs-CZ" smtClean="0"/>
              <a:t>27.3.2011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BFC8B-5737-40CC-A883-F05010F1D6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95846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95917-B2AA-4D88-AB4A-1494EB627C5D}" type="datetimeFigureOut">
              <a:rPr lang="cs-CZ" smtClean="0"/>
              <a:t>27.3.2011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BFC8B-5737-40CC-A883-F05010F1D6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18773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95917-B2AA-4D88-AB4A-1494EB627C5D}" type="datetimeFigureOut">
              <a:rPr lang="cs-CZ" smtClean="0"/>
              <a:t>27.3.2011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BFC8B-5737-40CC-A883-F05010F1D6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46642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695917-B2AA-4D88-AB4A-1494EB627C5D}" type="datetimeFigureOut">
              <a:rPr lang="cs-CZ" smtClean="0"/>
              <a:t>27.3.2011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2BFC8B-5737-40CC-A883-F05010F1D6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05728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dirty="0" smtClean="0">
                <a:latin typeface="+mn-lt"/>
              </a:rPr>
              <a:t>VY_32_INOVACE_230_To </a:t>
            </a:r>
            <a:r>
              <a:rPr lang="cs-CZ" sz="3200" dirty="0" err="1" smtClean="0">
                <a:latin typeface="+mn-lt"/>
              </a:rPr>
              <a:t>be</a:t>
            </a:r>
            <a:r>
              <a:rPr lang="cs-CZ" sz="3200" dirty="0" smtClean="0">
                <a:latin typeface="+mn-lt"/>
              </a:rPr>
              <a:t>, to </a:t>
            </a:r>
            <a:r>
              <a:rPr lang="cs-CZ" sz="3200" smtClean="0">
                <a:latin typeface="+mn-lt"/>
              </a:rPr>
              <a:t>have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smtClean="0">
                <a:latin typeface="+mn-lt"/>
              </a:rPr>
              <a:t>Šablona</a:t>
            </a:r>
            <a:endParaRPr lang="cs-CZ" dirty="0" smtClean="0">
              <a:latin typeface="+mn-lt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27584" y="1124744"/>
            <a:ext cx="18678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b="1" dirty="0"/>
              <a:t>Identifikátor školy: 600 150 569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3060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To </a:t>
            </a:r>
            <a:r>
              <a:rPr lang="cs-CZ" b="1" u="sng" dirty="0" err="1" smtClean="0">
                <a:solidFill>
                  <a:srgbClr val="FF0000"/>
                </a:solidFill>
              </a:rPr>
              <a:t>be</a:t>
            </a:r>
            <a:r>
              <a:rPr lang="cs-CZ" b="1" u="sng" dirty="0" smtClean="0">
                <a:solidFill>
                  <a:srgbClr val="FF0000"/>
                </a:solidFill>
              </a:rPr>
              <a:t>, to </a:t>
            </a:r>
            <a:r>
              <a:rPr lang="cs-CZ" b="1" u="sng" dirty="0" err="1" smtClean="0">
                <a:solidFill>
                  <a:srgbClr val="FF0000"/>
                </a:solidFill>
              </a:rPr>
              <a:t>have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blipFill>
            <a:blip r:embed="rId3"/>
            <a:tile tx="0" ty="0" sx="100000" sy="100000" flip="none" algn="tl"/>
          </a:blipFill>
        </p:spPr>
        <p:txBody>
          <a:bodyPr/>
          <a:lstStyle/>
          <a:p>
            <a:r>
              <a:rPr lang="cs-CZ" b="1" dirty="0" smtClean="0"/>
              <a:t>Prosté časy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28745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 </a:t>
            </a:r>
            <a:r>
              <a:rPr lang="cs-CZ" dirty="0" err="1" smtClean="0"/>
              <a:t>be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6603783"/>
              </p:ext>
            </p:extLst>
          </p:nvPr>
        </p:nvGraphicFramePr>
        <p:xfrm>
          <a:off x="457200" y="1600200"/>
          <a:ext cx="8229600" cy="296672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Present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Negative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Question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Past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Future</a:t>
                      </a:r>
                      <a:r>
                        <a:rPr lang="cs-CZ" smtClean="0"/>
                        <a:t> </a:t>
                      </a:r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73509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 </a:t>
            </a:r>
            <a:r>
              <a:rPr lang="cs-CZ" dirty="0" err="1" smtClean="0"/>
              <a:t>be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8063066"/>
              </p:ext>
            </p:extLst>
          </p:nvPr>
        </p:nvGraphicFramePr>
        <p:xfrm>
          <a:off x="457200" y="1600200"/>
          <a:ext cx="8229600" cy="296672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Present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Negative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Question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Past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Future</a:t>
                      </a:r>
                      <a:r>
                        <a:rPr lang="cs-CZ" smtClean="0"/>
                        <a:t> </a:t>
                      </a:r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 I </a:t>
                      </a:r>
                      <a:r>
                        <a:rPr lang="cs-CZ" b="1" dirty="0" err="1" smtClean="0"/>
                        <a:t>am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I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am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not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am</a:t>
                      </a:r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 I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I </a:t>
                      </a:r>
                      <a:r>
                        <a:rPr lang="cs-CZ" b="1" dirty="0" err="1" smtClean="0"/>
                        <a:t>was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I </a:t>
                      </a:r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will</a:t>
                      </a:r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be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you</a:t>
                      </a:r>
                      <a:r>
                        <a:rPr lang="cs-CZ" b="1" dirty="0" smtClean="0"/>
                        <a:t> are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you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are not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are </a:t>
                      </a:r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you</a:t>
                      </a:r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you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were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you</a:t>
                      </a:r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will</a:t>
                      </a:r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be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he </a:t>
                      </a:r>
                      <a:r>
                        <a:rPr lang="cs-CZ" b="1" dirty="0" err="1" smtClean="0"/>
                        <a:t>is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he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is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not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is</a:t>
                      </a:r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 he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he </a:t>
                      </a:r>
                      <a:r>
                        <a:rPr lang="cs-CZ" b="1" dirty="0" err="1" smtClean="0"/>
                        <a:t>was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he </a:t>
                      </a:r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will</a:t>
                      </a:r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be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she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is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she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is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not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is</a:t>
                      </a:r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she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she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was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she</a:t>
                      </a:r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will</a:t>
                      </a:r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be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it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is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it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is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not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is</a:t>
                      </a:r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it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it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was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it</a:t>
                      </a:r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will</a:t>
                      </a:r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be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we</a:t>
                      </a:r>
                      <a:r>
                        <a:rPr lang="cs-CZ" b="1" dirty="0" smtClean="0"/>
                        <a:t> are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we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are not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are </a:t>
                      </a:r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we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we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were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we</a:t>
                      </a:r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will</a:t>
                      </a:r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be</a:t>
                      </a:r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they</a:t>
                      </a:r>
                      <a:r>
                        <a:rPr lang="cs-CZ" b="1" dirty="0" smtClean="0"/>
                        <a:t> are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they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are not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are </a:t>
                      </a:r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they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they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were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they</a:t>
                      </a:r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will</a:t>
                      </a:r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be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16681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7963789"/>
              </p:ext>
            </p:extLst>
          </p:nvPr>
        </p:nvGraphicFramePr>
        <p:xfrm>
          <a:off x="457200" y="1600200"/>
          <a:ext cx="8229600" cy="296672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Present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Negative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Question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Past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Future</a:t>
                      </a:r>
                      <a:r>
                        <a:rPr lang="cs-CZ" smtClean="0"/>
                        <a:t> </a:t>
                      </a:r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44900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3897917"/>
              </p:ext>
            </p:extLst>
          </p:nvPr>
        </p:nvGraphicFramePr>
        <p:xfrm>
          <a:off x="457200" y="1600200"/>
          <a:ext cx="8229600" cy="323596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645920"/>
                <a:gridCol w="1820808"/>
                <a:gridCol w="1471032"/>
                <a:gridCol w="1645920"/>
                <a:gridCol w="164592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Present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Negative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Question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Past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Future</a:t>
                      </a:r>
                      <a:r>
                        <a:rPr lang="cs-CZ" smtClean="0"/>
                        <a:t> </a:t>
                      </a:r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I </a:t>
                      </a:r>
                      <a:r>
                        <a:rPr lang="cs-CZ" b="1" dirty="0" err="1" smtClean="0"/>
                        <a:t>have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got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I 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have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not 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got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have</a:t>
                      </a:r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 I </a:t>
                      </a:r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got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I had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I </a:t>
                      </a:r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will</a:t>
                      </a:r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have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you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have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got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you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have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not 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got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have</a:t>
                      </a:r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you</a:t>
                      </a:r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got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you</a:t>
                      </a:r>
                      <a:r>
                        <a:rPr lang="cs-CZ" b="1" dirty="0" smtClean="0"/>
                        <a:t> had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you</a:t>
                      </a:r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will</a:t>
                      </a:r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have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he has </a:t>
                      </a:r>
                      <a:r>
                        <a:rPr lang="cs-CZ" b="1" dirty="0" err="1" smtClean="0"/>
                        <a:t>got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he has not 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got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has he </a:t>
                      </a:r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got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he had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he </a:t>
                      </a:r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will</a:t>
                      </a:r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have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she</a:t>
                      </a:r>
                      <a:r>
                        <a:rPr lang="cs-CZ" b="1" dirty="0" smtClean="0"/>
                        <a:t> has </a:t>
                      </a:r>
                      <a:r>
                        <a:rPr lang="cs-CZ" b="1" dirty="0" err="1" smtClean="0"/>
                        <a:t>got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she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has not 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got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has </a:t>
                      </a:r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she</a:t>
                      </a:r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got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she</a:t>
                      </a:r>
                      <a:r>
                        <a:rPr lang="cs-CZ" b="1" dirty="0" smtClean="0"/>
                        <a:t> had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she</a:t>
                      </a:r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will</a:t>
                      </a:r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have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it</a:t>
                      </a:r>
                      <a:r>
                        <a:rPr lang="cs-CZ" b="1" dirty="0" smtClean="0"/>
                        <a:t> has </a:t>
                      </a:r>
                      <a:r>
                        <a:rPr lang="cs-CZ" b="1" dirty="0" err="1" smtClean="0"/>
                        <a:t>got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it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has not 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got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has </a:t>
                      </a:r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it</a:t>
                      </a:r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got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it</a:t>
                      </a:r>
                      <a:r>
                        <a:rPr lang="cs-CZ" b="1" dirty="0" smtClean="0"/>
                        <a:t> had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it</a:t>
                      </a:r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will</a:t>
                      </a:r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have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we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have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got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we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have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not 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got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have</a:t>
                      </a:r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we</a:t>
                      </a:r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got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we</a:t>
                      </a:r>
                      <a:r>
                        <a:rPr lang="cs-CZ" b="1" dirty="0" smtClean="0"/>
                        <a:t> had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we</a:t>
                      </a:r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will</a:t>
                      </a:r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have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they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have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got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they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have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not 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got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have</a:t>
                      </a:r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they</a:t>
                      </a:r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C000"/>
                          </a:solidFill>
                        </a:rPr>
                        <a:t>got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they</a:t>
                      </a:r>
                      <a:r>
                        <a:rPr lang="cs-CZ" b="1" dirty="0" smtClean="0"/>
                        <a:t> had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they</a:t>
                      </a:r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will</a:t>
                      </a:r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have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56885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Translate</a:t>
            </a:r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760719"/>
              </p:ext>
            </p:extLst>
          </p:nvPr>
        </p:nvGraphicFramePr>
        <p:xfrm>
          <a:off x="457200" y="1600200"/>
          <a:ext cx="8229600" cy="40792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Czech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Your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ideas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English</a:t>
                      </a:r>
                      <a:r>
                        <a:rPr lang="cs-CZ" dirty="0" smtClean="0"/>
                        <a:t> 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Mám knihu.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Je v kuchyni.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Máš auto?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Bude učitel?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Nebyli nemocní.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Moje</a:t>
                      </a:r>
                      <a:r>
                        <a:rPr lang="cs-CZ" b="1" baseline="0" dirty="0" smtClean="0"/>
                        <a:t> kniha je na stole.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Nemáme kočku.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Tom není</a:t>
                      </a:r>
                      <a:r>
                        <a:rPr lang="cs-CZ" b="1" baseline="0" dirty="0" smtClean="0"/>
                        <a:t> na zahradě.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Vy jste měli nové</a:t>
                      </a:r>
                      <a:r>
                        <a:rPr lang="cs-CZ" b="1" baseline="0" dirty="0" smtClean="0"/>
                        <a:t> pero.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Já jsem byla doma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156176" y="202019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I </a:t>
            </a:r>
            <a:r>
              <a:rPr lang="cs-CZ" b="1" dirty="0" err="1" smtClean="0">
                <a:solidFill>
                  <a:srgbClr val="FFC000"/>
                </a:solidFill>
              </a:rPr>
              <a:t>have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</a:rPr>
              <a:t>got</a:t>
            </a:r>
            <a:r>
              <a:rPr lang="cs-CZ" b="1" dirty="0" smtClean="0">
                <a:solidFill>
                  <a:srgbClr val="FFC000"/>
                </a:solidFill>
              </a:rPr>
              <a:t> a </a:t>
            </a:r>
            <a:r>
              <a:rPr lang="cs-CZ" b="1" dirty="0" err="1" smtClean="0">
                <a:solidFill>
                  <a:srgbClr val="FFC000"/>
                </a:solidFill>
              </a:rPr>
              <a:t>book</a:t>
            </a:r>
            <a:r>
              <a:rPr lang="cs-CZ" b="1" dirty="0" smtClean="0">
                <a:solidFill>
                  <a:srgbClr val="FFC000"/>
                </a:solidFill>
              </a:rPr>
              <a:t>.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56176" y="2366308"/>
            <a:ext cx="20882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He </a:t>
            </a:r>
            <a:r>
              <a:rPr lang="cs-CZ" b="1" dirty="0" err="1" smtClean="0">
                <a:solidFill>
                  <a:srgbClr val="FFC000"/>
                </a:solidFill>
              </a:rPr>
              <a:t>is</a:t>
            </a:r>
            <a:r>
              <a:rPr lang="cs-CZ" b="1" dirty="0" smtClean="0">
                <a:solidFill>
                  <a:srgbClr val="FFC000"/>
                </a:solidFill>
              </a:rPr>
              <a:t> in a </a:t>
            </a:r>
            <a:r>
              <a:rPr lang="cs-CZ" b="1" dirty="0" err="1" smtClean="0">
                <a:solidFill>
                  <a:srgbClr val="FFC000"/>
                </a:solidFill>
              </a:rPr>
              <a:t>kitchen</a:t>
            </a:r>
            <a:r>
              <a:rPr lang="cs-CZ" b="1" dirty="0" smtClean="0">
                <a:solidFill>
                  <a:srgbClr val="FFC000"/>
                </a:solidFill>
              </a:rPr>
              <a:t>.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56176" y="2735640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rgbClr val="FFC000"/>
                </a:solidFill>
              </a:rPr>
              <a:t>Have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</a:rPr>
              <a:t>you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</a:rPr>
              <a:t>got</a:t>
            </a:r>
            <a:r>
              <a:rPr lang="cs-CZ" b="1" dirty="0" smtClean="0">
                <a:solidFill>
                  <a:srgbClr val="FFC000"/>
                </a:solidFill>
              </a:rPr>
              <a:t> a car?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56176" y="3104972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rgbClr val="FFC000"/>
                </a:solidFill>
              </a:rPr>
              <a:t>Will</a:t>
            </a:r>
            <a:r>
              <a:rPr lang="cs-CZ" b="1" dirty="0" smtClean="0">
                <a:solidFill>
                  <a:srgbClr val="FFC000"/>
                </a:solidFill>
              </a:rPr>
              <a:t> he </a:t>
            </a:r>
            <a:r>
              <a:rPr lang="cs-CZ" b="1" dirty="0" err="1" smtClean="0">
                <a:solidFill>
                  <a:srgbClr val="FFC000"/>
                </a:solidFill>
              </a:rPr>
              <a:t>be</a:t>
            </a:r>
            <a:r>
              <a:rPr lang="cs-CZ" b="1" dirty="0" smtClean="0">
                <a:solidFill>
                  <a:srgbClr val="FFC000"/>
                </a:solidFill>
              </a:rPr>
              <a:t> a </a:t>
            </a:r>
            <a:r>
              <a:rPr lang="cs-CZ" b="1" dirty="0" err="1" smtClean="0">
                <a:solidFill>
                  <a:srgbClr val="FFC000"/>
                </a:solidFill>
              </a:rPr>
              <a:t>teacher</a:t>
            </a:r>
            <a:r>
              <a:rPr lang="cs-CZ" b="1" dirty="0" smtClean="0">
                <a:solidFill>
                  <a:srgbClr val="FFC000"/>
                </a:solidFill>
              </a:rPr>
              <a:t>?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56176" y="3474304"/>
            <a:ext cx="23762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rgbClr val="FFC000"/>
                </a:solidFill>
              </a:rPr>
              <a:t>They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</a:rPr>
              <a:t>weren´t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</a:rPr>
              <a:t>ill</a:t>
            </a:r>
            <a:r>
              <a:rPr lang="cs-CZ" b="1" dirty="0" smtClean="0">
                <a:solidFill>
                  <a:srgbClr val="FFC000"/>
                </a:solidFill>
              </a:rPr>
              <a:t>.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56176" y="3820398"/>
            <a:ext cx="2448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My </a:t>
            </a:r>
            <a:r>
              <a:rPr lang="cs-CZ" b="1" dirty="0" err="1" smtClean="0">
                <a:solidFill>
                  <a:srgbClr val="FFC000"/>
                </a:solidFill>
              </a:rPr>
              <a:t>book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</a:rPr>
              <a:t>is</a:t>
            </a:r>
            <a:r>
              <a:rPr lang="cs-CZ" b="1" dirty="0" smtClean="0">
                <a:solidFill>
                  <a:srgbClr val="FFC000"/>
                </a:solidFill>
              </a:rPr>
              <a:t> on a table.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56176" y="4213324"/>
            <a:ext cx="22322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rgbClr val="FFC000"/>
                </a:solidFill>
              </a:rPr>
              <a:t>We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</a:rPr>
              <a:t>haven´t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</a:rPr>
              <a:t>got</a:t>
            </a:r>
            <a:r>
              <a:rPr lang="cs-CZ" b="1" dirty="0" smtClean="0">
                <a:solidFill>
                  <a:srgbClr val="FFC000"/>
                </a:solidFill>
              </a:rPr>
              <a:t> a </a:t>
            </a:r>
            <a:r>
              <a:rPr lang="cs-CZ" b="1" dirty="0" err="1" smtClean="0">
                <a:solidFill>
                  <a:srgbClr val="FFC000"/>
                </a:solidFill>
              </a:rPr>
              <a:t>cat</a:t>
            </a:r>
            <a:r>
              <a:rPr lang="cs-CZ" b="1" dirty="0" smtClean="0">
                <a:solidFill>
                  <a:srgbClr val="FFC000"/>
                </a:solidFill>
              </a:rPr>
              <a:t>.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56176" y="4577804"/>
            <a:ext cx="2448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Tom </a:t>
            </a:r>
            <a:r>
              <a:rPr lang="cs-CZ" b="1" dirty="0" err="1" smtClean="0">
                <a:solidFill>
                  <a:srgbClr val="FFC000"/>
                </a:solidFill>
              </a:rPr>
              <a:t>isn´t</a:t>
            </a:r>
            <a:r>
              <a:rPr lang="cs-CZ" b="1" dirty="0" smtClean="0">
                <a:solidFill>
                  <a:srgbClr val="FFC000"/>
                </a:solidFill>
              </a:rPr>
              <a:t> in a garden.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156177" y="4916894"/>
            <a:ext cx="24482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rgbClr val="FFC000"/>
                </a:solidFill>
              </a:rPr>
              <a:t>You</a:t>
            </a:r>
            <a:r>
              <a:rPr lang="cs-CZ" b="1" dirty="0" smtClean="0">
                <a:solidFill>
                  <a:srgbClr val="FFC000"/>
                </a:solidFill>
              </a:rPr>
              <a:t> had a </a:t>
            </a:r>
            <a:r>
              <a:rPr lang="cs-CZ" b="1" dirty="0" err="1" smtClean="0">
                <a:solidFill>
                  <a:srgbClr val="FFC000"/>
                </a:solidFill>
              </a:rPr>
              <a:t>new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</a:rPr>
              <a:t>pen</a:t>
            </a:r>
            <a:r>
              <a:rPr lang="cs-CZ" b="1" dirty="0" smtClean="0">
                <a:solidFill>
                  <a:srgbClr val="FFC000"/>
                </a:solidFill>
              </a:rPr>
              <a:t>.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156178" y="5336624"/>
            <a:ext cx="20882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I </a:t>
            </a:r>
            <a:r>
              <a:rPr lang="cs-CZ" b="1" dirty="0" err="1" smtClean="0">
                <a:solidFill>
                  <a:srgbClr val="FFC000"/>
                </a:solidFill>
              </a:rPr>
              <a:t>was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</a:rPr>
              <a:t>at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</a:rPr>
              <a:t>home</a:t>
            </a:r>
            <a:r>
              <a:rPr lang="cs-CZ" b="1" dirty="0" smtClean="0">
                <a:solidFill>
                  <a:srgbClr val="FFC000"/>
                </a:solidFill>
              </a:rPr>
              <a:t>.</a:t>
            </a:r>
            <a:endParaRPr lang="cs-CZ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4425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6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340</Words>
  <Application>Microsoft Office PowerPoint</Application>
  <PresentationFormat>Předvádění na obrazovce (4:3)</PresentationFormat>
  <Paragraphs>123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VY_32_INOVACE_230_To be, to have</vt:lpstr>
      <vt:lpstr>To be, to have</vt:lpstr>
      <vt:lpstr>To be</vt:lpstr>
      <vt:lpstr>To be</vt:lpstr>
      <vt:lpstr>To have got</vt:lpstr>
      <vt:lpstr>To have got</vt:lpstr>
      <vt:lpstr>Translate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 BE, TO HAVE</dc:title>
  <dc:creator>Jarka</dc:creator>
  <cp:lastModifiedBy>Jarka</cp:lastModifiedBy>
  <cp:revision>13</cp:revision>
  <dcterms:created xsi:type="dcterms:W3CDTF">2011-01-21T16:51:50Z</dcterms:created>
  <dcterms:modified xsi:type="dcterms:W3CDTF">2011-03-27T15:02:24Z</dcterms:modified>
</cp:coreProperties>
</file>