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3695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577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979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110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664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723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960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181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674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2469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EAAF3-A348-4C9C-8EFB-A45EEED4DA8D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B5CC-55A7-4A58-96AF-0A80D3FDD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903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EAAF3-A348-4C9C-8EFB-A45EEED4DA8D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B2B5CC-55A7-4A58-96AF-0A80D3FDD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952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smtClean="0">
                <a:latin typeface="+mn-lt"/>
              </a:rPr>
              <a:t>VY_32_INOVACE_232_Předpřítomný čas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mtClean="0">
                <a:latin typeface="+mn-lt"/>
              </a:rPr>
              <a:t>Šablona</a:t>
            </a:r>
            <a:endParaRPr lang="cs-CZ" dirty="0" smtClean="0">
              <a:latin typeface="+mn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1124744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/>
              <a:t>Identifikátor školy: 600 150 569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306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Předpřítomný čas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blipFill>
            <a:blip r:embed="rId3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Nové učivo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266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Teorie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b="1" dirty="0"/>
              <a:t>v</a:t>
            </a:r>
            <a:r>
              <a:rPr lang="cs-CZ" sz="1600" b="1" dirty="0" smtClean="0"/>
              <a:t>yjadřuje děj, který se odehrává v minulosti a pokračuje do přítomnosti ( následky děje trvají v přítomnosti )</a:t>
            </a:r>
          </a:p>
          <a:p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ř. On hraje tenis už pět let. Bydlím na vesnici od roku 1998. </a:t>
            </a:r>
          </a:p>
          <a:p>
            <a:r>
              <a:rPr lang="cs-CZ" sz="1600" b="1" dirty="0"/>
              <a:t>s</a:t>
            </a:r>
            <a:r>
              <a:rPr lang="cs-CZ" sz="1600" b="1" dirty="0" smtClean="0"/>
              <a:t>kládá se ze slovesa to </a:t>
            </a:r>
            <a:r>
              <a:rPr lang="cs-CZ" sz="1600" b="1" dirty="0" err="1" smtClean="0"/>
              <a:t>have</a:t>
            </a:r>
            <a:r>
              <a:rPr lang="cs-CZ" sz="1600" b="1" dirty="0" smtClean="0"/>
              <a:t> v přítomném čase a 3. tvaru slovesa</a:t>
            </a:r>
          </a:p>
          <a:p>
            <a:r>
              <a:rPr lang="cs-CZ" sz="1600" b="1" dirty="0"/>
              <a:t>u</a:t>
            </a:r>
            <a:r>
              <a:rPr lang="cs-CZ" sz="1600" b="1" dirty="0" smtClean="0"/>
              <a:t> pravidelných sloves se 3. tvar shoduje s minulým časem</a:t>
            </a:r>
          </a:p>
          <a:p>
            <a:r>
              <a:rPr lang="cs-CZ" sz="1600" dirty="0" err="1">
                <a:solidFill>
                  <a:schemeClr val="accent2">
                    <a:lumMod val="75000"/>
                  </a:schemeClr>
                </a:solidFill>
              </a:rPr>
              <a:t>w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ork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–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worked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–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worked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play –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played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–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played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help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–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helped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–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helped</a:t>
            </a:r>
            <a:endParaRPr lang="cs-CZ" sz="16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1600" b="1" dirty="0"/>
              <a:t>u</a:t>
            </a:r>
            <a:r>
              <a:rPr lang="cs-CZ" sz="1600" b="1" dirty="0" smtClean="0"/>
              <a:t> nepravidelných sloves je nutné se 3. tvar naučit</a:t>
            </a:r>
          </a:p>
          <a:p>
            <a:r>
              <a:rPr lang="cs-CZ" sz="1600" dirty="0" err="1">
                <a:solidFill>
                  <a:schemeClr val="accent2">
                    <a:lumMod val="75000"/>
                  </a:schemeClr>
                </a:solidFill>
              </a:rPr>
              <a:t>b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e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–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was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were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–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been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do –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did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– done,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take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–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took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–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taken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go –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went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–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gone</a:t>
            </a:r>
            <a:endParaRPr lang="cs-CZ" sz="16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1600" dirty="0" smtClean="0">
                <a:solidFill>
                  <a:srgbClr val="00B050"/>
                </a:solidFill>
              </a:rPr>
              <a:t>I </a:t>
            </a:r>
            <a:r>
              <a:rPr lang="cs-CZ" sz="1600" dirty="0" err="1" smtClean="0">
                <a:solidFill>
                  <a:srgbClr val="00B050"/>
                </a:solidFill>
              </a:rPr>
              <a:t>have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worked</a:t>
            </a:r>
            <a:r>
              <a:rPr lang="cs-CZ" sz="1600" dirty="0" smtClean="0">
                <a:solidFill>
                  <a:srgbClr val="00B050"/>
                </a:solidFill>
              </a:rPr>
              <a:t>, </a:t>
            </a:r>
            <a:r>
              <a:rPr lang="cs-CZ" sz="1600" dirty="0" err="1" smtClean="0">
                <a:solidFill>
                  <a:srgbClr val="00B050"/>
                </a:solidFill>
              </a:rPr>
              <a:t>you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have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worked</a:t>
            </a:r>
            <a:r>
              <a:rPr lang="cs-CZ" sz="1600" dirty="0" smtClean="0">
                <a:solidFill>
                  <a:srgbClr val="00B050"/>
                </a:solidFill>
              </a:rPr>
              <a:t>, he has </a:t>
            </a:r>
            <a:r>
              <a:rPr lang="cs-CZ" sz="1600" dirty="0" err="1" smtClean="0">
                <a:solidFill>
                  <a:srgbClr val="00B050"/>
                </a:solidFill>
              </a:rPr>
              <a:t>worked</a:t>
            </a:r>
            <a:r>
              <a:rPr lang="cs-CZ" sz="1600" dirty="0" smtClean="0">
                <a:solidFill>
                  <a:srgbClr val="00B050"/>
                </a:solidFill>
              </a:rPr>
              <a:t>, </a:t>
            </a:r>
            <a:r>
              <a:rPr lang="cs-CZ" sz="1600" dirty="0" err="1" smtClean="0">
                <a:solidFill>
                  <a:srgbClr val="00B050"/>
                </a:solidFill>
              </a:rPr>
              <a:t>we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have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worked</a:t>
            </a:r>
            <a:r>
              <a:rPr lang="cs-CZ" sz="1600" dirty="0" smtClean="0">
                <a:solidFill>
                  <a:srgbClr val="00B050"/>
                </a:solidFill>
              </a:rPr>
              <a:t>, </a:t>
            </a:r>
            <a:r>
              <a:rPr lang="cs-CZ" sz="1600" dirty="0" err="1" smtClean="0">
                <a:solidFill>
                  <a:srgbClr val="00B050"/>
                </a:solidFill>
              </a:rPr>
              <a:t>they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have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worked</a:t>
            </a:r>
            <a:endParaRPr lang="cs-CZ" sz="1600" dirty="0" smtClean="0">
              <a:solidFill>
                <a:srgbClr val="00B050"/>
              </a:solidFill>
            </a:endParaRPr>
          </a:p>
          <a:p>
            <a:r>
              <a:rPr lang="cs-CZ" sz="1600" b="1" dirty="0"/>
              <a:t>o</a:t>
            </a:r>
            <a:r>
              <a:rPr lang="cs-CZ" sz="1600" b="1" dirty="0" smtClean="0"/>
              <a:t>tázka – převrácený slovosled to </a:t>
            </a:r>
            <a:r>
              <a:rPr lang="cs-CZ" sz="1600" b="1" dirty="0" err="1" smtClean="0"/>
              <a:t>have</a:t>
            </a:r>
            <a:r>
              <a:rPr lang="cs-CZ" sz="1600" b="1" dirty="0" smtClean="0"/>
              <a:t>  </a:t>
            </a:r>
            <a:r>
              <a:rPr lang="cs-CZ" sz="1600" dirty="0" smtClean="0"/>
              <a:t>-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worked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has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she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gone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they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been</a:t>
            </a:r>
            <a:endParaRPr lang="cs-CZ" sz="16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1600" b="1" dirty="0"/>
              <a:t>z</a:t>
            </a:r>
            <a:r>
              <a:rPr lang="cs-CZ" sz="1600" b="1" dirty="0" smtClean="0"/>
              <a:t>ápor – jako u to </a:t>
            </a:r>
            <a:r>
              <a:rPr lang="cs-CZ" sz="1600" b="1" dirty="0" err="1" smtClean="0"/>
              <a:t>have</a:t>
            </a:r>
            <a:r>
              <a:rPr lang="cs-CZ" sz="1600" b="1" dirty="0"/>
              <a:t> </a:t>
            </a:r>
            <a:r>
              <a:rPr lang="cs-CZ" sz="1600" dirty="0" smtClean="0"/>
              <a:t>–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haven´t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helped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he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hasn´t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done,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we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haven´t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played</a:t>
            </a:r>
            <a:endParaRPr lang="cs-CZ" sz="16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1600" b="1" dirty="0" smtClean="0">
                <a:solidFill>
                  <a:srgbClr val="00B050"/>
                </a:solidFill>
              </a:rPr>
              <a:t>I </a:t>
            </a:r>
            <a:r>
              <a:rPr lang="cs-CZ" sz="1600" b="1" dirty="0" err="1" smtClean="0">
                <a:solidFill>
                  <a:srgbClr val="00B050"/>
                </a:solidFill>
              </a:rPr>
              <a:t>have</a:t>
            </a:r>
            <a:r>
              <a:rPr lang="cs-CZ" sz="1600" b="1" dirty="0" smtClean="0">
                <a:solidFill>
                  <a:srgbClr val="00B050"/>
                </a:solidFill>
              </a:rPr>
              <a:t> </a:t>
            </a:r>
            <a:r>
              <a:rPr lang="cs-CZ" sz="1600" b="1" dirty="0" err="1" smtClean="0">
                <a:solidFill>
                  <a:srgbClr val="00B050"/>
                </a:solidFill>
              </a:rPr>
              <a:t>played</a:t>
            </a:r>
            <a:r>
              <a:rPr lang="cs-CZ" sz="1600" b="1" dirty="0">
                <a:solidFill>
                  <a:srgbClr val="00B050"/>
                </a:solidFill>
              </a:rPr>
              <a:t> </a:t>
            </a:r>
            <a:r>
              <a:rPr lang="cs-CZ" sz="1600" b="1" dirty="0" err="1" smtClean="0">
                <a:solidFill>
                  <a:srgbClr val="00B050"/>
                </a:solidFill>
              </a:rPr>
              <a:t>tennis</a:t>
            </a:r>
            <a:r>
              <a:rPr lang="cs-CZ" sz="1600" b="1" dirty="0" smtClean="0">
                <a:solidFill>
                  <a:srgbClr val="00B050"/>
                </a:solidFill>
              </a:rPr>
              <a:t> </a:t>
            </a:r>
            <a:r>
              <a:rPr lang="cs-CZ" sz="1600" b="1" dirty="0" err="1" smtClean="0">
                <a:solidFill>
                  <a:srgbClr val="00B050"/>
                </a:solidFill>
              </a:rPr>
              <a:t>for</a:t>
            </a:r>
            <a:r>
              <a:rPr lang="cs-CZ" sz="1600" b="1" dirty="0" smtClean="0">
                <a:solidFill>
                  <a:srgbClr val="00B050"/>
                </a:solidFill>
              </a:rPr>
              <a:t> ten </a:t>
            </a:r>
            <a:r>
              <a:rPr lang="cs-CZ" sz="1600" b="1" dirty="0" err="1" smtClean="0">
                <a:solidFill>
                  <a:srgbClr val="00B050"/>
                </a:solidFill>
              </a:rPr>
              <a:t>years</a:t>
            </a:r>
            <a:r>
              <a:rPr lang="cs-CZ" sz="1600" b="1" dirty="0" smtClean="0">
                <a:solidFill>
                  <a:srgbClr val="00B050"/>
                </a:solidFill>
              </a:rPr>
              <a:t>. </a:t>
            </a:r>
            <a:r>
              <a:rPr lang="cs-CZ" sz="1600" b="1" dirty="0" err="1" smtClean="0">
                <a:solidFill>
                  <a:srgbClr val="00B050"/>
                </a:solidFill>
              </a:rPr>
              <a:t>Since</a:t>
            </a:r>
            <a:r>
              <a:rPr lang="cs-CZ" sz="1600" b="1" dirty="0" smtClean="0">
                <a:solidFill>
                  <a:srgbClr val="00B050"/>
                </a:solidFill>
              </a:rPr>
              <a:t> 2OO5 he has </a:t>
            </a:r>
            <a:r>
              <a:rPr lang="cs-CZ" sz="1600" b="1" dirty="0" err="1" smtClean="0">
                <a:solidFill>
                  <a:srgbClr val="00B050"/>
                </a:solidFill>
              </a:rPr>
              <a:t>lived</a:t>
            </a:r>
            <a:r>
              <a:rPr lang="cs-CZ" sz="1600" b="1" dirty="0" smtClean="0">
                <a:solidFill>
                  <a:srgbClr val="00B050"/>
                </a:solidFill>
              </a:rPr>
              <a:t> in a </a:t>
            </a:r>
            <a:r>
              <a:rPr lang="cs-CZ" sz="1600" b="1" dirty="0" err="1" smtClean="0">
                <a:solidFill>
                  <a:srgbClr val="00B050"/>
                </a:solidFill>
              </a:rPr>
              <a:t>village</a:t>
            </a:r>
            <a:r>
              <a:rPr lang="cs-CZ" sz="1600" b="1" dirty="0" smtClean="0">
                <a:solidFill>
                  <a:srgbClr val="00B050"/>
                </a:solidFill>
              </a:rPr>
              <a:t>.</a:t>
            </a:r>
            <a:endParaRPr lang="cs-CZ" sz="1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4036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tabulku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9661101"/>
              </p:ext>
            </p:extLst>
          </p:nvPr>
        </p:nvGraphicFramePr>
        <p:xfrm>
          <a:off x="457200" y="1600200"/>
          <a:ext cx="8229600" cy="370840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česky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tvar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tvar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tvar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být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were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bydlet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zlomit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koupit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pomáhat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hrát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r>
                        <a:rPr lang="cs-CZ" smtClean="0"/>
                        <a:t>ělat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3774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tabulku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7504657"/>
              </p:ext>
            </p:extLst>
          </p:nvPr>
        </p:nvGraphicFramePr>
        <p:xfrm>
          <a:off x="457200" y="1600200"/>
          <a:ext cx="8229600" cy="370840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česky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tvar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tvar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tvar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být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were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bydlet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take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zlomit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break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koupit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buy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pomáhat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help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hrát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play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r>
                        <a:rPr lang="cs-CZ" smtClean="0"/>
                        <a:t>ělat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8675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tabulku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901695"/>
              </p:ext>
            </p:extLst>
          </p:nvPr>
        </p:nvGraphicFramePr>
        <p:xfrm>
          <a:off x="457200" y="1600200"/>
          <a:ext cx="8229600" cy="370840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2057400"/>
                <a:gridCol w="2057400"/>
                <a:gridCol w="2088232"/>
                <a:gridCol w="202656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česky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tvar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tvar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tvar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být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were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bydlet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lived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take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took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zlomit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break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broke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koupit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buy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bought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pomáhat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help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helped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hrát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play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played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r>
                        <a:rPr lang="cs-CZ" smtClean="0"/>
                        <a:t>ělat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did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8675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tabulku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2951607"/>
              </p:ext>
            </p:extLst>
          </p:nvPr>
        </p:nvGraphicFramePr>
        <p:xfrm>
          <a:off x="457200" y="1600200"/>
          <a:ext cx="8229600" cy="370840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česky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tvar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tvar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tvar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být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were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bydlet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lived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lived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take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took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taken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zlomit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break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broke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broken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koupit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buy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bought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bought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pomáhat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help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helped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helped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hrát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play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played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played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r>
                        <a:rPr lang="cs-CZ" smtClean="0"/>
                        <a:t>ělat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did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done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8675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Přelož věty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Bydlím ve městě už deset let.</a:t>
            </a:r>
          </a:p>
          <a:p>
            <a:r>
              <a:rPr lang="cs-CZ" dirty="0" smtClean="0"/>
              <a:t>Tom hraje na klavír od roku 2009</a:t>
            </a:r>
            <a:r>
              <a:rPr lang="cs-CZ" dirty="0" smtClean="0"/>
              <a:t>.</a:t>
            </a:r>
          </a:p>
          <a:p>
            <a:r>
              <a:rPr lang="cs-CZ" dirty="0" smtClean="0"/>
              <a:t>Řídím auto od roku 2006.</a:t>
            </a:r>
          </a:p>
          <a:p>
            <a:r>
              <a:rPr lang="cs-CZ" dirty="0" smtClean="0"/>
              <a:t>Dívám se na televizi už dva dny.</a:t>
            </a:r>
          </a:p>
          <a:p>
            <a:r>
              <a:rPr lang="cs-CZ" dirty="0" smtClean="0"/>
              <a:t>Píšete dopis od pondělka.</a:t>
            </a:r>
          </a:p>
          <a:p>
            <a:r>
              <a:rPr lang="cs-CZ" dirty="0" smtClean="0"/>
              <a:t>Byl jsi někdy v Londýně?</a:t>
            </a:r>
          </a:p>
          <a:p>
            <a:r>
              <a:rPr lang="cs-CZ" dirty="0" smtClean="0"/>
              <a:t>Od minulého ledna jím zdravě.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2754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Results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lived</a:t>
            </a:r>
            <a:r>
              <a:rPr lang="cs-CZ" dirty="0" smtClean="0"/>
              <a:t> in a city </a:t>
            </a:r>
            <a:r>
              <a:rPr lang="cs-CZ" dirty="0" err="1" smtClean="0"/>
              <a:t>for</a:t>
            </a:r>
            <a:r>
              <a:rPr lang="cs-CZ" dirty="0" smtClean="0"/>
              <a:t> ten </a:t>
            </a:r>
            <a:r>
              <a:rPr lang="cs-CZ" dirty="0" err="1"/>
              <a:t>y</a:t>
            </a:r>
            <a:r>
              <a:rPr lang="cs-CZ" dirty="0" err="1" smtClean="0"/>
              <a:t>ears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Since</a:t>
            </a:r>
            <a:r>
              <a:rPr lang="cs-CZ" dirty="0" smtClean="0"/>
              <a:t> 2009 Tom has </a:t>
            </a:r>
            <a:r>
              <a:rPr lang="cs-CZ" dirty="0" err="1" smtClean="0"/>
              <a:t>played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piano.</a:t>
            </a:r>
          </a:p>
          <a:p>
            <a:r>
              <a:rPr lang="cs-CZ" dirty="0" err="1" smtClean="0"/>
              <a:t>Since</a:t>
            </a:r>
            <a:r>
              <a:rPr lang="cs-CZ" dirty="0" smtClean="0"/>
              <a:t> 2006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driven</a:t>
            </a:r>
            <a:r>
              <a:rPr lang="cs-CZ" dirty="0" smtClean="0"/>
              <a:t> a car.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watched</a:t>
            </a:r>
            <a:r>
              <a:rPr lang="cs-CZ" dirty="0" smtClean="0"/>
              <a:t> </a:t>
            </a:r>
            <a:r>
              <a:rPr lang="cs-CZ" dirty="0" err="1" smtClean="0"/>
              <a:t>Tv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days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Since</a:t>
            </a:r>
            <a:r>
              <a:rPr lang="cs-CZ" dirty="0" smtClean="0"/>
              <a:t> </a:t>
            </a:r>
            <a:r>
              <a:rPr lang="cs-CZ" dirty="0" err="1" smtClean="0"/>
              <a:t>Monday</a:t>
            </a:r>
            <a:r>
              <a:rPr lang="cs-CZ" dirty="0" smtClean="0"/>
              <a:t> </a:t>
            </a:r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written</a:t>
            </a:r>
            <a:r>
              <a:rPr lang="cs-CZ" dirty="0" smtClean="0"/>
              <a:t> a </a:t>
            </a:r>
            <a:r>
              <a:rPr lang="cs-CZ" dirty="0" err="1" smtClean="0"/>
              <a:t>letter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ever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to London? </a:t>
            </a:r>
          </a:p>
          <a:p>
            <a:r>
              <a:rPr lang="cs-CZ" dirty="0" err="1" smtClean="0"/>
              <a:t>Since</a:t>
            </a:r>
            <a:r>
              <a:rPr lang="cs-CZ" dirty="0" smtClean="0"/>
              <a:t> last </a:t>
            </a:r>
            <a:r>
              <a:rPr lang="cs-CZ" dirty="0" err="1" smtClean="0"/>
              <a:t>January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eaten</a:t>
            </a:r>
            <a:r>
              <a:rPr lang="cs-CZ" dirty="0" smtClean="0"/>
              <a:t> </a:t>
            </a:r>
            <a:r>
              <a:rPr lang="cs-CZ" dirty="0" err="1" smtClean="0"/>
              <a:t>healthy</a:t>
            </a:r>
            <a:r>
              <a:rPr lang="cs-CZ" smtClean="0"/>
              <a:t>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2323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454</Words>
  <Application>Microsoft Office PowerPoint</Application>
  <PresentationFormat>Předvádění na obrazovce (4:3)</PresentationFormat>
  <Paragraphs>149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VY_32_INOVACE_232_Předpřítomný čas</vt:lpstr>
      <vt:lpstr>Předpřítomný čas</vt:lpstr>
      <vt:lpstr>Teorie</vt:lpstr>
      <vt:lpstr>Doplň tabulku</vt:lpstr>
      <vt:lpstr>Doplň tabulku</vt:lpstr>
      <vt:lpstr>Doplň tabulku</vt:lpstr>
      <vt:lpstr>Doplň tabulku</vt:lpstr>
      <vt:lpstr>Přelož věty</vt:lpstr>
      <vt:lpstr>Results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Předpřítomný čas</dc:title>
  <dc:creator>Jarka</dc:creator>
  <cp:lastModifiedBy>Jarka</cp:lastModifiedBy>
  <cp:revision>13</cp:revision>
  <dcterms:created xsi:type="dcterms:W3CDTF">2011-03-27T14:06:57Z</dcterms:created>
  <dcterms:modified xsi:type="dcterms:W3CDTF">2011-05-04T17:13:56Z</dcterms:modified>
</cp:coreProperties>
</file>