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3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dirty="0" smtClean="0">
                <a:latin typeface="+mn-lt"/>
              </a:rPr>
              <a:t>VY_32_INOVACE_238_Stupňování př. </a:t>
            </a:r>
            <a:r>
              <a:rPr lang="cs-CZ" sz="3200" smtClean="0">
                <a:latin typeface="+mn-lt"/>
              </a:rPr>
              <a:t>jmen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124744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006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Stupňování přídavných jmen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4851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Krátká přídavná jména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2. stupeň – koncovka ER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3. stupeň – koncovka EST a THE</a:t>
            </a:r>
          </a:p>
          <a:p>
            <a:r>
              <a:rPr lang="cs-CZ" dirty="0" smtClean="0"/>
              <a:t>4 skupiny: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akončená na </a:t>
            </a:r>
            <a:r>
              <a:rPr lang="cs-CZ" dirty="0" smtClean="0">
                <a:solidFill>
                  <a:srgbClr val="FF0000"/>
                </a:solidFill>
              </a:rPr>
              <a:t>e </a:t>
            </a:r>
            <a:r>
              <a:rPr lang="cs-CZ" dirty="0" smtClean="0"/>
              <a:t>(</a:t>
            </a:r>
            <a:r>
              <a:rPr lang="cs-CZ" dirty="0" err="1" smtClean="0"/>
              <a:t>large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akončená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na 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(happy)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 výslovnosti </a:t>
            </a:r>
            <a:r>
              <a:rPr lang="cs-CZ" dirty="0" smtClean="0">
                <a:solidFill>
                  <a:srgbClr val="FF0000"/>
                </a:solidFill>
              </a:rPr>
              <a:t>třípísmenková</a:t>
            </a:r>
            <a:r>
              <a:rPr lang="cs-CZ" dirty="0" smtClean="0"/>
              <a:t> (big)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šechna ostatní (</a:t>
            </a:r>
            <a:r>
              <a:rPr lang="cs-CZ" dirty="0" err="1" smtClean="0"/>
              <a:t>small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031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Tvoření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s</a:t>
            </a:r>
            <a:r>
              <a:rPr lang="cs-CZ" sz="1800" dirty="0" smtClean="0"/>
              <a:t>kupina happy: mění se </a:t>
            </a:r>
            <a:r>
              <a:rPr lang="cs-CZ" sz="1800" dirty="0" smtClean="0">
                <a:solidFill>
                  <a:srgbClr val="FF0000"/>
                </a:solidFill>
              </a:rPr>
              <a:t>y</a:t>
            </a:r>
            <a:r>
              <a:rPr lang="cs-CZ" sz="1800" dirty="0" smtClean="0"/>
              <a:t> na </a:t>
            </a:r>
            <a:r>
              <a:rPr lang="cs-CZ" sz="1800" dirty="0" smtClean="0">
                <a:solidFill>
                  <a:srgbClr val="FF0000"/>
                </a:solidFill>
              </a:rPr>
              <a:t>i</a:t>
            </a:r>
          </a:p>
          <a:p>
            <a:pPr marL="0" indent="0">
              <a:buNone/>
            </a:pP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h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appy – </a:t>
            </a:r>
            <a:r>
              <a:rPr lang="cs-CZ" sz="1800" b="1" dirty="0" err="1" smtClean="0">
                <a:solidFill>
                  <a:schemeClr val="accent6">
                    <a:lumMod val="50000"/>
                  </a:schemeClr>
                </a:solidFill>
              </a:rPr>
              <a:t>happier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 – </a:t>
            </a:r>
            <a:r>
              <a:rPr lang="cs-CZ" sz="1800" b="1" dirty="0" err="1" smtClean="0">
                <a:solidFill>
                  <a:schemeClr val="accent6">
                    <a:lumMod val="50000"/>
                  </a:schemeClr>
                </a:solidFill>
              </a:rPr>
              <a:t>the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800" b="1" dirty="0" err="1" smtClean="0">
                <a:solidFill>
                  <a:schemeClr val="accent6">
                    <a:lumMod val="50000"/>
                  </a:schemeClr>
                </a:solidFill>
              </a:rPr>
              <a:t>happiest</a:t>
            </a:r>
            <a:endParaRPr lang="cs-CZ" sz="1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800" b="1" dirty="0" err="1">
                <a:solidFill>
                  <a:schemeClr val="accent6">
                    <a:lumMod val="50000"/>
                  </a:schemeClr>
                </a:solidFill>
              </a:rPr>
              <a:t>e</a:t>
            </a:r>
            <a:r>
              <a:rPr lang="cs-CZ" sz="1800" b="1" dirty="0" err="1" smtClean="0">
                <a:solidFill>
                  <a:schemeClr val="accent6">
                    <a:lumMod val="50000"/>
                  </a:schemeClr>
                </a:solidFill>
              </a:rPr>
              <a:t>asy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 – </a:t>
            </a:r>
            <a:r>
              <a:rPr lang="cs-CZ" sz="1800" b="1" dirty="0" err="1" smtClean="0">
                <a:solidFill>
                  <a:schemeClr val="accent6">
                    <a:lumMod val="50000"/>
                  </a:schemeClr>
                </a:solidFill>
              </a:rPr>
              <a:t>easier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 – </a:t>
            </a:r>
            <a:r>
              <a:rPr lang="cs-CZ" sz="1800" b="1" dirty="0" err="1" smtClean="0">
                <a:solidFill>
                  <a:schemeClr val="accent6">
                    <a:lumMod val="50000"/>
                  </a:schemeClr>
                </a:solidFill>
              </a:rPr>
              <a:t>the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800" b="1" dirty="0" err="1" smtClean="0">
                <a:solidFill>
                  <a:schemeClr val="accent6">
                    <a:lumMod val="50000"/>
                  </a:schemeClr>
                </a:solidFill>
              </a:rPr>
              <a:t>easiest</a:t>
            </a:r>
            <a:endParaRPr lang="cs-CZ" sz="1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1800" dirty="0"/>
              <a:t>s</a:t>
            </a:r>
            <a:r>
              <a:rPr lang="cs-CZ" sz="1800" dirty="0" smtClean="0"/>
              <a:t>kupina big: ve výslovnosti třípísmenková s krátkou samohláskou uprostřed zdvojuje poslední souhlásku</a:t>
            </a:r>
          </a:p>
          <a:p>
            <a:pPr marL="0" indent="0">
              <a:buNone/>
            </a:pPr>
            <a:r>
              <a:rPr lang="cs-CZ" sz="1800" b="1" dirty="0" smtClean="0">
                <a:solidFill>
                  <a:schemeClr val="accent6"/>
                </a:solidFill>
              </a:rPr>
              <a:t>big – </a:t>
            </a:r>
            <a:r>
              <a:rPr lang="cs-CZ" sz="1800" b="1" dirty="0" err="1" smtClean="0">
                <a:solidFill>
                  <a:schemeClr val="accent6"/>
                </a:solidFill>
              </a:rPr>
              <a:t>bigger</a:t>
            </a:r>
            <a:r>
              <a:rPr lang="cs-CZ" sz="1800" b="1" dirty="0" smtClean="0">
                <a:solidFill>
                  <a:schemeClr val="accent6"/>
                </a:solidFill>
              </a:rPr>
              <a:t> – </a:t>
            </a:r>
            <a:r>
              <a:rPr lang="cs-CZ" sz="1800" b="1" dirty="0" err="1" smtClean="0">
                <a:solidFill>
                  <a:schemeClr val="accent6"/>
                </a:solidFill>
              </a:rPr>
              <a:t>the</a:t>
            </a:r>
            <a:r>
              <a:rPr lang="cs-CZ" sz="1800" b="1" dirty="0" smtClean="0">
                <a:solidFill>
                  <a:schemeClr val="accent6"/>
                </a:solidFill>
              </a:rPr>
              <a:t> </a:t>
            </a:r>
            <a:r>
              <a:rPr lang="cs-CZ" sz="1800" b="1" dirty="0" err="1" smtClean="0">
                <a:solidFill>
                  <a:schemeClr val="accent6"/>
                </a:solidFill>
              </a:rPr>
              <a:t>biggest</a:t>
            </a:r>
            <a:endParaRPr lang="cs-CZ" sz="1800" b="1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1800" b="1" dirty="0">
                <a:solidFill>
                  <a:schemeClr val="accent6"/>
                </a:solidFill>
              </a:rPr>
              <a:t>h</a:t>
            </a:r>
            <a:r>
              <a:rPr lang="cs-CZ" sz="1800" b="1" dirty="0" smtClean="0">
                <a:solidFill>
                  <a:schemeClr val="accent6"/>
                </a:solidFill>
              </a:rPr>
              <a:t>ot – </a:t>
            </a:r>
            <a:r>
              <a:rPr lang="cs-CZ" sz="1800" b="1" dirty="0" err="1" smtClean="0">
                <a:solidFill>
                  <a:schemeClr val="accent6"/>
                </a:solidFill>
              </a:rPr>
              <a:t>hotter</a:t>
            </a:r>
            <a:r>
              <a:rPr lang="cs-CZ" sz="1800" b="1" dirty="0" smtClean="0">
                <a:solidFill>
                  <a:schemeClr val="accent6"/>
                </a:solidFill>
              </a:rPr>
              <a:t> – </a:t>
            </a:r>
            <a:r>
              <a:rPr lang="cs-CZ" sz="1800" b="1" dirty="0" err="1" smtClean="0">
                <a:solidFill>
                  <a:schemeClr val="accent6"/>
                </a:solidFill>
              </a:rPr>
              <a:t>the</a:t>
            </a:r>
            <a:r>
              <a:rPr lang="cs-CZ" sz="1800" b="1" dirty="0" smtClean="0">
                <a:solidFill>
                  <a:schemeClr val="accent6"/>
                </a:solidFill>
              </a:rPr>
              <a:t> </a:t>
            </a:r>
            <a:r>
              <a:rPr lang="cs-CZ" sz="1800" b="1" dirty="0" err="1" smtClean="0">
                <a:solidFill>
                  <a:schemeClr val="accent6"/>
                </a:solidFill>
              </a:rPr>
              <a:t>hottest</a:t>
            </a:r>
            <a:endParaRPr lang="cs-CZ" sz="1800" b="1" dirty="0" smtClean="0">
              <a:solidFill>
                <a:schemeClr val="accent6"/>
              </a:solidFill>
            </a:endParaRPr>
          </a:p>
          <a:p>
            <a:r>
              <a:rPr lang="cs-CZ" sz="1800" dirty="0"/>
              <a:t>s</a:t>
            </a:r>
            <a:r>
              <a:rPr lang="cs-CZ" sz="1800" dirty="0" smtClean="0"/>
              <a:t>kupina </a:t>
            </a:r>
            <a:r>
              <a:rPr lang="cs-CZ" sz="1800" dirty="0" err="1" smtClean="0"/>
              <a:t>large</a:t>
            </a:r>
            <a:r>
              <a:rPr lang="cs-CZ" sz="1800" dirty="0" smtClean="0"/>
              <a:t>: přidává pouze –r, -st</a:t>
            </a:r>
          </a:p>
          <a:p>
            <a:pPr marL="0" indent="0">
              <a:buNone/>
            </a:pPr>
            <a:r>
              <a:rPr lang="cs-CZ" sz="1800" b="1" dirty="0" err="1">
                <a:solidFill>
                  <a:srgbClr val="FF0000"/>
                </a:solidFill>
              </a:rPr>
              <a:t>l</a:t>
            </a:r>
            <a:r>
              <a:rPr lang="cs-CZ" sz="1800" b="1" dirty="0" err="1" smtClean="0">
                <a:solidFill>
                  <a:srgbClr val="FF0000"/>
                </a:solidFill>
              </a:rPr>
              <a:t>arge</a:t>
            </a:r>
            <a:r>
              <a:rPr lang="cs-CZ" sz="1800" b="1" dirty="0" smtClean="0">
                <a:solidFill>
                  <a:srgbClr val="FF0000"/>
                </a:solidFill>
              </a:rPr>
              <a:t> – </a:t>
            </a:r>
            <a:r>
              <a:rPr lang="cs-CZ" sz="1800" b="1" dirty="0" err="1" smtClean="0">
                <a:solidFill>
                  <a:srgbClr val="FF0000"/>
                </a:solidFill>
              </a:rPr>
              <a:t>larger</a:t>
            </a:r>
            <a:r>
              <a:rPr lang="cs-CZ" sz="1800" b="1" dirty="0" smtClean="0">
                <a:solidFill>
                  <a:srgbClr val="FF0000"/>
                </a:solidFill>
              </a:rPr>
              <a:t> – </a:t>
            </a:r>
            <a:r>
              <a:rPr lang="cs-CZ" sz="1800" b="1" dirty="0" err="1" smtClean="0">
                <a:solidFill>
                  <a:srgbClr val="FF0000"/>
                </a:solidFill>
              </a:rPr>
              <a:t>the</a:t>
            </a:r>
            <a:r>
              <a:rPr lang="cs-CZ" sz="1800" b="1" dirty="0" smtClean="0">
                <a:solidFill>
                  <a:srgbClr val="FF0000"/>
                </a:solidFill>
              </a:rPr>
              <a:t> </a:t>
            </a:r>
            <a:r>
              <a:rPr lang="cs-CZ" sz="1800" b="1" dirty="0" err="1" smtClean="0">
                <a:solidFill>
                  <a:srgbClr val="FF0000"/>
                </a:solidFill>
              </a:rPr>
              <a:t>largest</a:t>
            </a:r>
            <a:endParaRPr lang="cs-CZ" sz="1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800" b="1" smtClean="0">
                <a:solidFill>
                  <a:srgbClr val="FF0000"/>
                </a:solidFill>
              </a:rPr>
              <a:t>nic</a:t>
            </a:r>
            <a:r>
              <a:rPr lang="cs-CZ" sz="1800" b="1" smtClean="0">
                <a:solidFill>
                  <a:srgbClr val="FF0000"/>
                </a:solidFill>
              </a:rPr>
              <a:t>e </a:t>
            </a:r>
            <a:r>
              <a:rPr lang="cs-CZ" sz="1800" b="1" dirty="0" smtClean="0">
                <a:solidFill>
                  <a:srgbClr val="FF0000"/>
                </a:solidFill>
              </a:rPr>
              <a:t>– </a:t>
            </a:r>
            <a:r>
              <a:rPr lang="cs-CZ" sz="1800" b="1" dirty="0" err="1" smtClean="0">
                <a:solidFill>
                  <a:srgbClr val="FF0000"/>
                </a:solidFill>
              </a:rPr>
              <a:t>nic</a:t>
            </a:r>
            <a:r>
              <a:rPr lang="cs-CZ" sz="1800" b="1" dirty="0" err="1" smtClean="0">
                <a:solidFill>
                  <a:srgbClr val="FF0000"/>
                </a:solidFill>
              </a:rPr>
              <a:t>er</a:t>
            </a:r>
            <a:r>
              <a:rPr lang="cs-CZ" sz="1800" b="1" dirty="0" smtClean="0">
                <a:solidFill>
                  <a:srgbClr val="FF0000"/>
                </a:solidFill>
              </a:rPr>
              <a:t> </a:t>
            </a:r>
            <a:r>
              <a:rPr lang="cs-CZ" sz="1800" b="1" dirty="0" smtClean="0">
                <a:solidFill>
                  <a:srgbClr val="FF0000"/>
                </a:solidFill>
              </a:rPr>
              <a:t>– </a:t>
            </a:r>
            <a:r>
              <a:rPr lang="cs-CZ" sz="1800" b="1" dirty="0" err="1" smtClean="0">
                <a:solidFill>
                  <a:srgbClr val="FF0000"/>
                </a:solidFill>
              </a:rPr>
              <a:t>the</a:t>
            </a:r>
            <a:r>
              <a:rPr lang="cs-CZ" sz="1800" b="1" dirty="0">
                <a:solidFill>
                  <a:srgbClr val="FF0000"/>
                </a:solidFill>
              </a:rPr>
              <a:t> </a:t>
            </a:r>
            <a:r>
              <a:rPr lang="cs-CZ" sz="1800" b="1" dirty="0" err="1" smtClean="0">
                <a:solidFill>
                  <a:srgbClr val="FF0000"/>
                </a:solidFill>
              </a:rPr>
              <a:t>nicest</a:t>
            </a:r>
            <a:endParaRPr lang="cs-CZ" sz="1800" b="1" dirty="0" smtClean="0">
              <a:solidFill>
                <a:srgbClr val="FF0000"/>
              </a:solidFill>
            </a:endParaRPr>
          </a:p>
          <a:p>
            <a:r>
              <a:rPr lang="cs-CZ" sz="1800" dirty="0"/>
              <a:t>s</a:t>
            </a:r>
            <a:r>
              <a:rPr lang="cs-CZ" sz="1800" dirty="0" smtClean="0"/>
              <a:t>kupina všech ostatních: pravidelné tvoření</a:t>
            </a:r>
          </a:p>
          <a:p>
            <a:pPr marL="0" indent="0">
              <a:buNone/>
            </a:pPr>
            <a:r>
              <a:rPr lang="cs-CZ" sz="1800" b="1" dirty="0" err="1">
                <a:solidFill>
                  <a:srgbClr val="FFC000"/>
                </a:solidFill>
              </a:rPr>
              <a:t>s</a:t>
            </a:r>
            <a:r>
              <a:rPr lang="cs-CZ" sz="1800" b="1" dirty="0" err="1" smtClean="0">
                <a:solidFill>
                  <a:srgbClr val="FFC000"/>
                </a:solidFill>
              </a:rPr>
              <a:t>mall</a:t>
            </a:r>
            <a:r>
              <a:rPr lang="cs-CZ" sz="1800" b="1" dirty="0" smtClean="0">
                <a:solidFill>
                  <a:srgbClr val="FFC000"/>
                </a:solidFill>
              </a:rPr>
              <a:t> – </a:t>
            </a:r>
            <a:r>
              <a:rPr lang="cs-CZ" sz="1800" b="1" dirty="0" err="1" smtClean="0">
                <a:solidFill>
                  <a:srgbClr val="FFC000"/>
                </a:solidFill>
              </a:rPr>
              <a:t>smaller</a:t>
            </a:r>
            <a:r>
              <a:rPr lang="cs-CZ" sz="1800" b="1" dirty="0" smtClean="0">
                <a:solidFill>
                  <a:srgbClr val="FFC000"/>
                </a:solidFill>
              </a:rPr>
              <a:t> – </a:t>
            </a:r>
            <a:r>
              <a:rPr lang="cs-CZ" sz="1800" b="1" dirty="0" err="1" smtClean="0">
                <a:solidFill>
                  <a:srgbClr val="FFC000"/>
                </a:solidFill>
              </a:rPr>
              <a:t>the</a:t>
            </a:r>
            <a:r>
              <a:rPr lang="cs-CZ" sz="1800" b="1" dirty="0" smtClean="0">
                <a:solidFill>
                  <a:srgbClr val="FFC000"/>
                </a:solidFill>
              </a:rPr>
              <a:t> </a:t>
            </a:r>
            <a:r>
              <a:rPr lang="cs-CZ" sz="1800" b="1" dirty="0" err="1" smtClean="0">
                <a:solidFill>
                  <a:srgbClr val="FFC000"/>
                </a:solidFill>
              </a:rPr>
              <a:t>smallest</a:t>
            </a:r>
            <a:endParaRPr lang="cs-CZ" sz="1800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1800" b="1" dirty="0">
                <a:solidFill>
                  <a:srgbClr val="FFC000"/>
                </a:solidFill>
              </a:rPr>
              <a:t>l</a:t>
            </a:r>
            <a:r>
              <a:rPr lang="cs-CZ" sz="1800" b="1" dirty="0" smtClean="0">
                <a:solidFill>
                  <a:srgbClr val="FFC000"/>
                </a:solidFill>
              </a:rPr>
              <a:t>ong – </a:t>
            </a:r>
            <a:r>
              <a:rPr lang="cs-CZ" sz="1800" b="1" dirty="0" err="1" smtClean="0">
                <a:solidFill>
                  <a:srgbClr val="FFC000"/>
                </a:solidFill>
              </a:rPr>
              <a:t>longer</a:t>
            </a:r>
            <a:r>
              <a:rPr lang="cs-CZ" sz="1800" b="1" dirty="0" smtClean="0">
                <a:solidFill>
                  <a:srgbClr val="FFC000"/>
                </a:solidFill>
              </a:rPr>
              <a:t> – </a:t>
            </a:r>
            <a:r>
              <a:rPr lang="cs-CZ" sz="1800" b="1" dirty="0" err="1" smtClean="0">
                <a:solidFill>
                  <a:srgbClr val="FFC000"/>
                </a:solidFill>
              </a:rPr>
              <a:t>the</a:t>
            </a:r>
            <a:r>
              <a:rPr lang="cs-CZ" sz="1800" b="1" dirty="0" smtClean="0">
                <a:solidFill>
                  <a:srgbClr val="FFC000"/>
                </a:solidFill>
              </a:rPr>
              <a:t> </a:t>
            </a:r>
            <a:r>
              <a:rPr lang="cs-CZ" sz="1800" b="1" dirty="0" err="1" smtClean="0">
                <a:solidFill>
                  <a:srgbClr val="FFC000"/>
                </a:solidFill>
              </a:rPr>
              <a:t>longest</a:t>
            </a:r>
            <a:endParaRPr lang="cs-CZ" sz="1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4261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Dlouhá přídavná jména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íceslabičná</a:t>
            </a:r>
          </a:p>
          <a:p>
            <a:r>
              <a:rPr lang="cs-CZ" dirty="0" smtClean="0"/>
              <a:t>2. stupeň – </a:t>
            </a:r>
            <a:r>
              <a:rPr lang="cs-CZ" dirty="0" smtClean="0">
                <a:solidFill>
                  <a:srgbClr val="FF0000"/>
                </a:solidFill>
              </a:rPr>
              <a:t>more + přídavné jméno</a:t>
            </a:r>
          </a:p>
          <a:p>
            <a:r>
              <a:rPr lang="cs-CZ" dirty="0" smtClean="0"/>
              <a:t>3. stupeň –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most + přídavné jméno</a:t>
            </a:r>
          </a:p>
          <a:p>
            <a:r>
              <a:rPr lang="cs-CZ" sz="2400" b="1" dirty="0">
                <a:solidFill>
                  <a:srgbClr val="00B050"/>
                </a:solidFill>
              </a:rPr>
              <a:t>p</a:t>
            </a:r>
            <a:r>
              <a:rPr lang="cs-CZ" sz="2400" b="1" dirty="0" smtClean="0">
                <a:solidFill>
                  <a:srgbClr val="00B050"/>
                </a:solidFill>
              </a:rPr>
              <a:t>ř. </a:t>
            </a:r>
            <a:r>
              <a:rPr lang="cs-CZ" sz="2400" b="1" dirty="0" err="1">
                <a:solidFill>
                  <a:srgbClr val="00B050"/>
                </a:solidFill>
              </a:rPr>
              <a:t>i</a:t>
            </a:r>
            <a:r>
              <a:rPr lang="cs-CZ" sz="2400" b="1" dirty="0" err="1" smtClean="0">
                <a:solidFill>
                  <a:srgbClr val="00B050"/>
                </a:solidFill>
              </a:rPr>
              <a:t>nteresting</a:t>
            </a:r>
            <a:r>
              <a:rPr lang="cs-CZ" sz="2400" b="1" dirty="0" smtClean="0">
                <a:solidFill>
                  <a:srgbClr val="00B050"/>
                </a:solidFill>
              </a:rPr>
              <a:t> – more </a:t>
            </a:r>
            <a:r>
              <a:rPr lang="cs-CZ" sz="2400" b="1" dirty="0" err="1" smtClean="0">
                <a:solidFill>
                  <a:srgbClr val="00B050"/>
                </a:solidFill>
              </a:rPr>
              <a:t>interesting</a:t>
            </a:r>
            <a:r>
              <a:rPr lang="cs-CZ" sz="2400" b="1" dirty="0" smtClean="0">
                <a:solidFill>
                  <a:srgbClr val="00B050"/>
                </a:solidFill>
              </a:rPr>
              <a:t> – </a:t>
            </a:r>
            <a:r>
              <a:rPr lang="cs-CZ" sz="2400" b="1" dirty="0" err="1" smtClean="0">
                <a:solidFill>
                  <a:srgbClr val="00B050"/>
                </a:solidFill>
              </a:rPr>
              <a:t>the</a:t>
            </a:r>
            <a:r>
              <a:rPr lang="cs-CZ" sz="2400" b="1" dirty="0" smtClean="0">
                <a:solidFill>
                  <a:srgbClr val="00B050"/>
                </a:solidFill>
              </a:rPr>
              <a:t> most </a:t>
            </a:r>
            <a:r>
              <a:rPr lang="cs-CZ" sz="2400" b="1" dirty="0" err="1" smtClean="0">
                <a:solidFill>
                  <a:srgbClr val="00B050"/>
                </a:solidFill>
              </a:rPr>
              <a:t>interesting</a:t>
            </a: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</a:rPr>
              <a:t>           </a:t>
            </a:r>
            <a:r>
              <a:rPr lang="cs-CZ" sz="2400" b="1" dirty="0" err="1" smtClean="0">
                <a:solidFill>
                  <a:srgbClr val="00B050"/>
                </a:solidFill>
              </a:rPr>
              <a:t>expensive</a:t>
            </a:r>
            <a:r>
              <a:rPr lang="cs-CZ" sz="2400" b="1" dirty="0" smtClean="0">
                <a:solidFill>
                  <a:srgbClr val="00B050"/>
                </a:solidFill>
              </a:rPr>
              <a:t> – more </a:t>
            </a:r>
            <a:r>
              <a:rPr lang="cs-CZ" sz="2400" b="1" dirty="0" err="1" smtClean="0">
                <a:solidFill>
                  <a:srgbClr val="00B050"/>
                </a:solidFill>
              </a:rPr>
              <a:t>expensive</a:t>
            </a:r>
            <a:r>
              <a:rPr lang="cs-CZ" sz="2400" b="1" dirty="0" smtClean="0">
                <a:solidFill>
                  <a:srgbClr val="00B050"/>
                </a:solidFill>
              </a:rPr>
              <a:t> – </a:t>
            </a:r>
            <a:r>
              <a:rPr lang="cs-CZ" sz="2400" b="1" dirty="0" err="1" smtClean="0">
                <a:solidFill>
                  <a:srgbClr val="00B050"/>
                </a:solidFill>
              </a:rPr>
              <a:t>the</a:t>
            </a:r>
            <a:r>
              <a:rPr lang="cs-CZ" sz="2400" b="1" dirty="0" smtClean="0">
                <a:solidFill>
                  <a:srgbClr val="00B050"/>
                </a:solidFill>
              </a:rPr>
              <a:t> most </a:t>
            </a:r>
            <a:r>
              <a:rPr lang="cs-CZ" sz="2400" b="1" dirty="0" err="1" smtClean="0">
                <a:solidFill>
                  <a:srgbClr val="00B050"/>
                </a:solidFill>
              </a:rPr>
              <a:t>expensive</a:t>
            </a: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00B050"/>
                </a:solidFill>
              </a:rPr>
              <a:t> </a:t>
            </a:r>
            <a:r>
              <a:rPr lang="cs-CZ" sz="2400" b="1" dirty="0" smtClean="0">
                <a:solidFill>
                  <a:srgbClr val="00B050"/>
                </a:solidFill>
              </a:rPr>
              <a:t>          </a:t>
            </a:r>
            <a:r>
              <a:rPr lang="cs-CZ" sz="2400" b="1" dirty="0" err="1" smtClean="0">
                <a:solidFill>
                  <a:srgbClr val="00B050"/>
                </a:solidFill>
              </a:rPr>
              <a:t>important</a:t>
            </a:r>
            <a:r>
              <a:rPr lang="cs-CZ" sz="2400" b="1" dirty="0" smtClean="0">
                <a:solidFill>
                  <a:srgbClr val="00B050"/>
                </a:solidFill>
              </a:rPr>
              <a:t> – more </a:t>
            </a:r>
            <a:r>
              <a:rPr lang="cs-CZ" sz="2400" b="1" dirty="0" err="1" smtClean="0">
                <a:solidFill>
                  <a:srgbClr val="00B050"/>
                </a:solidFill>
              </a:rPr>
              <a:t>important</a:t>
            </a:r>
            <a:r>
              <a:rPr lang="cs-CZ" sz="2400" b="1" dirty="0" smtClean="0">
                <a:solidFill>
                  <a:srgbClr val="00B050"/>
                </a:solidFill>
              </a:rPr>
              <a:t> – </a:t>
            </a:r>
            <a:r>
              <a:rPr lang="cs-CZ" sz="2400" b="1" dirty="0" err="1" smtClean="0">
                <a:solidFill>
                  <a:srgbClr val="00B050"/>
                </a:solidFill>
              </a:rPr>
              <a:t>the</a:t>
            </a:r>
            <a:r>
              <a:rPr lang="cs-CZ" sz="2400" b="1" dirty="0" smtClean="0">
                <a:solidFill>
                  <a:srgbClr val="00B050"/>
                </a:solidFill>
              </a:rPr>
              <a:t> most </a:t>
            </a:r>
            <a:r>
              <a:rPr lang="cs-CZ" sz="2400" b="1" dirty="0" err="1" smtClean="0">
                <a:solidFill>
                  <a:srgbClr val="00B050"/>
                </a:solidFill>
              </a:rPr>
              <a:t>important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751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Nepravidelná přídavná jména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g</a:t>
            </a:r>
            <a:r>
              <a:rPr lang="cs-CZ" dirty="0" err="1" smtClean="0"/>
              <a:t>ood</a:t>
            </a:r>
            <a:r>
              <a:rPr lang="cs-CZ" dirty="0" smtClean="0"/>
              <a:t> – </a:t>
            </a:r>
            <a:r>
              <a:rPr lang="cs-CZ" dirty="0" err="1" smtClean="0"/>
              <a:t>better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endParaRPr lang="cs-CZ" dirty="0" smtClean="0"/>
          </a:p>
          <a:p>
            <a:r>
              <a:rPr lang="cs-CZ" dirty="0" err="1">
                <a:solidFill>
                  <a:srgbClr val="92D050"/>
                </a:solidFill>
              </a:rPr>
              <a:t>b</a:t>
            </a:r>
            <a:r>
              <a:rPr lang="cs-CZ" dirty="0" err="1" smtClean="0">
                <a:solidFill>
                  <a:srgbClr val="92D050"/>
                </a:solidFill>
              </a:rPr>
              <a:t>ad</a:t>
            </a:r>
            <a:r>
              <a:rPr lang="cs-CZ" dirty="0" smtClean="0">
                <a:solidFill>
                  <a:srgbClr val="92D050"/>
                </a:solidFill>
              </a:rPr>
              <a:t> – </a:t>
            </a:r>
            <a:r>
              <a:rPr lang="cs-CZ" dirty="0" err="1" smtClean="0">
                <a:solidFill>
                  <a:srgbClr val="92D050"/>
                </a:solidFill>
              </a:rPr>
              <a:t>worse</a:t>
            </a:r>
            <a:r>
              <a:rPr lang="cs-CZ" dirty="0" smtClean="0">
                <a:solidFill>
                  <a:srgbClr val="92D050"/>
                </a:solidFill>
              </a:rPr>
              <a:t> – </a:t>
            </a:r>
            <a:r>
              <a:rPr lang="cs-CZ" dirty="0" err="1" smtClean="0">
                <a:solidFill>
                  <a:srgbClr val="92D050"/>
                </a:solidFill>
              </a:rPr>
              <a:t>the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>
                <a:solidFill>
                  <a:srgbClr val="92D050"/>
                </a:solidFill>
              </a:rPr>
              <a:t>worst</a:t>
            </a:r>
            <a:endParaRPr lang="cs-CZ" dirty="0" smtClean="0">
              <a:solidFill>
                <a:srgbClr val="92D05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smtClean="0">
                <a:solidFill>
                  <a:srgbClr val="FF0000"/>
                </a:solidFill>
              </a:rPr>
              <a:t>uch</a:t>
            </a:r>
            <a:r>
              <a:rPr lang="cs-CZ" dirty="0" smtClean="0">
                <a:solidFill>
                  <a:srgbClr val="FF0000"/>
                </a:solidFill>
              </a:rPr>
              <a:t>, many – more –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most</a:t>
            </a:r>
          </a:p>
          <a:p>
            <a:r>
              <a:rPr lang="cs-CZ" dirty="0" err="1">
                <a:solidFill>
                  <a:srgbClr val="0070C0"/>
                </a:solidFill>
              </a:rPr>
              <a:t>l</a:t>
            </a:r>
            <a:r>
              <a:rPr lang="cs-CZ" dirty="0" err="1" smtClean="0">
                <a:solidFill>
                  <a:srgbClr val="0070C0"/>
                </a:solidFill>
              </a:rPr>
              <a:t>ittle</a:t>
            </a:r>
            <a:r>
              <a:rPr lang="cs-CZ" dirty="0" smtClean="0">
                <a:solidFill>
                  <a:srgbClr val="0070C0"/>
                </a:solidFill>
              </a:rPr>
              <a:t> – </a:t>
            </a:r>
            <a:r>
              <a:rPr lang="cs-CZ" dirty="0" err="1" smtClean="0">
                <a:solidFill>
                  <a:srgbClr val="0070C0"/>
                </a:solidFill>
              </a:rPr>
              <a:t>less</a:t>
            </a:r>
            <a:r>
              <a:rPr lang="cs-CZ" dirty="0" smtClean="0">
                <a:solidFill>
                  <a:srgbClr val="0070C0"/>
                </a:solidFill>
              </a:rPr>
              <a:t> – </a:t>
            </a:r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least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ar –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farther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further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–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farthest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furthest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999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Procvičování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7985214"/>
              </p:ext>
            </p:extLst>
          </p:nvPr>
        </p:nvGraphicFramePr>
        <p:xfrm>
          <a:off x="457200" y="1600200"/>
          <a:ext cx="8229600" cy="40792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baseline="0" dirty="0" smtClean="0"/>
                        <a:t>1.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gorgeous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cold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wide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young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good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horrible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3754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Procvičování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8277041"/>
              </p:ext>
            </p:extLst>
          </p:nvPr>
        </p:nvGraphicFramePr>
        <p:xfrm>
          <a:off x="457200" y="1600200"/>
          <a:ext cx="8229600" cy="40792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baseline="0" smtClean="0"/>
                        <a:t>1.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drier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driest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gorgeous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more </a:t>
                      </a:r>
                      <a:r>
                        <a:rPr lang="cs-CZ" dirty="0" err="1" smtClean="0"/>
                        <a:t>gorgeous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most </a:t>
                      </a:r>
                      <a:r>
                        <a:rPr lang="cs-CZ" dirty="0" err="1" smtClean="0"/>
                        <a:t>gorgeous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cold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colder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coldest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wide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wider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widest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thinner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thinnest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young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younger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youngest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good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better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faster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fastest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redder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reddest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horrible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more </a:t>
                      </a:r>
                      <a:r>
                        <a:rPr lang="cs-CZ" dirty="0" err="1" smtClean="0"/>
                        <a:t>horrible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most </a:t>
                      </a:r>
                      <a:r>
                        <a:rPr lang="cs-CZ" dirty="0" err="1" smtClean="0"/>
                        <a:t>horrible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543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303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VY_32_INOVACE_238_Stupňování př. jmen</vt:lpstr>
      <vt:lpstr>Stupňování přídavných jmen</vt:lpstr>
      <vt:lpstr>Krátká přídavná jména</vt:lpstr>
      <vt:lpstr>Tvoření</vt:lpstr>
      <vt:lpstr>Dlouhá přídavná jména</vt:lpstr>
      <vt:lpstr>Nepravidelná přídavná jména</vt:lpstr>
      <vt:lpstr>Procvičování</vt:lpstr>
      <vt:lpstr>Procvičování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 přídavných jmen</dc:title>
  <dc:creator>Jarmila NB Lašáková NB</dc:creator>
  <cp:lastModifiedBy>Lašáková Jarmila</cp:lastModifiedBy>
  <cp:revision>12</cp:revision>
  <dcterms:created xsi:type="dcterms:W3CDTF">2011-06-05T15:28:45Z</dcterms:created>
  <dcterms:modified xsi:type="dcterms:W3CDTF">2012-04-26T05:13:38Z</dcterms:modified>
</cp:coreProperties>
</file>