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71" r:id="rId3"/>
    <p:sldId id="256" r:id="rId4"/>
    <p:sldId id="257" r:id="rId5"/>
    <p:sldId id="258" r:id="rId6"/>
    <p:sldId id="261" r:id="rId7"/>
    <p:sldId id="262" r:id="rId8"/>
    <p:sldId id="259" r:id="rId9"/>
    <p:sldId id="263" r:id="rId10"/>
    <p:sldId id="264" r:id="rId11"/>
    <p:sldId id="269" r:id="rId12"/>
    <p:sldId id="273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E9BD"/>
    <a:srgbClr val="F9DB8F"/>
    <a:srgbClr val="F6C854"/>
    <a:srgbClr val="EABDB4"/>
    <a:srgbClr val="FAA4DB"/>
    <a:srgbClr val="FFFC70"/>
    <a:srgbClr val="009999"/>
    <a:srgbClr val="D60093"/>
    <a:srgbClr val="CC0066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3830D3-9639-4A8D-B251-4D3F9C37B52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77CED5-CD3B-424F-8793-F893D5B084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858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A9849-F328-4B76-B3EF-FCD7484A2C3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CF23C-F4EB-47A9-BD98-E5B8F7A8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../../Documents/&#269;esk&#253;%20jazyk/procvi&#269;ov&#225;n&#237;.doc/VY_32_INOVACE_01_A_04_P&#344;&#205;DAVN&#193;%20JM&#201;NA.doc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1071570"/>
          </a:xfrm>
        </p:spPr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1928802"/>
            <a:ext cx="7429552" cy="4357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VY_32_INOVACE_01_A_4_PŘÍDAVNÁ JMÉNA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 CZ.1.07/1.4.00/21.2131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5072074"/>
            <a:ext cx="5760720" cy="1118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rgbClr val="F6C854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8. listopadu 2011</a:t>
                      </a:r>
                      <a:endParaRPr lang="cs-CZ" dirty="0"/>
                    </a:p>
                  </a:txBody>
                  <a:tcPr>
                    <a:solidFill>
                      <a:srgbClr val="F9DB8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rgbClr val="F6C85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 listopadu 2011</a:t>
                      </a:r>
                      <a:endParaRPr lang="cs-CZ" dirty="0"/>
                    </a:p>
                  </a:txBody>
                  <a:tcPr>
                    <a:solidFill>
                      <a:srgbClr val="FBE9B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rgbClr val="F6C85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VI.A, VI.B</a:t>
                      </a:r>
                      <a:endParaRPr lang="cs-CZ" dirty="0"/>
                    </a:p>
                  </a:txBody>
                  <a:tcPr>
                    <a:solidFill>
                      <a:srgbClr val="FBE9BD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rgbClr val="F6C854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rgbClr val="F9DB8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rgbClr val="F6C854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rgbClr val="FBE9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rgbClr val="F6C854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rgbClr val="F9DB8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rgbClr val="F6C854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Druhy přídavných jmen</a:t>
                      </a:r>
                      <a:endParaRPr lang="cs-CZ" dirty="0"/>
                    </a:p>
                  </a:txBody>
                  <a:tcPr>
                    <a:solidFill>
                      <a:srgbClr val="FBE9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rgbClr val="F6C854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Přídavná jména měkká, tvrdá,</a:t>
                      </a:r>
                      <a:r>
                        <a:rPr lang="cs-CZ" baseline="0" dirty="0" smtClean="0"/>
                        <a:t> pravopis přídavných jmen</a:t>
                      </a:r>
                      <a:endParaRPr lang="cs-CZ" dirty="0"/>
                    </a:p>
                  </a:txBody>
                  <a:tcPr>
                    <a:solidFill>
                      <a:srgbClr val="F9DB8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857232"/>
            <a:ext cx="7772400" cy="1470025"/>
          </a:xfrm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orthographicFront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PŘÍDAVNÁ  JMÉNA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857496"/>
            <a:ext cx="7786742" cy="857256"/>
          </a:xfrm>
          <a:solidFill>
            <a:schemeClr val="accent2">
              <a:lumMod val="75000"/>
            </a:schemeClr>
          </a:solidFill>
        </p:spPr>
        <p:txBody>
          <a:bodyPr>
            <a:normAutofit fontScale="25000" lnSpcReduction="20000"/>
          </a:bodyPr>
          <a:lstStyle/>
          <a:p>
            <a:r>
              <a:rPr lang="cs-CZ" sz="51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</a:p>
          <a:p>
            <a:r>
              <a:rPr lang="cs-CZ" sz="1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OZNAČUJÍ VLASTNOSTI PODSTATNÝCH JMEN</a:t>
            </a:r>
          </a:p>
          <a:p>
            <a:endParaRPr lang="cs-CZ" sz="24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3929066"/>
            <a:ext cx="419249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Odpovídají na otázky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 rot="20034033">
            <a:off x="4027271" y="4624948"/>
            <a:ext cx="1393330" cy="76944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4400" dirty="0" smtClean="0"/>
              <a:t>JAKÝ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29322" y="4286256"/>
            <a:ext cx="1769780" cy="769441"/>
          </a:xfrm>
          <a:prstGeom prst="rect">
            <a:avLst/>
          </a:prstGeom>
          <a:solidFill>
            <a:srgbClr val="F6C854"/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KTERÝ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 rot="20575121">
            <a:off x="5189767" y="5379467"/>
            <a:ext cx="1108235" cy="769441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ČÍ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  <p:bldP spid="5" grpId="0" build="p" animBg="1"/>
      <p:bldP spid="6" grpId="0" build="p" animBg="1"/>
      <p:bldP spid="7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DRUHY PŘÍDAVNÝCH JMEN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28641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i="1" u="sng" dirty="0">
                <a:solidFill>
                  <a:srgbClr val="7030A0"/>
                </a:solidFill>
              </a:rPr>
              <a:t>zakončení v 1. p. č. </a:t>
            </a:r>
            <a:r>
              <a:rPr lang="cs-CZ" sz="2400" b="1" i="1" u="sng" dirty="0" err="1">
                <a:solidFill>
                  <a:srgbClr val="7030A0"/>
                </a:solidFill>
              </a:rPr>
              <a:t>j</a:t>
            </a:r>
            <a:r>
              <a:rPr lang="cs-CZ" sz="2400" b="1" i="1" u="sng" dirty="0" smtClean="0">
                <a:solidFill>
                  <a:srgbClr val="7030A0"/>
                </a:solidFill>
              </a:rPr>
              <a:t>.</a:t>
            </a:r>
          </a:p>
          <a:p>
            <a:pPr>
              <a:buNone/>
            </a:pPr>
            <a:endParaRPr lang="cs-CZ" sz="2400" b="1" i="1" u="sng" dirty="0" smtClean="0"/>
          </a:p>
          <a:p>
            <a:pPr>
              <a:buNone/>
            </a:pPr>
            <a:r>
              <a:rPr lang="cs-CZ" sz="2000" dirty="0" smtClean="0"/>
              <a:t>Rod mužský	</a:t>
            </a:r>
            <a:r>
              <a:rPr lang="cs-CZ" b="1" dirty="0" smtClean="0">
                <a:solidFill>
                  <a:srgbClr val="FF0000"/>
                </a:solidFill>
              </a:rPr>
              <a:t>- í</a:t>
            </a:r>
            <a:r>
              <a:rPr lang="cs-CZ" sz="2000" dirty="0" smtClean="0"/>
              <a:t>		</a:t>
            </a:r>
            <a:r>
              <a:rPr lang="cs-CZ" sz="2800" b="1" dirty="0" smtClean="0">
                <a:solidFill>
                  <a:srgbClr val="0070C0"/>
                </a:solidFill>
              </a:rPr>
              <a:t>- ý</a:t>
            </a:r>
            <a:r>
              <a:rPr lang="cs-CZ" sz="2000" dirty="0" smtClean="0"/>
              <a:t>		</a:t>
            </a:r>
            <a:r>
              <a:rPr lang="cs-CZ" sz="2800" b="1" dirty="0" smtClean="0">
                <a:solidFill>
                  <a:srgbClr val="0070C0"/>
                </a:solidFill>
              </a:rPr>
              <a:t>- </a:t>
            </a:r>
            <a:r>
              <a:rPr lang="cs-CZ" sz="2800" b="1" dirty="0" err="1" smtClean="0">
                <a:solidFill>
                  <a:srgbClr val="0070C0"/>
                </a:solidFill>
              </a:rPr>
              <a:t>ův</a:t>
            </a:r>
            <a:r>
              <a:rPr lang="cs-CZ" sz="2800" b="1" dirty="0" smtClean="0">
                <a:solidFill>
                  <a:srgbClr val="0070C0"/>
                </a:solidFill>
              </a:rPr>
              <a:t>, - in</a:t>
            </a:r>
          </a:p>
          <a:p>
            <a:pPr>
              <a:buNone/>
            </a:pPr>
            <a:r>
              <a:rPr lang="cs-CZ" sz="2000" dirty="0" smtClean="0"/>
              <a:t>Rod ženský	</a:t>
            </a:r>
            <a:r>
              <a:rPr lang="cs-CZ" b="1" dirty="0" smtClean="0">
                <a:solidFill>
                  <a:srgbClr val="FF0000"/>
                </a:solidFill>
              </a:rPr>
              <a:t>- í</a:t>
            </a:r>
            <a:r>
              <a:rPr lang="cs-CZ" sz="2000" dirty="0" smtClean="0"/>
              <a:t>		</a:t>
            </a:r>
            <a:r>
              <a:rPr lang="cs-CZ" sz="2800" b="1" dirty="0" smtClean="0">
                <a:solidFill>
                  <a:srgbClr val="0070C0"/>
                </a:solidFill>
              </a:rPr>
              <a:t>- á</a:t>
            </a:r>
            <a:r>
              <a:rPr lang="cs-CZ" sz="2000" dirty="0" smtClean="0"/>
              <a:t>		</a:t>
            </a:r>
            <a:r>
              <a:rPr lang="cs-CZ" sz="2800" b="1" dirty="0" smtClean="0">
                <a:solidFill>
                  <a:srgbClr val="0070C0"/>
                </a:solidFill>
              </a:rPr>
              <a:t>- </a:t>
            </a:r>
            <a:r>
              <a:rPr lang="cs-CZ" sz="2800" b="1" dirty="0" err="1" smtClean="0">
                <a:solidFill>
                  <a:srgbClr val="0070C0"/>
                </a:solidFill>
              </a:rPr>
              <a:t>ova</a:t>
            </a:r>
            <a:r>
              <a:rPr lang="cs-CZ" sz="2800" b="1" dirty="0" smtClean="0">
                <a:solidFill>
                  <a:srgbClr val="0070C0"/>
                </a:solidFill>
              </a:rPr>
              <a:t>, -</a:t>
            </a:r>
            <a:r>
              <a:rPr lang="cs-CZ" sz="2800" b="1" dirty="0" err="1" smtClean="0">
                <a:solidFill>
                  <a:srgbClr val="0070C0"/>
                </a:solidFill>
              </a:rPr>
              <a:t>ina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000" dirty="0" smtClean="0"/>
              <a:t>Rod střední	</a:t>
            </a:r>
            <a:r>
              <a:rPr lang="cs-CZ" b="1" dirty="0" smtClean="0">
                <a:solidFill>
                  <a:srgbClr val="FF0000"/>
                </a:solidFill>
              </a:rPr>
              <a:t>- í</a:t>
            </a:r>
            <a:r>
              <a:rPr lang="cs-CZ" sz="2000" dirty="0" smtClean="0"/>
              <a:t>		</a:t>
            </a:r>
            <a:r>
              <a:rPr lang="cs-CZ" sz="2800" b="1" dirty="0" smtClean="0">
                <a:solidFill>
                  <a:srgbClr val="0070C0"/>
                </a:solidFill>
              </a:rPr>
              <a:t>- é</a:t>
            </a:r>
            <a:r>
              <a:rPr lang="cs-CZ" sz="2000" dirty="0" smtClean="0"/>
              <a:t>		</a:t>
            </a:r>
            <a:r>
              <a:rPr lang="cs-CZ" sz="2800" b="1" dirty="0" smtClean="0">
                <a:solidFill>
                  <a:srgbClr val="0070C0"/>
                </a:solidFill>
              </a:rPr>
              <a:t>- </a:t>
            </a:r>
            <a:r>
              <a:rPr lang="cs-CZ" sz="2800" b="1" dirty="0" err="1" smtClean="0">
                <a:solidFill>
                  <a:srgbClr val="0070C0"/>
                </a:solidFill>
              </a:rPr>
              <a:t>ovo</a:t>
            </a:r>
            <a:r>
              <a:rPr lang="cs-CZ" sz="2800" b="1" dirty="0" smtClean="0">
                <a:solidFill>
                  <a:srgbClr val="0070C0"/>
                </a:solidFill>
              </a:rPr>
              <a:t>, -</a:t>
            </a:r>
            <a:r>
              <a:rPr lang="cs-CZ" sz="2800" b="1" dirty="0" err="1" smtClean="0">
                <a:solidFill>
                  <a:srgbClr val="0070C0"/>
                </a:solidFill>
              </a:rPr>
              <a:t>ino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pro všechny</a:t>
            </a:r>
            <a:r>
              <a:rPr lang="cs-CZ" sz="2000" dirty="0" smtClean="0"/>
              <a:t>	         	          </a:t>
            </a:r>
            <a:r>
              <a:rPr lang="cs-CZ" sz="2400" b="1" dirty="0" smtClean="0">
                <a:solidFill>
                  <a:srgbClr val="0070C0"/>
                </a:solidFill>
              </a:rPr>
              <a:t>podle rodů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   </a:t>
            </a:r>
            <a:r>
              <a:rPr lang="cs-CZ" sz="2400" b="1" dirty="0" smtClean="0">
                <a:solidFill>
                  <a:srgbClr val="FF0000"/>
                </a:solidFill>
              </a:rPr>
              <a:t>tři rody stejné</a:t>
            </a:r>
            <a:r>
              <a:rPr lang="cs-CZ" sz="2400" b="1" dirty="0">
                <a:solidFill>
                  <a:srgbClr val="FF0000"/>
                </a:solidFill>
              </a:rPr>
              <a:t>	</a:t>
            </a:r>
            <a:r>
              <a:rPr lang="cs-CZ" sz="2400" b="1" dirty="0" smtClean="0">
                <a:solidFill>
                  <a:srgbClr val="FF0000"/>
                </a:solidFill>
              </a:rPr>
              <a:t>			          </a:t>
            </a:r>
          </a:p>
          <a:p>
            <a:pPr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b="1" dirty="0" smtClean="0"/>
              <a:t>Přídavné         						                  jméno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MĚKKÉ	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TVRDÉ</a:t>
            </a:r>
            <a:r>
              <a:rPr lang="cs-CZ" sz="2000" b="1" dirty="0" smtClean="0"/>
              <a:t>	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PŘIVLASTŇOVACÍ	 </a:t>
            </a:r>
            <a:r>
              <a:rPr lang="cs-CZ" sz="2000" b="1" dirty="0" smtClean="0"/>
              <a:t>              </a:t>
            </a:r>
          </a:p>
          <a:p>
            <a:pPr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  					otázka:  ČÍ?</a:t>
            </a:r>
            <a:endParaRPr lang="cs-CZ" sz="2000" b="1" dirty="0"/>
          </a:p>
        </p:txBody>
      </p:sp>
      <p:cxnSp>
        <p:nvCxnSpPr>
          <p:cNvPr id="5" name="Přímá spojovací šipka 4"/>
          <p:cNvCxnSpPr/>
          <p:nvPr/>
        </p:nvCxnSpPr>
        <p:spPr>
          <a:xfrm rot="5400000">
            <a:off x="5894397" y="4678371"/>
            <a:ext cx="121444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2286778" y="3713958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2286778" y="499984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643438" y="3357562"/>
            <a:ext cx="642148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2786050" y="1214422"/>
            <a:ext cx="2357454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4500562" y="1285860"/>
            <a:ext cx="71438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5143504" y="1214422"/>
            <a:ext cx="1428760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0800000" flipV="1">
            <a:off x="5500694" y="3357562"/>
            <a:ext cx="572298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5400000">
            <a:off x="3893339" y="4679165"/>
            <a:ext cx="121444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Přídavná jména MĚKKÁ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428736"/>
            <a:ext cx="8715436" cy="5429264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  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V 1.pádě čísla jednotného mají zakončení   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   	</a:t>
            </a:r>
            <a:r>
              <a:rPr lang="cs-CZ" b="1" i="1" u="sng" dirty="0" smtClean="0">
                <a:solidFill>
                  <a:schemeClr val="accent5">
                    <a:lumMod val="50000"/>
                  </a:schemeClr>
                </a:solidFill>
              </a:rPr>
              <a:t>pro všechny 3 rody  -í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sz="2800" dirty="0" smtClean="0"/>
              <a:t>Skloňují se podle </a:t>
            </a:r>
            <a:r>
              <a:rPr lang="cs-CZ" b="1" i="1" u="sng" dirty="0" smtClean="0"/>
              <a:t>vzoru   </a:t>
            </a:r>
            <a:r>
              <a:rPr lang="cs-CZ" b="1" i="1" u="sng" dirty="0" smtClean="0">
                <a:solidFill>
                  <a:schemeClr val="accent5">
                    <a:lumMod val="50000"/>
                  </a:schemeClr>
                </a:solidFill>
              </a:rPr>
              <a:t>jarní</a:t>
            </a:r>
          </a:p>
          <a:p>
            <a:pPr>
              <a:buNone/>
            </a:pPr>
            <a:r>
              <a:rPr lang="cs-CZ" dirty="0" smtClean="0"/>
              <a:t>	  </a:t>
            </a:r>
            <a:r>
              <a:rPr lang="cs-CZ" sz="2800" dirty="0" smtClean="0"/>
              <a:t>Píše se vždy  </a:t>
            </a:r>
            <a:r>
              <a:rPr lang="cs-CZ" b="1" i="1" u="sng" dirty="0" smtClean="0">
                <a:solidFill>
                  <a:schemeClr val="accent5">
                    <a:lumMod val="50000"/>
                  </a:schemeClr>
                </a:solidFill>
              </a:rPr>
              <a:t>měkké  í</a:t>
            </a:r>
          </a:p>
          <a:p>
            <a:pPr>
              <a:buNone/>
            </a:pPr>
            <a:r>
              <a:rPr lang="cs-CZ" dirty="0" smtClean="0"/>
              <a:t>	  </a:t>
            </a:r>
            <a:r>
              <a:rPr lang="cs-CZ" b="1" i="1" u="sng" dirty="0" smtClean="0"/>
              <a:t>Patří sem přídavná jména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●</a:t>
            </a:r>
            <a:r>
              <a:rPr lang="cs-CZ" dirty="0" smtClean="0"/>
              <a:t> utvořená od názvů zvířat –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„zvířecí“  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(lví, sloní, psí, kočičí, páví)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●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cizí, ryzí, babí, hovězí </a:t>
            </a:r>
            <a:r>
              <a:rPr lang="cs-CZ" dirty="0" smtClean="0"/>
              <a:t>(pamatuj!)  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357158" y="2214554"/>
            <a:ext cx="35719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57158" y="3214686"/>
            <a:ext cx="35719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57158" y="3857628"/>
            <a:ext cx="35719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57158" y="4429132"/>
            <a:ext cx="35719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57158" y="428604"/>
            <a:ext cx="8358246" cy="1143008"/>
          </a:xfr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chemeClr val="tx2">
                    <a:lumMod val="75000"/>
                  </a:schemeClr>
                </a:solidFill>
              </a:rPr>
              <a:t>Skloňování přídavných jmen měkkých</a:t>
            </a:r>
            <a:endParaRPr lang="cs-CZ" sz="4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57158" y="1714488"/>
            <a:ext cx="8429684" cy="4714908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400" b="1" i="1" u="sng" dirty="0" smtClean="0">
                <a:solidFill>
                  <a:schemeClr val="tx2">
                    <a:lumMod val="75000"/>
                  </a:schemeClr>
                </a:solidFill>
              </a:rPr>
              <a:t>Číslo jednotné</a:t>
            </a: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1.pád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(motýl,den)	   jarn</a:t>
            </a:r>
            <a:r>
              <a:rPr lang="cs-CZ" sz="2000" b="1" dirty="0" smtClean="0">
                <a:solidFill>
                  <a:srgbClr val="FF0000"/>
                </a:solidFill>
              </a:rPr>
              <a:t>í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(květina)	     jarn</a:t>
            </a:r>
            <a:r>
              <a:rPr lang="cs-CZ" sz="2000" b="1" dirty="0" smtClean="0">
                <a:solidFill>
                  <a:srgbClr val="FF0000"/>
                </a:solidFill>
              </a:rPr>
              <a:t>í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ráno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2.pád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ího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jarn</a:t>
            </a:r>
            <a:r>
              <a:rPr lang="cs-CZ" sz="2000" b="1" dirty="0" smtClean="0">
                <a:solidFill>
                  <a:srgbClr val="FF0000"/>
                </a:solidFill>
              </a:rPr>
              <a:t>ího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3.pád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ímu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jarn</a:t>
            </a:r>
            <a:r>
              <a:rPr lang="cs-CZ" sz="2000" b="1" dirty="0" smtClean="0">
                <a:solidFill>
                  <a:srgbClr val="FF0000"/>
                </a:solidFill>
              </a:rPr>
              <a:t>ímu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4.pád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ího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(motýla)	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algn="l"/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(den)						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5.pád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	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6.pád    (o)  jarn</a:t>
            </a:r>
            <a:r>
              <a:rPr lang="cs-CZ" sz="2000" b="1" dirty="0" smtClean="0">
                <a:solidFill>
                  <a:srgbClr val="FF0000"/>
                </a:solidFill>
              </a:rPr>
              <a:t>ím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        (o)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(o) jarn</a:t>
            </a:r>
            <a:r>
              <a:rPr lang="cs-CZ" sz="2000" b="1" dirty="0" smtClean="0">
                <a:solidFill>
                  <a:srgbClr val="FF0000"/>
                </a:solidFill>
              </a:rPr>
              <a:t>ím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7.pád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ím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 jarn</a:t>
            </a:r>
            <a:r>
              <a:rPr lang="cs-CZ" sz="2000" b="1" dirty="0" smtClean="0">
                <a:solidFill>
                  <a:srgbClr val="FF0000"/>
                </a:solidFill>
              </a:rPr>
              <a:t>ím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Skloňování přídavných jmen měkkých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929222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sz="2400" b="1" i="1" u="sng" dirty="0" smtClean="0">
                <a:solidFill>
                  <a:schemeClr val="tx2">
                    <a:lumMod val="75000"/>
                  </a:schemeClr>
                </a:solidFill>
              </a:rPr>
              <a:t>Číslo množné</a:t>
            </a:r>
          </a:p>
          <a:p>
            <a:pPr algn="ctr">
              <a:buNone/>
            </a:pPr>
            <a:endParaRPr lang="cs-CZ" sz="2400" b="1" i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1.pád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(motýli,dny)	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(květiny)	  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rána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2.pád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ích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ích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ích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3.pád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ím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ím</a:t>
            </a:r>
            <a:r>
              <a:rPr lang="cs-CZ" sz="2000" b="1" dirty="0" smtClean="0">
                <a:solidFill>
                  <a:srgbClr val="FF0000"/>
                </a:solidFill>
              </a:rPr>
              <a:t>	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ím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4.pád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	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5.pád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	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6.pád    (o)  jarn</a:t>
            </a:r>
            <a:r>
              <a:rPr lang="cs-CZ" sz="2000" b="1" dirty="0" smtClean="0">
                <a:solidFill>
                  <a:srgbClr val="FF0000"/>
                </a:solidFill>
              </a:rPr>
              <a:t>ích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        (o) jarn</a:t>
            </a:r>
            <a:r>
              <a:rPr lang="cs-CZ" sz="2000" b="1" dirty="0" smtClean="0">
                <a:solidFill>
                  <a:srgbClr val="FF0000"/>
                </a:solidFill>
              </a:rPr>
              <a:t>ích	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(o) jarn</a:t>
            </a:r>
            <a:r>
              <a:rPr lang="cs-CZ" sz="2000" b="1" dirty="0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7.pád	     jarn</a:t>
            </a:r>
            <a:r>
              <a:rPr lang="cs-CZ" sz="2000" b="1" dirty="0" smtClean="0">
                <a:solidFill>
                  <a:srgbClr val="FF0000"/>
                </a:solidFill>
              </a:rPr>
              <a:t>ími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ími</a:t>
            </a:r>
            <a:r>
              <a:rPr lang="cs-CZ" sz="2000" b="1" dirty="0" smtClean="0">
                <a:solidFill>
                  <a:srgbClr val="FF0000"/>
                </a:solidFill>
              </a:rPr>
              <a:t>	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jarn</a:t>
            </a:r>
            <a:r>
              <a:rPr lang="cs-CZ" sz="2000" b="1" dirty="0" err="1" smtClean="0">
                <a:solidFill>
                  <a:srgbClr val="FF0000"/>
                </a:solidFill>
              </a:rPr>
              <a:t>ími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43998" cy="1296974"/>
          </a:xfr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Přídavná jména  TVRDÁ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643998" cy="4525963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V 1.pádě čísla jednotného jsou zakončená</a:t>
            </a:r>
          </a:p>
          <a:p>
            <a:pPr lvl="1">
              <a:buNone/>
            </a:pPr>
            <a:r>
              <a:rPr lang="cs-CZ" sz="3200" b="1" i="1" u="sng" dirty="0" smtClean="0">
                <a:solidFill>
                  <a:srgbClr val="FF0066"/>
                </a:solidFill>
              </a:rPr>
              <a:t>podle rodů:   </a:t>
            </a:r>
            <a:r>
              <a:rPr lang="cs-CZ" sz="3200" b="1" i="1" u="sng" dirty="0" smtClean="0">
                <a:solidFill>
                  <a:srgbClr val="FF0000"/>
                </a:solidFill>
              </a:rPr>
              <a:t>- ý</a:t>
            </a:r>
            <a:r>
              <a:rPr lang="cs-CZ" b="1" i="1" dirty="0" smtClean="0"/>
              <a:t>     </a:t>
            </a:r>
            <a:r>
              <a:rPr lang="cs-CZ" dirty="0" smtClean="0"/>
              <a:t>(veselý, starý, šikovný muž)</a:t>
            </a:r>
          </a:p>
          <a:p>
            <a:pPr lvl="1">
              <a:buNone/>
            </a:pPr>
            <a:r>
              <a:rPr lang="cs-CZ" dirty="0"/>
              <a:t>	</a:t>
            </a:r>
            <a:r>
              <a:rPr lang="cs-CZ" dirty="0" smtClean="0"/>
              <a:t>		          </a:t>
            </a:r>
            <a:r>
              <a:rPr lang="cs-CZ" sz="3200" b="1" i="1" u="sng" dirty="0" smtClean="0">
                <a:solidFill>
                  <a:srgbClr val="FF0000"/>
                </a:solidFill>
              </a:rPr>
              <a:t>- á</a:t>
            </a:r>
            <a:r>
              <a:rPr lang="cs-CZ" sz="3200" b="1" i="1" dirty="0" smtClean="0">
                <a:solidFill>
                  <a:srgbClr val="FF0000"/>
                </a:solidFill>
              </a:rPr>
              <a:t>     </a:t>
            </a:r>
            <a:r>
              <a:rPr lang="cs-CZ" dirty="0" smtClean="0"/>
              <a:t>(veselá, stará, šikovná žena)</a:t>
            </a:r>
          </a:p>
          <a:p>
            <a:pPr lvl="1">
              <a:buNone/>
            </a:pPr>
            <a:r>
              <a:rPr lang="cs-CZ" dirty="0"/>
              <a:t>	</a:t>
            </a:r>
            <a:r>
              <a:rPr lang="cs-CZ" dirty="0" smtClean="0"/>
              <a:t>		          </a:t>
            </a:r>
            <a:r>
              <a:rPr lang="cs-CZ" b="1" i="1" u="sng" dirty="0" smtClean="0">
                <a:solidFill>
                  <a:srgbClr val="FF0000"/>
                </a:solidFill>
              </a:rPr>
              <a:t>- é </a:t>
            </a:r>
            <a:r>
              <a:rPr lang="cs-CZ" b="1" i="1" dirty="0" smtClean="0">
                <a:solidFill>
                  <a:srgbClr val="FF0000"/>
                </a:solidFill>
              </a:rPr>
              <a:t>     </a:t>
            </a:r>
            <a:r>
              <a:rPr lang="cs-CZ" dirty="0" smtClean="0"/>
              <a:t>(veselé, staré, šikovné dítě)</a:t>
            </a:r>
          </a:p>
          <a:p>
            <a:pPr lvl="1">
              <a:buNone/>
            </a:pPr>
            <a:r>
              <a:rPr lang="cs-CZ" dirty="0" smtClean="0"/>
              <a:t>Skloňují se podle </a:t>
            </a:r>
            <a:r>
              <a:rPr lang="cs-CZ" b="1" i="1" u="sng" dirty="0" smtClean="0"/>
              <a:t>vzoru  </a:t>
            </a:r>
            <a:r>
              <a:rPr lang="cs-CZ" b="1" i="1" u="sng" dirty="0" smtClean="0">
                <a:solidFill>
                  <a:srgbClr val="C00000"/>
                </a:solidFill>
              </a:rPr>
              <a:t>MLADÝ</a:t>
            </a:r>
          </a:p>
          <a:p>
            <a:pPr lvl="1">
              <a:buNone/>
            </a:pPr>
            <a:r>
              <a:rPr lang="cs-CZ" dirty="0" smtClean="0"/>
              <a:t>Patří sem:   vepřový, skopový</a:t>
            </a:r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5" name="Šipka doprava 4"/>
          <p:cNvSpPr/>
          <p:nvPr/>
        </p:nvSpPr>
        <p:spPr>
          <a:xfrm>
            <a:off x="214282" y="4572008"/>
            <a:ext cx="35719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14282" y="2357430"/>
            <a:ext cx="35719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14282" y="5072074"/>
            <a:ext cx="35719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357167"/>
            <a:ext cx="8315356" cy="1357322"/>
          </a:xfr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chemeClr val="tx2">
                    <a:lumMod val="75000"/>
                  </a:schemeClr>
                </a:solidFill>
              </a:rPr>
              <a:t>Skloňování přídavných jmen tvrdých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785926"/>
            <a:ext cx="8358246" cy="4714908"/>
          </a:xfrm>
          <a:solidFill>
            <a:srgbClr val="F9DB8F"/>
          </a:solidFill>
        </p:spPr>
        <p:txBody>
          <a:bodyPr>
            <a:normAutofit/>
          </a:bodyPr>
          <a:lstStyle/>
          <a:p>
            <a:endParaRPr lang="cs-CZ" sz="2400" b="1" i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400" b="1" i="1" u="sng" dirty="0" smtClean="0">
                <a:solidFill>
                  <a:schemeClr val="tx2">
                    <a:lumMod val="75000"/>
                  </a:schemeClr>
                </a:solidFill>
              </a:rPr>
              <a:t>Číslo jednotné</a:t>
            </a: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1.pád	    mlad</a:t>
            </a:r>
            <a:r>
              <a:rPr lang="cs-CZ" sz="2000" b="1" dirty="0" smtClean="0">
                <a:solidFill>
                  <a:srgbClr val="FF0000"/>
                </a:solidFill>
              </a:rPr>
              <a:t>ý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(muž,den)	   mlad</a:t>
            </a:r>
            <a:r>
              <a:rPr lang="cs-CZ" sz="2000" b="1" dirty="0" smtClean="0">
                <a:solidFill>
                  <a:srgbClr val="FF0000"/>
                </a:solidFill>
              </a:rPr>
              <a:t>á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(dívka)	     mlad</a:t>
            </a:r>
            <a:r>
              <a:rPr lang="cs-CZ" sz="2000" b="1" dirty="0" smtClean="0">
                <a:solidFill>
                  <a:srgbClr val="FF0000"/>
                </a:solidFill>
              </a:rPr>
              <a:t>é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(děvče)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2.pád	    mlad</a:t>
            </a:r>
            <a:r>
              <a:rPr lang="cs-CZ" sz="2000" b="1" dirty="0" smtClean="0">
                <a:solidFill>
                  <a:srgbClr val="FF0000"/>
                </a:solidFill>
              </a:rPr>
              <a:t>ého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mlad</a:t>
            </a:r>
            <a:r>
              <a:rPr lang="cs-CZ" sz="2000" b="1" dirty="0" smtClean="0">
                <a:solidFill>
                  <a:srgbClr val="FF0000"/>
                </a:solidFill>
              </a:rPr>
              <a:t>é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mlad</a:t>
            </a:r>
            <a:r>
              <a:rPr lang="cs-CZ" sz="2000" b="1" dirty="0" smtClean="0">
                <a:solidFill>
                  <a:srgbClr val="FF0000"/>
                </a:solidFill>
              </a:rPr>
              <a:t>ého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3.pád	    mlad</a:t>
            </a:r>
            <a:r>
              <a:rPr lang="cs-CZ" sz="2000" b="1" dirty="0" smtClean="0">
                <a:solidFill>
                  <a:srgbClr val="FF0000"/>
                </a:solidFill>
              </a:rPr>
              <a:t>ému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mlad</a:t>
            </a:r>
            <a:r>
              <a:rPr lang="cs-CZ" sz="2000" b="1" dirty="0" smtClean="0">
                <a:solidFill>
                  <a:srgbClr val="FF0000"/>
                </a:solidFill>
              </a:rPr>
              <a:t>é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mlad</a:t>
            </a:r>
            <a:r>
              <a:rPr lang="cs-CZ" sz="2000" b="1" dirty="0" smtClean="0">
                <a:solidFill>
                  <a:srgbClr val="FF0000"/>
                </a:solidFill>
              </a:rPr>
              <a:t>ému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4.pád	    mlad</a:t>
            </a:r>
            <a:r>
              <a:rPr lang="cs-CZ" sz="2000" b="1" dirty="0" smtClean="0">
                <a:solidFill>
                  <a:srgbClr val="FF0000"/>
                </a:solidFill>
              </a:rPr>
              <a:t>ého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(muže)	  mlad</a:t>
            </a:r>
            <a:r>
              <a:rPr lang="cs-CZ" sz="2000" b="1" dirty="0" smtClean="0">
                <a:solidFill>
                  <a:srgbClr val="FF0000"/>
                </a:solidFill>
              </a:rPr>
              <a:t>ou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mlad</a:t>
            </a:r>
            <a:r>
              <a:rPr lang="cs-CZ" sz="2000" b="1" dirty="0" smtClean="0">
                <a:solidFill>
                  <a:srgbClr val="FF0000"/>
                </a:solidFill>
              </a:rPr>
              <a:t>ý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mlad</a:t>
            </a:r>
            <a:r>
              <a:rPr lang="cs-CZ" sz="2000" b="1" dirty="0" smtClean="0">
                <a:solidFill>
                  <a:srgbClr val="FF0000"/>
                </a:solidFill>
              </a:rPr>
              <a:t>ý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(den)						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5.pád	    mlad</a:t>
            </a:r>
            <a:r>
              <a:rPr lang="cs-CZ" sz="2000" b="1" dirty="0" smtClean="0">
                <a:solidFill>
                  <a:srgbClr val="FF0000"/>
                </a:solidFill>
              </a:rPr>
              <a:t>ý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	   mlad</a:t>
            </a:r>
            <a:r>
              <a:rPr lang="cs-CZ" sz="2000" b="1" dirty="0" smtClean="0">
                <a:solidFill>
                  <a:srgbClr val="FF0000"/>
                </a:solidFill>
              </a:rPr>
              <a:t>á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  mlad</a:t>
            </a:r>
            <a:r>
              <a:rPr lang="cs-CZ" sz="2000" b="1" dirty="0" smtClean="0">
                <a:solidFill>
                  <a:srgbClr val="FF0000"/>
                </a:solidFill>
              </a:rPr>
              <a:t>ý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6.pád    (o) mlad</a:t>
            </a:r>
            <a:r>
              <a:rPr lang="cs-CZ" sz="2000" b="1" dirty="0" smtClean="0">
                <a:solidFill>
                  <a:srgbClr val="FF0000"/>
                </a:solidFill>
              </a:rPr>
              <a:t>ém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        (o) mlad</a:t>
            </a:r>
            <a:r>
              <a:rPr lang="cs-CZ" sz="2000" b="1" dirty="0" smtClean="0">
                <a:solidFill>
                  <a:srgbClr val="FF0000"/>
                </a:solidFill>
              </a:rPr>
              <a:t>é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(o) mlad</a:t>
            </a:r>
            <a:r>
              <a:rPr lang="cs-CZ" sz="2000" b="1" dirty="0" smtClean="0">
                <a:solidFill>
                  <a:srgbClr val="FF0000"/>
                </a:solidFill>
              </a:rPr>
              <a:t>ém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7.pád	    mlad</a:t>
            </a:r>
            <a:r>
              <a:rPr lang="cs-CZ" sz="2000" b="1" dirty="0" smtClean="0">
                <a:solidFill>
                  <a:srgbClr val="FF0000"/>
                </a:solidFill>
              </a:rPr>
              <a:t>ým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mlad</a:t>
            </a:r>
            <a:r>
              <a:rPr lang="cs-CZ" sz="2000" b="1" dirty="0" smtClean="0">
                <a:solidFill>
                  <a:srgbClr val="FF0000"/>
                </a:solidFill>
              </a:rPr>
              <a:t>ou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 mlad</a:t>
            </a:r>
            <a:r>
              <a:rPr lang="cs-CZ" sz="2000" b="1" dirty="0" smtClean="0">
                <a:solidFill>
                  <a:srgbClr val="FF0000"/>
                </a:solidFill>
              </a:rPr>
              <a:t>ým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Skloňování přídavných jmen tvrdých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  <a:solidFill>
            <a:srgbClr val="F9DB8F"/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i="1" u="sng" dirty="0" smtClean="0">
                <a:solidFill>
                  <a:schemeClr val="tx2">
                    <a:lumMod val="75000"/>
                  </a:schemeClr>
                </a:solidFill>
              </a:rPr>
              <a:t>Číslo množné</a:t>
            </a:r>
          </a:p>
          <a:p>
            <a:pPr algn="ctr">
              <a:buNone/>
            </a:pPr>
            <a:endParaRPr lang="cs-CZ" sz="2400" b="1" i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1.pád	     mlad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(muži)	   	mlad</a:t>
            </a:r>
            <a:r>
              <a:rPr lang="cs-CZ" sz="2000" b="1" dirty="0" smtClean="0">
                <a:solidFill>
                  <a:srgbClr val="FF0000"/>
                </a:solidFill>
              </a:rPr>
              <a:t>é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(dívky)	    mlad</a:t>
            </a:r>
            <a:r>
              <a:rPr lang="cs-CZ" sz="2000" b="1" dirty="0" smtClean="0">
                <a:solidFill>
                  <a:srgbClr val="FF0000"/>
                </a:solidFill>
              </a:rPr>
              <a:t>á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(děvčata)</a:t>
            </a:r>
          </a:p>
          <a:p>
            <a:pPr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mlad</a:t>
            </a:r>
            <a:r>
              <a:rPr lang="cs-CZ" sz="2000" b="1" dirty="0" smtClean="0">
                <a:solidFill>
                  <a:srgbClr val="FF0000"/>
                </a:solidFill>
              </a:rPr>
              <a:t>é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(dny)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2.pád	     mlad</a:t>
            </a:r>
            <a:r>
              <a:rPr lang="cs-CZ" sz="2000" b="1" dirty="0" smtClean="0">
                <a:solidFill>
                  <a:srgbClr val="FF0000"/>
                </a:solidFill>
              </a:rPr>
              <a:t>ých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mlad</a:t>
            </a:r>
            <a:r>
              <a:rPr lang="cs-CZ" sz="2000" b="1" dirty="0" err="1" smtClean="0">
                <a:solidFill>
                  <a:srgbClr val="FF0000"/>
                </a:solidFill>
              </a:rPr>
              <a:t>ých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mlad</a:t>
            </a:r>
            <a:r>
              <a:rPr lang="cs-CZ" sz="2000" b="1" dirty="0" err="1" smtClean="0">
                <a:solidFill>
                  <a:srgbClr val="FF0000"/>
                </a:solidFill>
              </a:rPr>
              <a:t>ých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3.pád	     mlad</a:t>
            </a:r>
            <a:r>
              <a:rPr lang="cs-CZ" sz="2000" b="1" dirty="0" smtClean="0">
                <a:solidFill>
                  <a:srgbClr val="FF0000"/>
                </a:solidFill>
              </a:rPr>
              <a:t>ým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mlad</a:t>
            </a:r>
            <a:r>
              <a:rPr lang="cs-CZ" sz="2000" b="1" dirty="0" err="1" smtClean="0">
                <a:solidFill>
                  <a:srgbClr val="FF0000"/>
                </a:solidFill>
              </a:rPr>
              <a:t>ým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mlad</a:t>
            </a:r>
            <a:r>
              <a:rPr lang="cs-CZ" sz="2000" b="1" dirty="0" err="1" smtClean="0">
                <a:solidFill>
                  <a:srgbClr val="FF0000"/>
                </a:solidFill>
              </a:rPr>
              <a:t>ým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4.pád	     mlad</a:t>
            </a:r>
            <a:r>
              <a:rPr lang="cs-CZ" sz="2000" b="1" dirty="0" smtClean="0">
                <a:solidFill>
                  <a:srgbClr val="FF0000"/>
                </a:solidFill>
              </a:rPr>
              <a:t>é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(muže, dny)	mlad</a:t>
            </a:r>
            <a:r>
              <a:rPr lang="cs-CZ" sz="2000" b="1" dirty="0" smtClean="0">
                <a:solidFill>
                  <a:srgbClr val="FF0000"/>
                </a:solidFill>
              </a:rPr>
              <a:t>é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    mlad</a:t>
            </a:r>
            <a:r>
              <a:rPr lang="cs-CZ" sz="2000" b="1" dirty="0" smtClean="0">
                <a:solidFill>
                  <a:srgbClr val="FF0000"/>
                </a:solidFill>
              </a:rPr>
              <a:t>á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(děvčata)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5.pád	     mlad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(muži)	</a:t>
            </a: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mlad</a:t>
            </a:r>
            <a:r>
              <a:rPr lang="cs-CZ" sz="2000" b="1" dirty="0" smtClean="0">
                <a:solidFill>
                  <a:srgbClr val="FF0000"/>
                </a:solidFill>
              </a:rPr>
              <a:t>é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(dívky)</a:t>
            </a: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mlad</a:t>
            </a:r>
            <a:r>
              <a:rPr lang="cs-CZ" sz="2000" b="1" dirty="0" smtClean="0">
                <a:solidFill>
                  <a:srgbClr val="FF0000"/>
                </a:solidFill>
              </a:rPr>
              <a:t>á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(děvčata)</a:t>
            </a:r>
          </a:p>
          <a:p>
            <a:pPr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mlad</a:t>
            </a:r>
            <a:r>
              <a:rPr lang="cs-CZ" sz="2000" b="1" dirty="0" smtClean="0">
                <a:solidFill>
                  <a:srgbClr val="FF0000"/>
                </a:solidFill>
              </a:rPr>
              <a:t>é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(dny)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6.pád    (o)  mlad</a:t>
            </a:r>
            <a:r>
              <a:rPr lang="cs-CZ" sz="2000" b="1" dirty="0" smtClean="0">
                <a:solidFill>
                  <a:srgbClr val="FF0000"/>
                </a:solidFill>
              </a:rPr>
              <a:t>ých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     (o) mlad</a:t>
            </a:r>
            <a:r>
              <a:rPr lang="cs-CZ" sz="2000" b="1" dirty="0" smtClean="0">
                <a:solidFill>
                  <a:srgbClr val="FF0000"/>
                </a:solidFill>
              </a:rPr>
              <a:t>ých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          (o) mlad</a:t>
            </a:r>
            <a:r>
              <a:rPr lang="cs-CZ" sz="2000" b="1" dirty="0" smtClean="0">
                <a:solidFill>
                  <a:srgbClr val="FF0000"/>
                </a:solidFill>
              </a:rPr>
              <a:t>ých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7.pád	     mlad</a:t>
            </a:r>
            <a:r>
              <a:rPr lang="cs-CZ" sz="2000" b="1" dirty="0" smtClean="0">
                <a:solidFill>
                  <a:srgbClr val="FF0000"/>
                </a:solidFill>
              </a:rPr>
              <a:t>ými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	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mlad</a:t>
            </a:r>
            <a:r>
              <a:rPr lang="cs-CZ" sz="2000" b="1" dirty="0" err="1" smtClean="0">
                <a:solidFill>
                  <a:srgbClr val="FF0000"/>
                </a:solidFill>
              </a:rPr>
              <a:t>ými</a:t>
            </a:r>
            <a:r>
              <a:rPr lang="cs-CZ" sz="2000" b="1" dirty="0" smtClean="0">
                <a:solidFill>
                  <a:srgbClr val="FF0000"/>
                </a:solidFill>
              </a:rPr>
              <a:t>	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   </a:t>
            </a:r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mlad</a:t>
            </a:r>
            <a:r>
              <a:rPr lang="cs-CZ" sz="2000" b="1" dirty="0" err="1" smtClean="0">
                <a:solidFill>
                  <a:srgbClr val="FF0000"/>
                </a:solidFill>
              </a:rPr>
              <a:t>ými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329642" cy="1143000"/>
          </a:xfr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Pravopis přídavných jmen měkkých a tvrdých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329642" cy="4697427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Přídavná jména měkká</a:t>
            </a:r>
            <a:r>
              <a:rPr lang="cs-CZ" dirty="0" smtClean="0"/>
              <a:t>           </a:t>
            </a:r>
            <a:r>
              <a:rPr lang="cs-CZ" b="1" dirty="0" smtClean="0">
                <a:solidFill>
                  <a:srgbClr val="FF0000"/>
                </a:solidFill>
                <a:latin typeface="Cooper Black" pitchFamily="18" charset="0"/>
              </a:rPr>
              <a:t> i / í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0000"/>
                </a:solidFill>
                <a:latin typeface="Cooper Black" pitchFamily="18" charset="0"/>
              </a:rPr>
              <a:t>			 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(telefonním, lvích, cizími, rybí, nejstarší)</a:t>
            </a:r>
          </a:p>
          <a:p>
            <a:pPr>
              <a:buNone/>
            </a:pPr>
            <a:endParaRPr lang="cs-CZ" sz="1800" b="1" dirty="0" smtClean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/>
              <a:t>Přídavná  jména  tvrdá 	  </a:t>
            </a:r>
            <a:r>
              <a:rPr lang="cs-CZ" b="1" dirty="0" smtClean="0">
                <a:solidFill>
                  <a:srgbClr val="0070C0"/>
                </a:solidFill>
                <a:latin typeface="Cooper Black" pitchFamily="18" charset="0"/>
              </a:rPr>
              <a:t>y / ý            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0070C0"/>
                </a:solidFill>
                <a:latin typeface="Cooper Black" pitchFamily="18" charset="0"/>
              </a:rPr>
              <a:t>                                 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(chytrých,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starostlivý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počítačovým, nových)</a:t>
            </a:r>
          </a:p>
          <a:p>
            <a:pPr>
              <a:buNone/>
            </a:pP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			</a:t>
            </a:r>
            <a:endParaRPr lang="cs-CZ" sz="1800" b="1" dirty="0" smtClean="0">
              <a:solidFill>
                <a:srgbClr val="0070C0"/>
              </a:solidFill>
              <a:latin typeface="Cooper Black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latin typeface="Cooper Black" pitchFamily="18" charset="0"/>
              </a:rPr>
              <a:t>		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Impact" pitchFamily="34" charset="0"/>
                <a:ea typeface="BatangChe" pitchFamily="49" charset="-127"/>
                <a:cs typeface="Aparajita" pitchFamily="34" charset="0"/>
              </a:rPr>
              <a:t>Kromě: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 ●1. a 5.p.,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č.mn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., rodu m.živ.           </a:t>
            </a:r>
            <a:r>
              <a:rPr lang="cs-CZ" sz="2800" b="1" dirty="0" smtClean="0">
                <a:solidFill>
                  <a:srgbClr val="FF0000"/>
                </a:solidFill>
                <a:latin typeface="Cooper Black" pitchFamily="18" charset="0"/>
              </a:rPr>
              <a:t>i / í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Cooper Black" pitchFamily="18" charset="0"/>
              </a:rPr>
              <a:t>	 		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 ● 7.p.,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č.mn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.        </a:t>
            </a:r>
            <a:r>
              <a:rPr lang="cs-CZ" sz="2800" b="1" dirty="0" smtClean="0">
                <a:solidFill>
                  <a:srgbClr val="0070C0"/>
                </a:solidFill>
                <a:latin typeface="Cooper Black" pitchFamily="18" charset="0"/>
              </a:rPr>
              <a:t>    </a:t>
            </a:r>
            <a:r>
              <a:rPr lang="cs-CZ" sz="2800" b="1" dirty="0" err="1" smtClean="0">
                <a:solidFill>
                  <a:srgbClr val="0070C0"/>
                </a:solidFill>
                <a:latin typeface="Cooper Black" pitchFamily="18" charset="0"/>
              </a:rPr>
              <a:t>ými</a:t>
            </a:r>
            <a:endParaRPr lang="cs-CZ" sz="2800" b="1" dirty="0" smtClean="0">
              <a:solidFill>
                <a:srgbClr val="0070C0"/>
              </a:solidFill>
              <a:latin typeface="Cooper Black" pitchFamily="18" charset="0"/>
            </a:endParaRPr>
          </a:p>
          <a:p>
            <a:pPr>
              <a:buNone/>
            </a:pP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			   (noví žáci, čilí chlapci, spravedliví soudci)</a:t>
            </a:r>
          </a:p>
          <a:p>
            <a:pPr>
              <a:buNone/>
            </a:pP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     (starostlivými rodiči, s novými židličkami)</a:t>
            </a:r>
            <a:endParaRPr lang="cs-CZ" sz="1800" dirty="0" smtClean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429124" y="1714488"/>
            <a:ext cx="571504" cy="1428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715140" y="4071942"/>
            <a:ext cx="571504" cy="1428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429124" y="2928934"/>
            <a:ext cx="571504" cy="142876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572000" y="4572008"/>
            <a:ext cx="571504" cy="142876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Psaní zdůvodni vzorem, poté doplň i / y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29642" cy="490063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dirty="0" err="1" smtClean="0"/>
              <a:t>ps</a:t>
            </a:r>
            <a:r>
              <a:rPr lang="cs-CZ" sz="2000" dirty="0" smtClean="0"/>
              <a:t>_</a:t>
            </a:r>
            <a:r>
              <a:rPr lang="cs-CZ" sz="2000" b="1" u="sng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/>
              <a:t>_ štěkot </a:t>
            </a:r>
            <a:r>
              <a:rPr lang="cs-CZ" sz="2400" b="1" dirty="0" smtClean="0">
                <a:solidFill>
                  <a:srgbClr val="FF0000"/>
                </a:solidFill>
              </a:rPr>
              <a:t>(jarní)          </a:t>
            </a:r>
            <a:r>
              <a:rPr lang="cs-CZ" sz="2000" dirty="0" err="1" smtClean="0"/>
              <a:t>pobytov</a:t>
            </a:r>
            <a:r>
              <a:rPr lang="cs-CZ" sz="2000" dirty="0" smtClean="0"/>
              <a:t>__ zájezd	        	ztemněl__m lesem</a:t>
            </a:r>
          </a:p>
          <a:p>
            <a:pPr>
              <a:buNone/>
            </a:pPr>
            <a:r>
              <a:rPr lang="cs-CZ" sz="2000" dirty="0" smtClean="0"/>
              <a:t>ryb__ oko                	</a:t>
            </a:r>
            <a:r>
              <a:rPr lang="cs-CZ" sz="2000" dirty="0" err="1" smtClean="0"/>
              <a:t>bíl</a:t>
            </a:r>
            <a:r>
              <a:rPr lang="cs-CZ" sz="2000" dirty="0" smtClean="0"/>
              <a:t>__ plášť             		</a:t>
            </a:r>
            <a:r>
              <a:rPr lang="cs-CZ" sz="2000" dirty="0" err="1" smtClean="0"/>
              <a:t>bíl</a:t>
            </a:r>
            <a:r>
              <a:rPr lang="cs-CZ" sz="2000" dirty="0" smtClean="0"/>
              <a:t>__m pláštěm	   </a:t>
            </a:r>
          </a:p>
          <a:p>
            <a:pPr>
              <a:buNone/>
            </a:pPr>
            <a:r>
              <a:rPr lang="cs-CZ" sz="2000" dirty="0" err="1" smtClean="0"/>
              <a:t>bíl</a:t>
            </a:r>
            <a:r>
              <a:rPr lang="cs-CZ" sz="2000" dirty="0" smtClean="0"/>
              <a:t>__m__ plášti            	</a:t>
            </a:r>
            <a:r>
              <a:rPr lang="cs-CZ" sz="2000" dirty="0" err="1" smtClean="0"/>
              <a:t>bíl</a:t>
            </a:r>
            <a:r>
              <a:rPr lang="cs-CZ" sz="2000" dirty="0" smtClean="0"/>
              <a:t>__ch plášťů 		</a:t>
            </a:r>
            <a:r>
              <a:rPr lang="cs-CZ" sz="2000" dirty="0" err="1" smtClean="0"/>
              <a:t>zádov</a:t>
            </a:r>
            <a:r>
              <a:rPr lang="cs-CZ" sz="2000" dirty="0" smtClean="0"/>
              <a:t>__ sval         </a:t>
            </a:r>
          </a:p>
          <a:p>
            <a:pPr>
              <a:buNone/>
            </a:pPr>
            <a:r>
              <a:rPr lang="cs-CZ" sz="2000" dirty="0" smtClean="0"/>
              <a:t>hmyz__ larvy                	</a:t>
            </a:r>
            <a:r>
              <a:rPr lang="cs-CZ" sz="2000" dirty="0" err="1" smtClean="0"/>
              <a:t>ciz</a:t>
            </a:r>
            <a:r>
              <a:rPr lang="cs-CZ" sz="2000" dirty="0" smtClean="0"/>
              <a:t>__ dopis		obvykl__m hrozbám           </a:t>
            </a:r>
          </a:p>
          <a:p>
            <a:pPr>
              <a:buNone/>
            </a:pPr>
            <a:r>
              <a:rPr lang="cs-CZ" sz="2000" dirty="0" err="1" smtClean="0"/>
              <a:t>rychl</a:t>
            </a:r>
            <a:r>
              <a:rPr lang="cs-CZ" sz="2000" dirty="0" smtClean="0"/>
              <a:t>__ koně         		</a:t>
            </a:r>
            <a:r>
              <a:rPr lang="cs-CZ" sz="2000" dirty="0" err="1" smtClean="0"/>
              <a:t>pronikav</a:t>
            </a:r>
            <a:r>
              <a:rPr lang="cs-CZ" sz="2000" dirty="0" smtClean="0"/>
              <a:t>__ chlad          	krokodýl__m zubům</a:t>
            </a:r>
          </a:p>
          <a:p>
            <a:pPr>
              <a:buNone/>
            </a:pPr>
            <a:r>
              <a:rPr lang="cs-CZ" sz="2000" dirty="0" smtClean="0"/>
              <a:t>nov__ dům    		včel__ vosk           		</a:t>
            </a:r>
            <a:r>
              <a:rPr lang="cs-CZ" sz="2000" dirty="0" err="1" smtClean="0"/>
              <a:t>nezávisl</a:t>
            </a:r>
            <a:r>
              <a:rPr lang="cs-CZ" sz="2000" dirty="0" smtClean="0"/>
              <a:t>__ členové    </a:t>
            </a:r>
          </a:p>
          <a:p>
            <a:pPr>
              <a:buNone/>
            </a:pPr>
            <a:r>
              <a:rPr lang="cs-CZ" sz="2000" dirty="0" err="1" smtClean="0"/>
              <a:t>zajímav</a:t>
            </a:r>
            <a:r>
              <a:rPr lang="cs-CZ" sz="2000" dirty="0" smtClean="0"/>
              <a:t>__ch ženách    	</a:t>
            </a:r>
            <a:r>
              <a:rPr lang="cs-CZ" sz="2000" dirty="0" err="1" smtClean="0"/>
              <a:t>lv</a:t>
            </a:r>
            <a:r>
              <a:rPr lang="cs-CZ" sz="2000" dirty="0" smtClean="0"/>
              <a:t>__ hřívou 		</a:t>
            </a:r>
            <a:r>
              <a:rPr lang="cs-CZ" sz="2000" dirty="0" err="1" smtClean="0"/>
              <a:t>špinav</a:t>
            </a:r>
            <a:r>
              <a:rPr lang="cs-CZ" sz="2000" dirty="0" smtClean="0"/>
              <a:t>__</a:t>
            </a:r>
            <a:r>
              <a:rPr lang="cs-CZ" sz="2000" dirty="0" err="1" smtClean="0"/>
              <a:t>ma</a:t>
            </a:r>
            <a:r>
              <a:rPr lang="cs-CZ" sz="2000" dirty="0" smtClean="0"/>
              <a:t> rukama   </a:t>
            </a:r>
          </a:p>
          <a:p>
            <a:pPr>
              <a:buNone/>
            </a:pPr>
            <a:r>
              <a:rPr lang="cs-CZ" sz="2000" dirty="0" err="1" smtClean="0"/>
              <a:t>takov</a:t>
            </a:r>
            <a:r>
              <a:rPr lang="cs-CZ" sz="2000" dirty="0" smtClean="0"/>
              <a:t>_ úspěch       	</a:t>
            </a:r>
            <a:r>
              <a:rPr lang="cs-CZ" sz="2000" dirty="0" err="1" smtClean="0"/>
              <a:t>líbiv</a:t>
            </a:r>
            <a:r>
              <a:rPr lang="cs-CZ" sz="2000" dirty="0" smtClean="0"/>
              <a:t>__m šatům	  	</a:t>
            </a:r>
            <a:r>
              <a:rPr lang="cs-CZ" sz="2000" dirty="0" err="1" smtClean="0"/>
              <a:t>hladov</a:t>
            </a:r>
            <a:r>
              <a:rPr lang="cs-CZ" sz="2000" dirty="0" smtClean="0"/>
              <a:t>__ psi </a:t>
            </a:r>
          </a:p>
          <a:p>
            <a:pPr>
              <a:buNone/>
            </a:pPr>
            <a:r>
              <a:rPr lang="cs-CZ" sz="2000" dirty="0" err="1" smtClean="0"/>
              <a:t>netrpěliv</a:t>
            </a:r>
            <a:r>
              <a:rPr lang="cs-CZ" sz="2000" dirty="0" smtClean="0"/>
              <a:t>__ chlapci    	</a:t>
            </a:r>
            <a:r>
              <a:rPr lang="cs-CZ" sz="2000" dirty="0" err="1" smtClean="0"/>
              <a:t>působiv</a:t>
            </a:r>
            <a:r>
              <a:rPr lang="cs-CZ" sz="2000" dirty="0" smtClean="0"/>
              <a:t>__ příběh   	</a:t>
            </a:r>
            <a:r>
              <a:rPr lang="cs-CZ" sz="2000" dirty="0" err="1" smtClean="0"/>
              <a:t>hladov</a:t>
            </a:r>
            <a:r>
              <a:rPr lang="cs-CZ" sz="2000" dirty="0" smtClean="0"/>
              <a:t>__m psem         </a:t>
            </a:r>
          </a:p>
          <a:p>
            <a:pPr>
              <a:buNone/>
            </a:pPr>
            <a:r>
              <a:rPr lang="cs-CZ" sz="2000" dirty="0" err="1" smtClean="0"/>
              <a:t>rychl</a:t>
            </a:r>
            <a:r>
              <a:rPr lang="cs-CZ" sz="2000" dirty="0" smtClean="0"/>
              <a:t>__m letem		 </a:t>
            </a:r>
            <a:r>
              <a:rPr lang="cs-CZ" sz="2000" dirty="0" err="1" smtClean="0"/>
              <a:t>zajímav</a:t>
            </a:r>
            <a:r>
              <a:rPr lang="cs-CZ" sz="2000" dirty="0" smtClean="0"/>
              <a:t>__ lidé 		</a:t>
            </a:r>
            <a:r>
              <a:rPr lang="cs-CZ" sz="2000" dirty="0" err="1" smtClean="0"/>
              <a:t>netrpěliv</a:t>
            </a:r>
            <a:r>
              <a:rPr lang="cs-CZ" sz="2000" dirty="0" smtClean="0"/>
              <a:t>__ch chlapců   </a:t>
            </a:r>
          </a:p>
          <a:p>
            <a:pPr>
              <a:buNone/>
            </a:pPr>
            <a:r>
              <a:rPr lang="cs-CZ" sz="2000" dirty="0" err="1" smtClean="0"/>
              <a:t>zajímav</a:t>
            </a:r>
            <a:r>
              <a:rPr lang="cs-CZ" sz="2000" dirty="0" smtClean="0"/>
              <a:t>__ člověk	  	čil_ mravenci		dikobraz__ osten	     </a:t>
            </a:r>
          </a:p>
          <a:p>
            <a:pPr>
              <a:buNone/>
            </a:pPr>
            <a:r>
              <a:rPr lang="cs-CZ" sz="2000" dirty="0" smtClean="0"/>
              <a:t>motýl__m letem      	koz__m mlékem		</a:t>
            </a:r>
            <a:r>
              <a:rPr lang="cs-CZ" sz="2000" dirty="0" err="1" smtClean="0"/>
              <a:t>rychl</a:t>
            </a:r>
            <a:r>
              <a:rPr lang="cs-CZ" sz="2000" dirty="0" smtClean="0"/>
              <a:t>__ch koních</a:t>
            </a:r>
          </a:p>
          <a:p>
            <a:pPr>
              <a:buNone/>
            </a:pPr>
            <a:r>
              <a:rPr lang="cs-CZ" sz="2000" dirty="0" smtClean="0"/>
              <a:t>utonul__m člověkem   	</a:t>
            </a:r>
            <a:r>
              <a:rPr lang="cs-CZ" sz="2000" dirty="0" err="1" smtClean="0"/>
              <a:t>vznětliv</a:t>
            </a:r>
            <a:r>
              <a:rPr lang="cs-CZ" sz="2000" dirty="0" smtClean="0"/>
              <a:t>__ žák       	</a:t>
            </a:r>
            <a:r>
              <a:rPr lang="cs-CZ" sz="2000" dirty="0" err="1" smtClean="0"/>
              <a:t>bouřliv</a:t>
            </a:r>
            <a:r>
              <a:rPr lang="cs-CZ" sz="2000" dirty="0" smtClean="0"/>
              <a:t>__ potlesk</a:t>
            </a:r>
            <a:endParaRPr lang="cs-CZ" sz="2000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33258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 z 5.ročníku:</a:t>
                      </a:r>
                      <a:r>
                        <a:rPr lang="cs-CZ" baseline="0" dirty="0" smtClean="0"/>
                        <a:t>  přídavná jména jako slovní druh, </a:t>
                      </a:r>
                      <a:r>
                        <a:rPr lang="cs-CZ" dirty="0" smtClean="0"/>
                        <a:t>druhy přídavných jmen, rozdělení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b)  skloňování přídavných jmen měkkých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c)  skloňování přídavných jmen tvrdých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2)   Pravopis přídavných jmen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 startAt="3"/>
                      </a:pPr>
                      <a:r>
                        <a:rPr lang="cs-CZ" dirty="0" smtClean="0"/>
                        <a:t>Procvičování – pracovní list + IAT</a:t>
                      </a:r>
                    </a:p>
                    <a:p>
                      <a:pPr marL="342900" indent="-342900">
                        <a:buAutoNum type="arabicParenR" startAt="3"/>
                      </a:pPr>
                      <a:r>
                        <a:rPr lang="cs-CZ" dirty="0" smtClean="0"/>
                        <a:t>Pracovní listy: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sz="1400" dirty="0" smtClean="0">
                          <a:hlinkClick r:id="rId2" action="ppaction://hlinkfile"/>
                        </a:rPr>
                        <a:t>..\..\</a:t>
                      </a:r>
                      <a:r>
                        <a:rPr lang="cs-CZ" sz="1400" dirty="0" err="1" smtClean="0">
                          <a:hlinkClick r:id="rId2" action="ppaction://hlinkfile"/>
                        </a:rPr>
                        <a:t>Documents</a:t>
                      </a:r>
                      <a:r>
                        <a:rPr lang="cs-CZ" sz="1400" dirty="0" smtClean="0">
                          <a:hlinkClick r:id="rId2" action="ppaction://hlinkfile"/>
                        </a:rPr>
                        <a:t>\český </a:t>
                      </a:r>
                      <a:r>
                        <a:rPr lang="cs-CZ" sz="1400" dirty="0" err="1" smtClean="0">
                          <a:hlinkClick r:id="rId2" action="ppaction://hlinkfile"/>
                        </a:rPr>
                        <a:t>jazyk</a:t>
                      </a:r>
                      <a:r>
                        <a:rPr lang="cs-CZ" sz="1400" dirty="0" smtClean="0">
                          <a:hlinkClick r:id="rId2" action="ppaction://hlinkfile"/>
                        </a:rPr>
                        <a:t>\procvičování.</a:t>
                      </a:r>
                      <a:r>
                        <a:rPr lang="cs-CZ" sz="1400" dirty="0" err="1" smtClean="0">
                          <a:hlinkClick r:id="rId2" action="ppaction://hlinkfile"/>
                        </a:rPr>
                        <a:t>doc</a:t>
                      </a:r>
                      <a:r>
                        <a:rPr lang="cs-CZ" sz="1400" dirty="0" smtClean="0">
                          <a:hlinkClick r:id="rId2" action="ppaction://hlinkfile"/>
                        </a:rPr>
                        <a:t>\VY_32_INOVACE_01_A_04_PŘÍDAVNÁ </a:t>
                      </a:r>
                      <a:r>
                        <a:rPr lang="cs-CZ" sz="1400" dirty="0" err="1" smtClean="0">
                          <a:hlinkClick r:id="rId2" action="ppaction://hlinkfile"/>
                        </a:rPr>
                        <a:t>JMÉNA</a:t>
                      </a:r>
                      <a:r>
                        <a:rPr lang="cs-CZ" sz="1400" dirty="0" smtClean="0">
                          <a:hlinkClick r:id="rId2" action="ppaction://hlinkfile"/>
                        </a:rPr>
                        <a:t>.</a:t>
                      </a:r>
                      <a:r>
                        <a:rPr lang="cs-CZ" sz="1400" dirty="0" err="1" smtClean="0">
                          <a:hlinkClick r:id="rId2" action="ppaction://hlinkfile"/>
                        </a:rPr>
                        <a:t>doc</a:t>
                      </a:r>
                      <a:endParaRPr lang="cs-CZ" sz="1400" dirty="0" smtClean="0"/>
                    </a:p>
                  </a:txBody>
                  <a:tcPr>
                    <a:solidFill>
                      <a:srgbClr val="F9DB8F"/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071942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9DB8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235</Words>
  <Application>Microsoft Office PowerPoint</Application>
  <PresentationFormat>On-screen Show (4:3)</PresentationFormat>
  <Paragraphs>145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Motiv sady Office</vt:lpstr>
      <vt:lpstr>Přídavná jména</vt:lpstr>
      <vt:lpstr>PowerPoint Presentation</vt:lpstr>
      <vt:lpstr>PŘÍDAVNÁ  JMÉNA</vt:lpstr>
      <vt:lpstr>DRUHY PŘÍDAVNÝCH JMEN</vt:lpstr>
      <vt:lpstr>Přídavná jména MĚKKÁ</vt:lpstr>
      <vt:lpstr>Skloňování přídavných jmen měkkých</vt:lpstr>
      <vt:lpstr>Skloňování přídavných jmen měkkých</vt:lpstr>
      <vt:lpstr>Přídavná jména  TVRDÁ</vt:lpstr>
      <vt:lpstr>Skloňování přídavných jmen tvrdých</vt:lpstr>
      <vt:lpstr>Skloňování přídavných jmen tvrdých</vt:lpstr>
      <vt:lpstr>Pravopis přídavných jmen měkkých a tvrdých</vt:lpstr>
      <vt:lpstr>Psaní zdůvodni vzorem, poté doplň i / y 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Valued Acer Customer</cp:lastModifiedBy>
  <cp:revision>143</cp:revision>
  <dcterms:created xsi:type="dcterms:W3CDTF">2011-11-09T19:36:52Z</dcterms:created>
  <dcterms:modified xsi:type="dcterms:W3CDTF">2012-03-06T19:50:48Z</dcterms:modified>
</cp:coreProperties>
</file>