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4" r:id="rId3"/>
    <p:sldId id="256" r:id="rId4"/>
    <p:sldId id="257" r:id="rId5"/>
    <p:sldId id="261" r:id="rId6"/>
    <p:sldId id="258" r:id="rId7"/>
    <p:sldId id="259" r:id="rId8"/>
    <p:sldId id="260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6"/>
    <p:penClr>
      <a:srgbClr val="FF0000"/>
    </p:penClr>
  </p:showPr>
  <p:clrMru>
    <a:srgbClr val="ECD2B6"/>
  </p:clrMru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994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B290A-FE0A-4F5E-9BBC-9CB204BAEFC4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59AF0-6BED-47F8-91AC-68CA7AE7A0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B290A-FE0A-4F5E-9BBC-9CB204BAEFC4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59AF0-6BED-47F8-91AC-68CA7AE7A0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B290A-FE0A-4F5E-9BBC-9CB204BAEFC4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59AF0-6BED-47F8-91AC-68CA7AE7A0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B290A-FE0A-4F5E-9BBC-9CB204BAEFC4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59AF0-6BED-47F8-91AC-68CA7AE7A0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B290A-FE0A-4F5E-9BBC-9CB204BAEFC4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59AF0-6BED-47F8-91AC-68CA7AE7A0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B290A-FE0A-4F5E-9BBC-9CB204BAEFC4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59AF0-6BED-47F8-91AC-68CA7AE7A0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B290A-FE0A-4F5E-9BBC-9CB204BAEFC4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59AF0-6BED-47F8-91AC-68CA7AE7A0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B290A-FE0A-4F5E-9BBC-9CB204BAEFC4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59AF0-6BED-47F8-91AC-68CA7AE7A0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B290A-FE0A-4F5E-9BBC-9CB204BAEFC4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59AF0-6BED-47F8-91AC-68CA7AE7A0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B290A-FE0A-4F5E-9BBC-9CB204BAEFC4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59AF0-6BED-47F8-91AC-68CA7AE7A0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B290A-FE0A-4F5E-9BBC-9CB204BAEFC4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59AF0-6BED-47F8-91AC-68CA7AE7A0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B290A-FE0A-4F5E-9BBC-9CB204BAEFC4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B59AF0-6BED-47F8-91AC-68CA7AE7A0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571480"/>
            <a:ext cx="7772400" cy="1470025"/>
          </a:xfrm>
          <a:ln w="12700">
            <a:noFill/>
          </a:ln>
        </p:spPr>
        <p:txBody>
          <a:bodyPr>
            <a:normAutofit/>
          </a:bodyPr>
          <a:lstStyle/>
          <a:p>
            <a:r>
              <a:rPr lang="cs-CZ" sz="3200" dirty="0" smtClean="0"/>
              <a:t>PŘÍDAVNÁ JMÉNA</a:t>
            </a:r>
            <a:br>
              <a:rPr lang="cs-CZ" sz="3200" dirty="0" smtClean="0"/>
            </a:br>
            <a:r>
              <a:rPr lang="cs-CZ" sz="2400" dirty="0" smtClean="0"/>
              <a:t>PŘÍPONY  -SKÝ / -CKÝ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2000240"/>
            <a:ext cx="8001056" cy="4143404"/>
          </a:xfrm>
          <a:ln w="12700">
            <a:noFill/>
          </a:ln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VY_32_INOVACE_01_A_5_PŘÍDAVNÁ JMÉNA - PŘÍPONY –</a:t>
            </a:r>
            <a:r>
              <a:rPr lang="cs-CZ" sz="2000" dirty="0" err="1" smtClean="0">
                <a:solidFill>
                  <a:schemeClr val="tx1"/>
                </a:solidFill>
              </a:rPr>
              <a:t>ský</a:t>
            </a:r>
            <a:r>
              <a:rPr lang="cs-CZ" sz="2000" dirty="0" smtClean="0">
                <a:solidFill>
                  <a:schemeClr val="tx1"/>
                </a:solidFill>
              </a:rPr>
              <a:t> / - </a:t>
            </a:r>
            <a:r>
              <a:rPr lang="cs-CZ" sz="2000" dirty="0" err="1" smtClean="0">
                <a:solidFill>
                  <a:schemeClr val="tx1"/>
                </a:solidFill>
              </a:rPr>
              <a:t>cký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TVAROSLOVÍ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 CZ.1.07/1.4.00/21.2131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lc="http://schemas.openxmlformats.org/drawingml/2006/lockedCanvas" xmlns:pic="http://schemas.openxmlformats.org/drawingml/2006/picture"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04" y="4929198"/>
            <a:ext cx="5760720" cy="1118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:pic="http://schemas.openxmlformats.org/drawingml/2006/picture"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:pic="http://schemas.openxmlformats.org/drawingml/2006/picture"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:pic="http://schemas.openxmlformats.org/drawingml/2006/picture"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64574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23. listopadu 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24. listopadu 2011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VI.A, VI.B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Tvarosloví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Přídavná jména - přípony –</a:t>
                      </a:r>
                      <a:r>
                        <a:rPr lang="cs-CZ" dirty="0" err="1" smtClean="0"/>
                        <a:t>ský</a:t>
                      </a:r>
                      <a:r>
                        <a:rPr lang="cs-CZ" dirty="0" smtClean="0"/>
                        <a:t> / - </a:t>
                      </a:r>
                      <a:r>
                        <a:rPr lang="cs-CZ" dirty="0" err="1" smtClean="0"/>
                        <a:t>cký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Přípony</a:t>
                      </a:r>
                      <a:r>
                        <a:rPr lang="cs-CZ" baseline="0" dirty="0" smtClean="0"/>
                        <a:t> –</a:t>
                      </a:r>
                      <a:r>
                        <a:rPr lang="cs-CZ" baseline="0" dirty="0" err="1" smtClean="0"/>
                        <a:t>ský</a:t>
                      </a:r>
                      <a:r>
                        <a:rPr lang="cs-CZ" baseline="0" dirty="0" smtClean="0"/>
                        <a:t>, -</a:t>
                      </a:r>
                      <a:r>
                        <a:rPr lang="cs-CZ" baseline="0" dirty="0" err="1" smtClean="0"/>
                        <a:t>cký</a:t>
                      </a:r>
                      <a:r>
                        <a:rPr lang="cs-CZ" baseline="0" dirty="0" smtClean="0"/>
                        <a:t>, výslovnost a psaní hláskových skupin vzniklých při tvoření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71481"/>
            <a:ext cx="7772400" cy="121444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i="1" dirty="0" smtClean="0">
                <a:solidFill>
                  <a:schemeClr val="accent6">
                    <a:lumMod val="50000"/>
                  </a:schemeClr>
                </a:solidFill>
              </a:rPr>
              <a:t>TVOŘENÍ SLOV ODVOZOVÁNÍM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přípona –</a:t>
            </a:r>
            <a:r>
              <a:rPr lang="cs-CZ" sz="4000" b="1" dirty="0" err="1" smtClean="0">
                <a:solidFill>
                  <a:schemeClr val="accent6">
                    <a:lumMod val="50000"/>
                  </a:schemeClr>
                </a:solidFill>
              </a:rPr>
              <a:t>ský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1928802"/>
            <a:ext cx="8286808" cy="4357718"/>
          </a:xfrm>
        </p:spPr>
        <p:txBody>
          <a:bodyPr>
            <a:normAutofit fontScale="92500" lnSpcReduction="20000"/>
          </a:bodyPr>
          <a:lstStyle/>
          <a:p>
            <a:pPr algn="l"/>
            <a:endParaRPr lang="cs-CZ" sz="1800" b="1" dirty="0" smtClean="0"/>
          </a:p>
          <a:p>
            <a:pPr algn="l"/>
            <a:r>
              <a:rPr lang="cs-CZ" sz="1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podstatné jméno    +    přípona    =  přídavné jméno </a:t>
            </a:r>
          </a:p>
          <a:p>
            <a:pPr algn="l"/>
            <a:r>
              <a:rPr lang="cs-CZ" sz="1800" b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sz="1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		 </a:t>
            </a:r>
            <a:r>
              <a:rPr lang="cs-CZ" sz="1800" b="1" u="sng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č.jednotné</a:t>
            </a:r>
            <a:r>
              <a:rPr lang="cs-CZ" sz="1800" b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</a:t>
            </a:r>
            <a:r>
              <a:rPr lang="cs-CZ" sz="1800" b="1" u="sng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č.množné</a:t>
            </a:r>
            <a:r>
              <a:rPr lang="cs-CZ" sz="1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(</a:t>
            </a:r>
            <a:r>
              <a:rPr lang="cs-CZ" sz="1800" b="1" u="sng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r.m.živ</a:t>
            </a:r>
            <a:r>
              <a:rPr lang="cs-CZ" sz="18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.)____</a:t>
            </a:r>
            <a:r>
              <a:rPr lang="cs-CZ" sz="18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______</a:t>
            </a:r>
          </a:p>
          <a:p>
            <a:pPr algn="l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venkov                  -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ský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venkov</a:t>
            </a:r>
            <a:r>
              <a:rPr lang="cs-CZ" sz="2400" b="1" dirty="0" smtClean="0">
                <a:solidFill>
                  <a:srgbClr val="FF0000"/>
                </a:solidFill>
              </a:rPr>
              <a:t>ský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         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venkov</a:t>
            </a:r>
            <a:r>
              <a:rPr lang="cs-CZ" sz="2400" b="1" dirty="0" smtClean="0">
                <a:solidFill>
                  <a:srgbClr val="FF0000"/>
                </a:solidFill>
              </a:rPr>
              <a:t>ští</a:t>
            </a:r>
          </a:p>
          <a:p>
            <a:pPr algn="l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Jičín                       -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ský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jičín</a:t>
            </a:r>
            <a:r>
              <a:rPr lang="cs-CZ" sz="2400" b="1" dirty="0" smtClean="0">
                <a:solidFill>
                  <a:srgbClr val="FF0000"/>
                </a:solidFill>
              </a:rPr>
              <a:t>ský</a:t>
            </a:r>
            <a:r>
              <a:rPr lang="cs-CZ" sz="2400" b="1" dirty="0" smtClean="0"/>
              <a:t>  </a:t>
            </a:r>
            <a:r>
              <a:rPr lang="cs-CZ" sz="2400" dirty="0" smtClean="0"/>
              <a:t>             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jičín</a:t>
            </a:r>
            <a:r>
              <a:rPr lang="cs-CZ" sz="2400" b="1" dirty="0" smtClean="0">
                <a:solidFill>
                  <a:srgbClr val="FF0000"/>
                </a:solidFill>
              </a:rPr>
              <a:t>ští</a:t>
            </a:r>
          </a:p>
          <a:p>
            <a:pPr algn="l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Trutnov                 -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ský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trutnov</a:t>
            </a:r>
            <a:r>
              <a:rPr lang="cs-CZ" sz="2400" b="1" dirty="0" smtClean="0">
                <a:solidFill>
                  <a:srgbClr val="FF0000"/>
                </a:solidFill>
              </a:rPr>
              <a:t>ský</a:t>
            </a:r>
            <a:r>
              <a:rPr lang="cs-CZ" sz="2400" dirty="0" smtClean="0"/>
              <a:t>         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trutnov</a:t>
            </a:r>
            <a:r>
              <a:rPr lang="cs-CZ" sz="2400" b="1" dirty="0" smtClean="0">
                <a:solidFill>
                  <a:srgbClr val="FF0000"/>
                </a:solidFill>
              </a:rPr>
              <a:t>ští</a:t>
            </a:r>
          </a:p>
          <a:p>
            <a:pPr algn="l"/>
            <a:endParaRPr lang="cs-CZ" sz="2400" dirty="0"/>
          </a:p>
          <a:p>
            <a:pPr algn="l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Vrchlab</a:t>
            </a:r>
            <a:r>
              <a:rPr lang="cs-CZ" sz="2400" b="1" u="sng" dirty="0" smtClean="0">
                <a:solidFill>
                  <a:schemeClr val="accent5">
                    <a:lumMod val="75000"/>
                  </a:schemeClr>
                </a:solidFill>
              </a:rPr>
              <a:t>í </a:t>
            </a:r>
            <a:r>
              <a:rPr lang="cs-CZ" sz="2400" dirty="0" smtClean="0"/>
              <a:t>             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-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ský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vrchlab</a:t>
            </a:r>
            <a:r>
              <a:rPr lang="cs-CZ" sz="2400" b="1" dirty="0" smtClean="0">
                <a:solidFill>
                  <a:srgbClr val="FF0000"/>
                </a:solidFill>
              </a:rPr>
              <a:t>ský  </a:t>
            </a:r>
            <a:r>
              <a:rPr lang="cs-CZ" sz="2400" dirty="0" smtClean="0"/>
              <a:t>       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vrchlab</a:t>
            </a:r>
            <a:r>
              <a:rPr lang="cs-CZ" sz="2400" b="1" dirty="0" smtClean="0">
                <a:solidFill>
                  <a:srgbClr val="FF0000"/>
                </a:solidFill>
              </a:rPr>
              <a:t>ští</a:t>
            </a:r>
          </a:p>
          <a:p>
            <a:pPr algn="l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Ostrav</a:t>
            </a:r>
            <a:r>
              <a:rPr lang="cs-CZ" sz="2400" b="1" u="sng" dirty="0" smtClean="0">
                <a:solidFill>
                  <a:schemeClr val="accent5">
                    <a:lumMod val="75000"/>
                  </a:schemeClr>
                </a:solidFill>
              </a:rPr>
              <a:t>a  </a:t>
            </a:r>
            <a:r>
              <a:rPr lang="cs-CZ" sz="2400" dirty="0" smtClean="0"/>
              <a:t>         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-</a:t>
            </a:r>
            <a:r>
              <a:rPr lang="cs-CZ" sz="24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ský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ostrav</a:t>
            </a:r>
            <a:r>
              <a:rPr lang="cs-CZ" sz="2400" b="1" dirty="0" smtClean="0">
                <a:solidFill>
                  <a:srgbClr val="FF0000"/>
                </a:solidFill>
              </a:rPr>
              <a:t>ský</a:t>
            </a:r>
            <a:r>
              <a:rPr lang="cs-CZ" sz="2400" dirty="0" smtClean="0"/>
              <a:t>          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ostrav</a:t>
            </a:r>
            <a:r>
              <a:rPr lang="cs-CZ" sz="2400" b="1" dirty="0" smtClean="0">
                <a:solidFill>
                  <a:srgbClr val="FF0000"/>
                </a:solidFill>
              </a:rPr>
              <a:t>ští</a:t>
            </a:r>
          </a:p>
          <a:p>
            <a:pPr algn="l"/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</a:rPr>
              <a:t>________________________________________________________________________</a:t>
            </a:r>
          </a:p>
          <a:p>
            <a:pPr algn="l"/>
            <a:r>
              <a:rPr lang="cs-CZ" sz="1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1. Končí-li podstatné jméno na samohlásku, odtrhne se koncovka, poté se připojí  -</a:t>
            </a:r>
            <a:r>
              <a:rPr lang="cs-CZ" sz="18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ský</a:t>
            </a:r>
            <a:r>
              <a:rPr lang="cs-CZ" sz="1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algn="l"/>
            <a:r>
              <a:rPr lang="cs-CZ" sz="1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2. Vytvořené přídavné jméno se píše s malým písmenem – není název!</a:t>
            </a:r>
          </a:p>
          <a:p>
            <a:pPr algn="l"/>
            <a:r>
              <a:rPr lang="cs-CZ" sz="1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3. V žádném českém slově nenajdeme za sebou 2 x s (-</a:t>
            </a:r>
            <a:r>
              <a:rPr lang="cs-CZ" sz="18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ss</a:t>
            </a:r>
            <a:r>
              <a:rPr lang="cs-CZ" sz="1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-) ! </a:t>
            </a:r>
            <a:r>
              <a:rPr lang="cs-CZ" sz="1800" dirty="0" smtClean="0"/>
              <a:t>(Brandýs – brandýský)</a:t>
            </a:r>
          </a:p>
          <a:p>
            <a:pPr algn="l"/>
            <a:r>
              <a:rPr lang="cs-CZ" sz="1800" dirty="0" smtClean="0"/>
              <a:t> </a:t>
            </a:r>
            <a:endParaRPr lang="cs-CZ" sz="1800" dirty="0"/>
          </a:p>
          <a:p>
            <a:pPr algn="l"/>
            <a:endParaRPr lang="cs-CZ" sz="2400" dirty="0" smtClean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71472" y="428605"/>
            <a:ext cx="7772400" cy="142876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i="1" dirty="0" smtClean="0">
                <a:solidFill>
                  <a:schemeClr val="bg2">
                    <a:lumMod val="25000"/>
                  </a:schemeClr>
                </a:solidFill>
              </a:rPr>
              <a:t>TVOŘENÍ SLOV ODVOZOVÁNÍM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přípona -</a:t>
            </a:r>
            <a:r>
              <a:rPr lang="cs-CZ" sz="4000" b="1" dirty="0" err="1" smtClean="0">
                <a:solidFill>
                  <a:schemeClr val="bg2">
                    <a:lumMod val="25000"/>
                  </a:schemeClr>
                </a:solidFill>
              </a:rPr>
              <a:t>cký</a:t>
            </a:r>
            <a:endParaRPr lang="cs-CZ" sz="4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28596" y="2071678"/>
            <a:ext cx="8358246" cy="4500594"/>
          </a:xfrm>
        </p:spPr>
        <p:txBody>
          <a:bodyPr>
            <a:normAutofit fontScale="25000" lnSpcReduction="20000"/>
          </a:bodyPr>
          <a:lstStyle/>
          <a:p>
            <a:pPr algn="l"/>
            <a:endParaRPr lang="cs-CZ" sz="72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l"/>
            <a:r>
              <a:rPr lang="cs-CZ" sz="7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podstatné jméno    +    přípona    =  přídavné jméno            </a:t>
            </a:r>
          </a:p>
          <a:p>
            <a:pPr algn="l"/>
            <a:r>
              <a:rPr lang="cs-CZ" sz="72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			    </a:t>
            </a:r>
            <a:r>
              <a:rPr lang="cs-CZ" sz="7200" b="1" u="sng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č.jednotné</a:t>
            </a:r>
            <a:r>
              <a:rPr lang="cs-CZ" sz="72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</a:t>
            </a:r>
            <a:r>
              <a:rPr lang="cs-CZ" sz="7200" b="1" u="sng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č.množné</a:t>
            </a:r>
            <a:r>
              <a:rPr lang="cs-CZ" sz="72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(</a:t>
            </a:r>
            <a:r>
              <a:rPr lang="cs-CZ" sz="7200" b="1" u="sng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r.m.živ</a:t>
            </a:r>
            <a:r>
              <a:rPr lang="cs-CZ" sz="72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.)_______</a:t>
            </a:r>
          </a:p>
          <a:p>
            <a:pPr algn="l"/>
            <a:endParaRPr lang="cs-CZ" sz="1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l"/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Olomouc                   +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ký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olomou</a:t>
            </a:r>
            <a:r>
              <a:rPr lang="cs-CZ" sz="9600" b="1" dirty="0" smtClean="0">
                <a:solidFill>
                  <a:srgbClr val="FF0000"/>
                </a:solidFill>
              </a:rPr>
              <a:t>cký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olomou</a:t>
            </a:r>
            <a:r>
              <a:rPr lang="cs-CZ" sz="9600" b="1" dirty="0" smtClean="0">
                <a:solidFill>
                  <a:srgbClr val="FF0000"/>
                </a:solidFill>
              </a:rPr>
              <a:t>čtí </a:t>
            </a:r>
          </a:p>
          <a:p>
            <a:pPr algn="l"/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chlapec                      +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ký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chlape</a:t>
            </a:r>
            <a:r>
              <a:rPr lang="cs-CZ" sz="9600" b="1" dirty="0" smtClean="0">
                <a:solidFill>
                  <a:srgbClr val="FF0000"/>
                </a:solidFill>
              </a:rPr>
              <a:t>cký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chlape</a:t>
            </a:r>
            <a:r>
              <a:rPr lang="cs-CZ" sz="9600" b="1" dirty="0" smtClean="0">
                <a:solidFill>
                  <a:srgbClr val="FF0000"/>
                </a:solidFill>
              </a:rPr>
              <a:t>čtí</a:t>
            </a:r>
          </a:p>
          <a:p>
            <a:pPr algn="l"/>
            <a:endParaRPr lang="cs-CZ" sz="9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l"/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vesnice                      +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ký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vesni</a:t>
            </a:r>
            <a:r>
              <a:rPr lang="cs-CZ" sz="9600" b="1" dirty="0" smtClean="0">
                <a:solidFill>
                  <a:srgbClr val="FF0000"/>
                </a:solidFill>
              </a:rPr>
              <a:t>cký  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vesni</a:t>
            </a:r>
            <a:r>
              <a:rPr lang="cs-CZ" sz="9600" b="1" dirty="0" smtClean="0">
                <a:solidFill>
                  <a:srgbClr val="FF0000"/>
                </a:solidFill>
              </a:rPr>
              <a:t>čtí</a:t>
            </a:r>
          </a:p>
          <a:p>
            <a:pPr algn="l"/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Chotěvice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+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ký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chotěvi</a:t>
            </a:r>
            <a:r>
              <a:rPr lang="cs-CZ" sz="9600" b="1" dirty="0" err="1" smtClean="0">
                <a:solidFill>
                  <a:srgbClr val="FF0000"/>
                </a:solidFill>
              </a:rPr>
              <a:t>cký</a:t>
            </a:r>
            <a:r>
              <a:rPr lang="cs-CZ" sz="9600" b="1" dirty="0" smtClean="0">
                <a:solidFill>
                  <a:srgbClr val="FF0000"/>
                </a:solidFill>
              </a:rPr>
              <a:t>   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chotěvi</a:t>
            </a:r>
            <a:r>
              <a:rPr lang="cs-CZ" sz="9600" b="1" dirty="0" err="1" smtClean="0">
                <a:solidFill>
                  <a:srgbClr val="FF0000"/>
                </a:solidFill>
              </a:rPr>
              <a:t>čtí</a:t>
            </a:r>
            <a:endParaRPr lang="cs-CZ" sz="9600" b="1" dirty="0" smtClean="0">
              <a:solidFill>
                <a:srgbClr val="FF0000"/>
              </a:solidFill>
            </a:endParaRPr>
          </a:p>
          <a:p>
            <a:pPr algn="l"/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Německo                   +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ký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něme</a:t>
            </a:r>
            <a:r>
              <a:rPr lang="cs-CZ" sz="9600" b="1" dirty="0" smtClean="0">
                <a:solidFill>
                  <a:srgbClr val="FF0000"/>
                </a:solidFill>
              </a:rPr>
              <a:t>cký  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něme</a:t>
            </a:r>
            <a:r>
              <a:rPr lang="cs-CZ" sz="9600" b="1" dirty="0" smtClean="0">
                <a:solidFill>
                  <a:srgbClr val="FF0000"/>
                </a:solidFill>
              </a:rPr>
              <a:t>čtí</a:t>
            </a:r>
          </a:p>
          <a:p>
            <a:pPr algn="l"/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Afrika        ( k &gt; c )     + </a:t>
            </a:r>
            <a:r>
              <a:rPr lang="cs-CZ" sz="9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ký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afri</a:t>
            </a:r>
            <a:r>
              <a:rPr lang="cs-CZ" sz="9600" b="1" dirty="0" smtClean="0">
                <a:solidFill>
                  <a:srgbClr val="FF0000"/>
                </a:solidFill>
              </a:rPr>
              <a:t>cký</a:t>
            </a:r>
            <a:r>
              <a:rPr lang="cs-CZ" sz="9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afri</a:t>
            </a:r>
            <a:r>
              <a:rPr lang="cs-CZ" sz="9600" b="1" dirty="0" smtClean="0">
                <a:solidFill>
                  <a:srgbClr val="FF0000"/>
                </a:solidFill>
              </a:rPr>
              <a:t>čtí </a:t>
            </a:r>
          </a:p>
          <a:p>
            <a:pPr algn="l"/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</a:rPr>
              <a:t>____________________________________________________</a:t>
            </a:r>
            <a:endParaRPr lang="cs-CZ" sz="9600" b="1" dirty="0">
              <a:solidFill>
                <a:schemeClr val="accent2">
                  <a:lumMod val="75000"/>
                </a:schemeClr>
              </a:solidFill>
            </a:endParaRPr>
          </a:p>
          <a:p>
            <a:pPr algn="l"/>
            <a:r>
              <a:rPr lang="cs-CZ" sz="7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1. Končí-li základové </a:t>
            </a:r>
            <a:r>
              <a:rPr lang="cs-CZ" sz="7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slovona</a:t>
            </a:r>
            <a:r>
              <a:rPr lang="cs-CZ" sz="7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samohlásku, odtrhne se koncovka, poté se připojí  -</a:t>
            </a:r>
            <a:r>
              <a:rPr lang="cs-CZ" sz="72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ký</a:t>
            </a:r>
            <a:r>
              <a:rPr lang="cs-CZ" sz="7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algn="l"/>
            <a:r>
              <a:rPr lang="cs-CZ" sz="7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2. Pozor na hláskové změny:  k &gt; c</a:t>
            </a:r>
          </a:p>
          <a:p>
            <a:pPr algn="l"/>
            <a:endParaRPr lang="cs-CZ" sz="7200" dirty="0" smtClean="0"/>
          </a:p>
          <a:p>
            <a:pPr algn="l"/>
            <a:r>
              <a:rPr lang="cs-CZ" sz="9600" dirty="0" smtClean="0"/>
              <a:t>          </a:t>
            </a:r>
          </a:p>
          <a:p>
            <a:pPr algn="l"/>
            <a:r>
              <a:rPr lang="cs-CZ" sz="9600" dirty="0" smtClean="0"/>
              <a:t>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</a:rPr>
              <a:t>Výslovnost hláskových skupin</a:t>
            </a:r>
            <a:endParaRPr lang="cs-CZ" sz="32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b="1" dirty="0" smtClean="0">
                <a:solidFill>
                  <a:srgbClr val="C00000"/>
                </a:solidFill>
              </a:rPr>
              <a:t>&gt; </a:t>
            </a:r>
            <a:r>
              <a:rPr lang="cs-CZ" dirty="0" smtClean="0"/>
              <a:t>skupiny  </a:t>
            </a:r>
            <a:r>
              <a:rPr lang="cs-CZ" b="1" i="1" dirty="0" err="1" smtClean="0">
                <a:solidFill>
                  <a:schemeClr val="accent6">
                    <a:lumMod val="50000"/>
                  </a:schemeClr>
                </a:solidFill>
              </a:rPr>
              <a:t>ts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b="1" i="1" dirty="0" err="1" smtClean="0">
                <a:solidFill>
                  <a:schemeClr val="accent6">
                    <a:lumMod val="50000"/>
                  </a:schemeClr>
                </a:solidFill>
              </a:rPr>
              <a:t>ds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dirty="0" smtClean="0"/>
              <a:t>………… výslovnost → </a:t>
            </a:r>
            <a:r>
              <a:rPr lang="cs-CZ" b="1" dirty="0" smtClean="0">
                <a:solidFill>
                  <a:srgbClr val="C00000"/>
                </a:solidFill>
              </a:rPr>
              <a:t>c</a:t>
            </a:r>
          </a:p>
          <a:p>
            <a:pPr>
              <a:buNone/>
            </a:pPr>
            <a:r>
              <a:rPr lang="cs-CZ" dirty="0" smtClean="0"/>
              <a:t>                    </a:t>
            </a:r>
            <a:r>
              <a:rPr lang="cs-CZ" b="1" i="1" dirty="0" err="1" smtClean="0">
                <a:solidFill>
                  <a:schemeClr val="accent6">
                    <a:lumMod val="50000"/>
                  </a:schemeClr>
                </a:solidFill>
              </a:rPr>
              <a:t>tš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b="1" i="1" dirty="0" err="1" smtClean="0">
                <a:solidFill>
                  <a:schemeClr val="accent6">
                    <a:lumMod val="50000"/>
                  </a:schemeClr>
                </a:solidFill>
              </a:rPr>
              <a:t>dš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/>
              <a:t>……………                     → </a:t>
            </a:r>
            <a:r>
              <a:rPr lang="cs-CZ" b="1" dirty="0" smtClean="0">
                <a:solidFill>
                  <a:srgbClr val="C00000"/>
                </a:solidFill>
              </a:rPr>
              <a:t>č</a:t>
            </a:r>
          </a:p>
          <a:p>
            <a:pPr>
              <a:buNone/>
            </a:pPr>
            <a:r>
              <a:rPr lang="cs-CZ" dirty="0" smtClean="0"/>
              <a:t>              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zs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/>
              <a:t>…………………                     → </a:t>
            </a:r>
            <a:r>
              <a:rPr lang="cs-CZ" b="1" dirty="0" smtClean="0">
                <a:solidFill>
                  <a:srgbClr val="C00000"/>
                </a:solidFill>
              </a:rPr>
              <a:t>s            &gt; </a:t>
            </a:r>
            <a:r>
              <a:rPr lang="cs-CZ" dirty="0" smtClean="0"/>
              <a:t>Psaná podoba se řídí podle toho, jak bylo   	slovo utvořeno!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děti  →  </a:t>
            </a:r>
            <a:r>
              <a:rPr lang="cs-CZ" b="1" dirty="0" err="1" smtClean="0">
                <a:solidFill>
                  <a:srgbClr val="C00000"/>
                </a:solidFill>
              </a:rPr>
              <a:t>dět</a:t>
            </a:r>
            <a:r>
              <a:rPr lang="cs-CZ" b="1" dirty="0" smtClean="0">
                <a:solidFill>
                  <a:srgbClr val="C00000"/>
                </a:solidFill>
              </a:rPr>
              <a:t>+</a:t>
            </a:r>
            <a:r>
              <a:rPr lang="cs-CZ" b="1" dirty="0" err="1" smtClean="0">
                <a:solidFill>
                  <a:srgbClr val="C00000"/>
                </a:solidFill>
              </a:rPr>
              <a:t>ský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[</a:t>
            </a:r>
            <a:r>
              <a:rPr lang="cs-CZ" dirty="0" err="1" smtClean="0"/>
              <a:t>ďeckí</a:t>
            </a:r>
            <a:r>
              <a:rPr lang="cs-CZ" dirty="0" smtClean="0"/>
              <a:t>]   →  </a:t>
            </a:r>
            <a:r>
              <a:rPr lang="cs-CZ" b="1" dirty="0" err="1" smtClean="0">
                <a:solidFill>
                  <a:srgbClr val="C00000"/>
                </a:solidFill>
              </a:rPr>
              <a:t>dět</a:t>
            </a:r>
            <a:r>
              <a:rPr lang="cs-CZ" b="1" dirty="0" smtClean="0">
                <a:solidFill>
                  <a:srgbClr val="C00000"/>
                </a:solidFill>
              </a:rPr>
              <a:t>+</a:t>
            </a:r>
            <a:r>
              <a:rPr lang="cs-CZ" b="1" dirty="0" err="1" smtClean="0">
                <a:solidFill>
                  <a:srgbClr val="C00000"/>
                </a:solidFill>
              </a:rPr>
              <a:t>ství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smtClean="0"/>
              <a:t>[</a:t>
            </a:r>
            <a:r>
              <a:rPr lang="cs-CZ" dirty="0" err="1" smtClean="0"/>
              <a:t>ďectví</a:t>
            </a:r>
            <a:r>
              <a:rPr lang="cs-CZ" dirty="0" smtClean="0"/>
              <a:t>]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    </a:t>
            </a:r>
            <a:r>
              <a:rPr lang="cs-CZ" b="1" dirty="0" smtClean="0">
                <a:solidFill>
                  <a:srgbClr val="C00000"/>
                </a:solidFill>
              </a:rPr>
              <a:t>vítěz     →       </a:t>
            </a:r>
            <a:r>
              <a:rPr lang="cs-CZ" b="1" dirty="0" err="1" smtClean="0">
                <a:solidFill>
                  <a:srgbClr val="C00000"/>
                </a:solidFill>
              </a:rPr>
              <a:t>vítěz</a:t>
            </a:r>
            <a:r>
              <a:rPr lang="cs-CZ" b="1" dirty="0" smtClean="0">
                <a:solidFill>
                  <a:srgbClr val="C00000"/>
                </a:solidFill>
              </a:rPr>
              <a:t>+</a:t>
            </a:r>
            <a:r>
              <a:rPr lang="cs-CZ" b="1" dirty="0" err="1" smtClean="0">
                <a:solidFill>
                  <a:srgbClr val="C00000"/>
                </a:solidFill>
              </a:rPr>
              <a:t>ství</a:t>
            </a:r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cs-CZ" dirty="0" smtClean="0"/>
              <a:t>[</a:t>
            </a:r>
            <a:r>
              <a:rPr lang="cs-CZ" dirty="0" err="1" smtClean="0"/>
              <a:t>vítěství</a:t>
            </a:r>
            <a:r>
              <a:rPr lang="cs-CZ" dirty="0" smtClean="0"/>
              <a:t>]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rgbClr val="C00000"/>
                </a:solidFill>
              </a:rPr>
              <a:t>Francouz →   </a:t>
            </a:r>
            <a:r>
              <a:rPr lang="cs-CZ" b="1" dirty="0" err="1" smtClean="0">
                <a:solidFill>
                  <a:srgbClr val="C00000"/>
                </a:solidFill>
              </a:rPr>
              <a:t>francou</a:t>
            </a:r>
            <a:r>
              <a:rPr lang="cs-CZ" b="1" dirty="0" smtClean="0">
                <a:solidFill>
                  <a:srgbClr val="C00000"/>
                </a:solidFill>
              </a:rPr>
              <a:t>+</a:t>
            </a:r>
            <a:r>
              <a:rPr lang="cs-CZ" b="1" dirty="0" err="1" smtClean="0">
                <a:solidFill>
                  <a:srgbClr val="C00000"/>
                </a:solidFill>
              </a:rPr>
              <a:t>zský</a:t>
            </a:r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cs-CZ" dirty="0" smtClean="0"/>
              <a:t>[</a:t>
            </a:r>
            <a:r>
              <a:rPr lang="cs-CZ" dirty="0" err="1" smtClean="0"/>
              <a:t>francouskí</a:t>
            </a:r>
            <a:r>
              <a:rPr lang="cs-CZ" dirty="0" smtClean="0"/>
              <a:t>]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Doplň správné tvary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71546"/>
            <a:ext cx="8229600" cy="55721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podstatné jméno                        přídavné jméno </a:t>
            </a:r>
          </a:p>
          <a:p>
            <a:pPr>
              <a:buNone/>
            </a:pPr>
            <a:r>
              <a:rPr lang="cs-CZ" sz="1800" u="sng" dirty="0" smtClean="0"/>
              <a:t>		</a:t>
            </a:r>
            <a:r>
              <a:rPr lang="cs-CZ" sz="1800" u="sng" dirty="0"/>
              <a:t> </a:t>
            </a:r>
            <a:r>
              <a:rPr lang="cs-CZ" sz="1800" u="sng" dirty="0" smtClean="0"/>
              <a:t>                </a:t>
            </a:r>
            <a:r>
              <a:rPr lang="cs-CZ" sz="1800" u="sng" dirty="0" err="1" smtClean="0"/>
              <a:t>č.jednotné</a:t>
            </a:r>
            <a:r>
              <a:rPr lang="cs-CZ" sz="1800" u="sng" dirty="0" smtClean="0"/>
              <a:t>                                    </a:t>
            </a:r>
            <a:r>
              <a:rPr lang="cs-CZ" sz="1800" u="sng" dirty="0" err="1" smtClean="0"/>
              <a:t>č.množné</a:t>
            </a:r>
            <a:r>
              <a:rPr lang="cs-CZ" sz="1800" u="sng" dirty="0" smtClean="0"/>
              <a:t> (</a:t>
            </a:r>
            <a:r>
              <a:rPr lang="cs-CZ" sz="1800" u="sng" dirty="0" err="1" smtClean="0"/>
              <a:t>r.m.živ</a:t>
            </a:r>
            <a:r>
              <a:rPr lang="cs-CZ" sz="1800" u="sng" dirty="0" smtClean="0"/>
              <a:t>.)                             .</a:t>
            </a:r>
          </a:p>
          <a:p>
            <a:pPr>
              <a:buNone/>
            </a:pPr>
            <a:r>
              <a:rPr lang="cs-CZ" sz="2000" dirty="0" smtClean="0"/>
              <a:t>Kanada                 ______________  obyvatel        _______________  obyvatelé</a:t>
            </a:r>
          </a:p>
          <a:p>
            <a:pPr>
              <a:buNone/>
            </a:pPr>
            <a:r>
              <a:rPr lang="cs-CZ" sz="2000" dirty="0" smtClean="0"/>
              <a:t>Jičín                       _______________                   ___________________                </a:t>
            </a:r>
          </a:p>
          <a:p>
            <a:pPr>
              <a:buNone/>
            </a:pPr>
            <a:r>
              <a:rPr lang="cs-CZ" sz="2000" dirty="0" smtClean="0"/>
              <a:t>Krkonoše              _______________                    ___________________              </a:t>
            </a:r>
          </a:p>
          <a:p>
            <a:pPr>
              <a:buNone/>
            </a:pPr>
            <a:r>
              <a:rPr lang="cs-CZ" sz="2000" dirty="0" smtClean="0"/>
              <a:t>Nová Paka            _______________                    ___________________</a:t>
            </a:r>
          </a:p>
          <a:p>
            <a:pPr>
              <a:buNone/>
            </a:pPr>
            <a:r>
              <a:rPr lang="cs-CZ" sz="2000" dirty="0" smtClean="0"/>
              <a:t>letec                     _______________                    ___________________</a:t>
            </a:r>
          </a:p>
          <a:p>
            <a:pPr>
              <a:buNone/>
            </a:pPr>
            <a:r>
              <a:rPr lang="cs-CZ" sz="2000" dirty="0" smtClean="0"/>
              <a:t>hora                      _______________                    ___________________</a:t>
            </a:r>
          </a:p>
          <a:p>
            <a:pPr>
              <a:buNone/>
            </a:pPr>
            <a:r>
              <a:rPr lang="cs-CZ" sz="2000" dirty="0" smtClean="0"/>
              <a:t>Francouz              _______________                    ___________________</a:t>
            </a:r>
          </a:p>
          <a:p>
            <a:pPr>
              <a:buNone/>
            </a:pPr>
            <a:r>
              <a:rPr lang="cs-CZ" sz="2000" dirty="0" smtClean="0"/>
              <a:t>jezdec                   _______________                    ___________________</a:t>
            </a:r>
          </a:p>
          <a:p>
            <a:pPr>
              <a:buNone/>
            </a:pPr>
            <a:r>
              <a:rPr lang="cs-CZ" sz="2000" dirty="0" smtClean="0"/>
              <a:t>Kostelec               _______________                    ___________________</a:t>
            </a:r>
          </a:p>
          <a:p>
            <a:pPr>
              <a:buNone/>
            </a:pPr>
            <a:r>
              <a:rPr lang="cs-CZ" sz="2000" dirty="0" smtClean="0"/>
              <a:t>Mexiko                 _______________                    ___________________</a:t>
            </a:r>
          </a:p>
          <a:p>
            <a:pPr>
              <a:buNone/>
            </a:pPr>
            <a:r>
              <a:rPr lang="cs-CZ" sz="2000" dirty="0" smtClean="0"/>
              <a:t>Praha                    _______________                    ___________________</a:t>
            </a:r>
          </a:p>
          <a:p>
            <a:pPr>
              <a:buNone/>
            </a:pPr>
            <a:r>
              <a:rPr lang="cs-CZ" sz="2000" dirty="0" smtClean="0"/>
              <a:t>město                   _______________                    ___________________</a:t>
            </a:r>
          </a:p>
          <a:p>
            <a:pPr>
              <a:buNone/>
            </a:pPr>
            <a:r>
              <a:rPr lang="cs-CZ" sz="2000" dirty="0" smtClean="0"/>
              <a:t>kůň                       ________________                  ___________________</a:t>
            </a:r>
            <a:endParaRPr lang="cs-CZ" sz="2000" dirty="0"/>
          </a:p>
        </p:txBody>
      </p:sp>
      <p:cxnSp>
        <p:nvCxnSpPr>
          <p:cNvPr id="5" name="Přímá spojovací šipka 4"/>
          <p:cNvCxnSpPr/>
          <p:nvPr/>
        </p:nvCxnSpPr>
        <p:spPr>
          <a:xfrm rot="10800000" flipV="1">
            <a:off x="2643174" y="1285860"/>
            <a:ext cx="714380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5000628" y="1285860"/>
            <a:ext cx="714380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Převeď do čísla množného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775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maličký brouček     -      _______________________</a:t>
            </a:r>
          </a:p>
          <a:p>
            <a:pPr>
              <a:buNone/>
            </a:pPr>
            <a:r>
              <a:rPr lang="cs-CZ" sz="2400" dirty="0" smtClean="0"/>
              <a:t>droboučký skřítek  -      _______________________</a:t>
            </a:r>
          </a:p>
          <a:p>
            <a:pPr>
              <a:buNone/>
            </a:pPr>
            <a:r>
              <a:rPr lang="cs-CZ" sz="2400" dirty="0" smtClean="0"/>
              <a:t>staroměstský otec  -     _______________________</a:t>
            </a:r>
          </a:p>
          <a:p>
            <a:pPr>
              <a:buNone/>
            </a:pPr>
            <a:r>
              <a:rPr lang="cs-CZ" sz="2400" dirty="0" err="1" smtClean="0"/>
              <a:t>řáholecký</a:t>
            </a:r>
            <a:r>
              <a:rPr lang="cs-CZ" sz="2400" dirty="0" smtClean="0"/>
              <a:t> loupežník -  _______________________</a:t>
            </a:r>
          </a:p>
          <a:p>
            <a:pPr>
              <a:buNone/>
            </a:pPr>
            <a:r>
              <a:rPr lang="cs-CZ" sz="2400" dirty="0" smtClean="0"/>
              <a:t>vysoký voják            -    _______________________</a:t>
            </a:r>
          </a:p>
          <a:p>
            <a:pPr>
              <a:buNone/>
            </a:pPr>
            <a:r>
              <a:rPr lang="cs-CZ" sz="2400" dirty="0" smtClean="0"/>
              <a:t>hezký chlapec          -    _______________________</a:t>
            </a:r>
          </a:p>
          <a:p>
            <a:pPr>
              <a:buNone/>
            </a:pPr>
            <a:r>
              <a:rPr lang="cs-CZ" sz="2400" dirty="0" smtClean="0"/>
              <a:t>hradecký primátor  -    _______________________</a:t>
            </a:r>
          </a:p>
          <a:p>
            <a:pPr>
              <a:buNone/>
            </a:pPr>
            <a:r>
              <a:rPr lang="cs-CZ" sz="2400" dirty="0" smtClean="0"/>
              <a:t>písecký obyvatel      -    _______________________</a:t>
            </a:r>
          </a:p>
          <a:p>
            <a:pPr>
              <a:buNone/>
            </a:pPr>
            <a:r>
              <a:rPr lang="cs-CZ" sz="2400" dirty="0" smtClean="0"/>
              <a:t>hebounký papírek   -    _______________________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Doplň správné tvary přídavných jmen utvořených</a:t>
            </a:r>
            <a:br>
              <a:rPr lang="cs-CZ" sz="2800" b="1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</a:rPr>
              <a:t>od podstatných jmen uvedených v závorkách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4543444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(dítě) ____________ hračky, kolem (vesnice) ______________ stavení,</a:t>
            </a:r>
          </a:p>
          <a:p>
            <a:pPr>
              <a:buNone/>
            </a:pPr>
            <a:r>
              <a:rPr lang="cs-CZ" sz="2000" dirty="0" smtClean="0"/>
              <a:t>(lesník) _______________ učni, (král)____________ vyslanci!, </a:t>
            </a:r>
          </a:p>
          <a:p>
            <a:pPr>
              <a:buNone/>
            </a:pPr>
            <a:r>
              <a:rPr lang="cs-CZ" sz="2000" dirty="0" smtClean="0"/>
              <a:t>do (Hradec) ____________ obchodů, (moře)___________ živočichové, </a:t>
            </a:r>
          </a:p>
          <a:p>
            <a:pPr>
              <a:buNone/>
            </a:pPr>
            <a:r>
              <a:rPr lang="cs-CZ" sz="2000" dirty="0" smtClean="0"/>
              <a:t>s (Čechy) ___________ výrobky,    (otrok) ____________ dělníci,</a:t>
            </a:r>
          </a:p>
          <a:p>
            <a:pPr>
              <a:buNone/>
            </a:pPr>
            <a:r>
              <a:rPr lang="cs-CZ" sz="2000" dirty="0" smtClean="0"/>
              <a:t>(Nymburk) _____________ (žáci), (Tunisko) ____________ hotelů, </a:t>
            </a:r>
          </a:p>
          <a:p>
            <a:pPr>
              <a:buNone/>
            </a:pPr>
            <a:r>
              <a:rPr lang="cs-CZ" sz="2000" dirty="0" smtClean="0"/>
              <a:t>(Lužice) _____________ jazykem, (Plzeň) _____________ lékaři,</a:t>
            </a:r>
          </a:p>
          <a:p>
            <a:pPr>
              <a:buNone/>
            </a:pPr>
            <a:r>
              <a:rPr lang="cs-CZ" sz="2000" dirty="0" smtClean="0"/>
              <a:t>(Hostinné) _______________ radní (</a:t>
            </a:r>
            <a:r>
              <a:rPr lang="cs-CZ" sz="2000" dirty="0" err="1" smtClean="0"/>
              <a:t>č.mn</a:t>
            </a:r>
            <a:r>
              <a:rPr lang="cs-CZ" sz="2000" dirty="0" smtClean="0"/>
              <a:t>.), (Řecko)_________ překlady,</a:t>
            </a:r>
          </a:p>
          <a:p>
            <a:pPr>
              <a:buNone/>
            </a:pPr>
            <a:r>
              <a:rPr lang="cs-CZ" sz="2000" dirty="0" smtClean="0"/>
              <a:t>(Krkonoše) _______________ lyžaři, (město) ______________ stráž,</a:t>
            </a:r>
          </a:p>
          <a:p>
            <a:pPr>
              <a:buNone/>
            </a:pPr>
            <a:r>
              <a:rPr lang="cs-CZ" sz="2000" dirty="0" smtClean="0"/>
              <a:t>(Kroměříž) ________________ náměstím, (Polsko) ____________ vědci, </a:t>
            </a:r>
          </a:p>
          <a:p>
            <a:pPr>
              <a:buNone/>
            </a:pPr>
            <a:r>
              <a:rPr lang="cs-CZ" sz="2000" dirty="0" smtClean="0"/>
              <a:t>(Francouz) ______________ studenti, (Aš) ________ podnikatelé, </a:t>
            </a:r>
          </a:p>
          <a:p>
            <a:pPr>
              <a:buNone/>
            </a:pPr>
            <a:r>
              <a:rPr lang="cs-CZ" sz="2000" dirty="0" smtClean="0"/>
              <a:t>(hasič) ____________ soutěže, (muž) _____________ potomci</a:t>
            </a:r>
          </a:p>
          <a:p>
            <a:pPr>
              <a:buNone/>
            </a:pPr>
            <a:r>
              <a:rPr lang="cs-CZ" sz="2000" dirty="0" smtClean="0"/>
              <a:t> </a:t>
            </a:r>
            <a:endParaRPr lang="cs-CZ" sz="20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Tvoření</a:t>
                      </a:r>
                      <a:r>
                        <a:rPr lang="cs-CZ" baseline="0" dirty="0" smtClean="0"/>
                        <a:t> přídavných jmen tvrdých pomocí přípony -</a:t>
                      </a:r>
                      <a:r>
                        <a:rPr lang="cs-CZ" baseline="0" dirty="0" err="1" smtClean="0"/>
                        <a:t>ský</a:t>
                      </a:r>
                      <a:r>
                        <a:rPr lang="cs-CZ" baseline="0" dirty="0" smtClean="0"/>
                        <a:t> od podstatných jmen, jejichž kořen / kmen končí na různé souhlásky mimo c, k – číslo jednotné + množné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Přídavná jména tvrdá utvořená pomocí přípony –</a:t>
                      </a:r>
                      <a:r>
                        <a:rPr lang="cs-CZ" baseline="0" dirty="0" err="1" smtClean="0"/>
                        <a:t>cký</a:t>
                      </a:r>
                      <a:r>
                        <a:rPr lang="cs-CZ" baseline="0" dirty="0" smtClean="0"/>
                        <a:t> od podstatných jmen, jejichž kořen / kmen končí na c, k (číslo jednotné i nožné)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Výslovnost a psaní hláskových skupin vzniklých z odvozování </a:t>
                      </a:r>
                      <a:r>
                        <a:rPr lang="cs-CZ" sz="1800" dirty="0" smtClean="0"/>
                        <a:t>(</a:t>
                      </a:r>
                      <a:r>
                        <a:rPr lang="cs-CZ" sz="1800" dirty="0" err="1" smtClean="0"/>
                        <a:t>ts</a:t>
                      </a:r>
                      <a:r>
                        <a:rPr lang="cs-CZ" sz="1800" dirty="0" smtClean="0"/>
                        <a:t>, </a:t>
                      </a:r>
                      <a:r>
                        <a:rPr lang="cs-CZ" sz="1800" dirty="0" err="1" smtClean="0"/>
                        <a:t>ds</a:t>
                      </a:r>
                      <a:r>
                        <a:rPr lang="cs-CZ" sz="1800" dirty="0" smtClean="0"/>
                        <a:t>, </a:t>
                      </a:r>
                      <a:r>
                        <a:rPr lang="cs-CZ" sz="1800" dirty="0" err="1" smtClean="0"/>
                        <a:t>tš</a:t>
                      </a:r>
                      <a:r>
                        <a:rPr lang="cs-CZ" sz="1800" dirty="0" smtClean="0"/>
                        <a:t>, </a:t>
                      </a:r>
                      <a:r>
                        <a:rPr lang="cs-CZ" sz="1800" dirty="0" err="1" smtClean="0"/>
                        <a:t>dš</a:t>
                      </a:r>
                      <a:r>
                        <a:rPr lang="cs-CZ" sz="1800" dirty="0" smtClean="0"/>
                        <a:t>) 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Pracovní listy + interaktivní tabule: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 a) </a:t>
                      </a:r>
                      <a:r>
                        <a:rPr lang="cs-CZ" baseline="0" dirty="0" smtClean="0"/>
                        <a:t> nácvik tvoření přídavných jmen pomocí přípon –</a:t>
                      </a:r>
                      <a:r>
                        <a:rPr lang="cs-CZ" baseline="0" dirty="0" err="1" smtClean="0"/>
                        <a:t>ský</a:t>
                      </a:r>
                      <a:r>
                        <a:rPr lang="cs-CZ" baseline="0" dirty="0" smtClean="0"/>
                        <a:t> / -</a:t>
                      </a:r>
                      <a:r>
                        <a:rPr lang="cs-CZ" baseline="0" dirty="0" err="1" smtClean="0"/>
                        <a:t>cký</a:t>
                      </a:r>
                      <a:r>
                        <a:rPr lang="cs-CZ" baseline="0" dirty="0" smtClean="0"/>
                        <a:t> v čísle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jednotném a přípon –</a:t>
                      </a:r>
                      <a:r>
                        <a:rPr lang="cs-CZ" baseline="0" dirty="0" err="1" smtClean="0"/>
                        <a:t>ští</a:t>
                      </a:r>
                      <a:r>
                        <a:rPr lang="cs-CZ" baseline="0" dirty="0" smtClean="0"/>
                        <a:t> / -</a:t>
                      </a:r>
                      <a:r>
                        <a:rPr lang="cs-CZ" baseline="0" dirty="0" err="1" smtClean="0"/>
                        <a:t>čtí</a:t>
                      </a:r>
                      <a:r>
                        <a:rPr lang="cs-CZ" baseline="0" dirty="0" smtClean="0"/>
                        <a:t> v čísle množném</a:t>
                      </a:r>
                      <a:endParaRPr lang="cs-CZ" dirty="0" smtClean="0"/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a)  převádění spojení adjektiva a substantiva  z čísla jednotného do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množného </a:t>
                      </a:r>
                      <a:endParaRPr lang="cs-CZ" dirty="0" smtClean="0"/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b)  tvoření přídavných jmen od jmen podstatných (v různých tvarech)</a:t>
                      </a:r>
                      <a:endParaRPr lang="cs-CZ" dirty="0" smtClean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4929198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 z vlastních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  <a:endParaRPr lang="cs-CZ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ull dir="d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487</Words>
  <Application>Microsoft Office PowerPoint</Application>
  <PresentationFormat>Předvádění na obrazovce (4:3)</PresentationFormat>
  <Paragraphs>118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PŘÍDAVNÁ JMÉNA PŘÍPONY  -SKÝ / -CKÝ</vt:lpstr>
      <vt:lpstr>Snímek 2</vt:lpstr>
      <vt:lpstr>TVOŘENÍ SLOV ODVOZOVÁNÍM přípona –ský</vt:lpstr>
      <vt:lpstr>TVOŘENÍ SLOV ODVOZOVÁNÍM přípona -cký</vt:lpstr>
      <vt:lpstr>Výslovnost hláskových skupin</vt:lpstr>
      <vt:lpstr>Doplň správné tvary</vt:lpstr>
      <vt:lpstr>Převeď do čísla množného</vt:lpstr>
      <vt:lpstr>Doplň správné tvary přídavných jmen utvořených od podstatných jmen uvedených v závorkách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TVOŘENÍ SLOV ODVOZOVÁNÍM přípony –ský, -cký</dc:title>
  <dc:creator>hela</dc:creator>
  <cp:lastModifiedBy>hela</cp:lastModifiedBy>
  <cp:revision>70</cp:revision>
  <dcterms:created xsi:type="dcterms:W3CDTF">2011-11-23T19:13:43Z</dcterms:created>
  <dcterms:modified xsi:type="dcterms:W3CDTF">2012-02-25T15:54:23Z</dcterms:modified>
</cp:coreProperties>
</file>