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aveSubsetFonts="1">
  <p:sldMasterIdLst>
    <p:sldMasterId id="2147483648" r:id="rId1"/>
  </p:sldMasterIdLst>
  <p:notesMasterIdLst>
    <p:notesMasterId r:id="rId18"/>
  </p:notesMasterIdLst>
  <p:sldIdLst>
    <p:sldId id="27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4" r:id="rId12"/>
    <p:sldId id="267" r:id="rId13"/>
    <p:sldId id="268" r:id="rId14"/>
    <p:sldId id="273" r:id="rId15"/>
    <p:sldId id="270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124" d="100"/>
          <a:sy n="124" d="100"/>
        </p:scale>
        <p:origin x="-24" y="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A3F567-FDD4-4D7B-88EA-24435F09AFF0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B142A6-2DE4-4BB4-A9BA-F431CA54D9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377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aseline="0" dirty="0" smtClean="0"/>
              <a:t>Každá dvojice žáků má k dispozici obě knihy. Před samotným výběrem četby si přečteme </a:t>
            </a:r>
            <a:r>
              <a:rPr lang="cs-CZ" baseline="0" dirty="0" smtClean="0"/>
              <a:t>jména autorů a tituly jejich děl. </a:t>
            </a:r>
            <a:r>
              <a:rPr lang="cs-CZ" sz="1200" baseline="0" dirty="0" smtClean="0"/>
              <a:t>Tento učební materiál slouží jako úvod pro více hodin společné četby.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B142A6-2DE4-4BB4-A9BA-F431CA54D99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15706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Kliknutím na </a:t>
            </a:r>
            <a:r>
              <a:rPr lang="cs-CZ" dirty="0" smtClean="0"/>
              <a:t>červené názvy se při prezentaci otevře bližší </a:t>
            </a:r>
            <a:r>
              <a:rPr lang="cs-CZ" smtClean="0"/>
              <a:t>zobrazení místa </a:t>
            </a:r>
            <a:r>
              <a:rPr lang="cs-CZ" dirty="0" smtClean="0"/>
              <a:t>s uvedením pověstí o něm. Po jejich vyhledání</a:t>
            </a:r>
            <a:r>
              <a:rPr lang="cs-CZ" baseline="0" dirty="0" smtClean="0"/>
              <a:t> </a:t>
            </a:r>
            <a:r>
              <a:rPr lang="cs-CZ" dirty="0" smtClean="0"/>
              <a:t>v knihách</a:t>
            </a:r>
            <a:r>
              <a:rPr lang="cs-CZ" baseline="0" dirty="0" smtClean="0"/>
              <a:t> </a:t>
            </a:r>
            <a:r>
              <a:rPr lang="cs-CZ" dirty="0" smtClean="0"/>
              <a:t>následuje společná četba.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B142A6-2DE4-4BB4-A9BA-F431CA54D99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721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8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76FC-C8D8-418C-9B16-48EFCC42D84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6915B-3B79-41FA-BCDC-B32428C285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163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76FC-C8D8-418C-9B16-48EFCC42D84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6915B-3B79-41FA-BCDC-B32428C285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222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76FC-C8D8-418C-9B16-48EFCC42D84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6915B-3B79-41FA-BCDC-B32428C285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797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76FC-C8D8-418C-9B16-48EFCC42D84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6915B-3B79-41FA-BCDC-B32428C285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603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4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9" y="1535114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9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76FC-C8D8-418C-9B16-48EFCC42D84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6915B-3B79-41FA-BCDC-B32428C285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0418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76FC-C8D8-418C-9B16-48EFCC42D84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6915B-3B79-41FA-BCDC-B32428C285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986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76FC-C8D8-418C-9B16-48EFCC42D84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6915B-3B79-41FA-BCDC-B32428C285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312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4" y="273051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4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76FC-C8D8-418C-9B16-48EFCC42D84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6915B-3B79-41FA-BCDC-B32428C285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007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76FC-C8D8-418C-9B16-48EFCC42D84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6915B-3B79-41FA-BCDC-B32428C285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768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76FC-C8D8-418C-9B16-48EFCC42D84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6915B-3B79-41FA-BCDC-B32428C285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970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76FC-C8D8-418C-9B16-48EFCC42D84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16915B-3B79-41FA-BCDC-B32428C285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438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9D76FC-C8D8-418C-9B16-48EFCC42D843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3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16915B-3B79-41FA-BCDC-B32428C285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946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5.xml"/><Relationship Id="rId3" Type="http://schemas.openxmlformats.org/officeDocument/2006/relationships/image" Target="../media/image5.jpeg"/><Relationship Id="rId7" Type="http://schemas.openxmlformats.org/officeDocument/2006/relationships/slide" Target="slide8.xml"/><Relationship Id="rId12" Type="http://schemas.openxmlformats.org/officeDocument/2006/relationships/slide" Target="slide1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slide" Target="slide7.xml"/><Relationship Id="rId11" Type="http://schemas.openxmlformats.org/officeDocument/2006/relationships/slide" Target="slide14.xml"/><Relationship Id="rId5" Type="http://schemas.openxmlformats.org/officeDocument/2006/relationships/slide" Target="slide6.xml"/><Relationship Id="rId10" Type="http://schemas.openxmlformats.org/officeDocument/2006/relationships/slide" Target="slide10.xml"/><Relationship Id="rId4" Type="http://schemas.openxmlformats.org/officeDocument/2006/relationships/slide" Target="slide5.xml"/><Relationship Id="rId9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slide" Target="slide4.xml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slide" Target="slide4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microsoft.com/office/2007/relationships/hdphoto" Target="../media/hdphoto3.wdp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xhr=t&amp;q=jesen%C3%ADky&amp;cp=4&amp;bav=on.2,or.r_gc.r_pw.&amp;biw=1419&amp;bih=692&amp;wrapid=tljp130744824375706&amp;um=1&amp;ie=UTF-8&amp;tbm=isch&amp;source=og&amp;sa=N&amp;tab=wi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VY_32_INOVACE_299_Jesenické pohádky 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a pověsti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6842" y="1052736"/>
            <a:ext cx="139653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Jméno autora: Jiřina Šikulová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1052736"/>
            <a:ext cx="133562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Datum vytvoření: 8. 1. 2011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6842" y="3933056"/>
            <a:ext cx="206017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Vzdělávací obor, téma: </a:t>
            </a:r>
            <a:r>
              <a:rPr lang="cs-CZ" sz="800" smtClean="0">
                <a:latin typeface="Calibri" pitchFamily="34" charset="0"/>
                <a:cs typeface="Calibri" pitchFamily="34" charset="0"/>
              </a:rPr>
              <a:t>Vlastivěda, Jesenicko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842" y="4300900"/>
            <a:ext cx="5902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Ročník: 5.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7546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effectLst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412778"/>
            <a:ext cx="7848872" cy="3600400"/>
          </a:xfrm>
          <a:noFill/>
        </p:spPr>
        <p:txBody>
          <a:bodyPr>
            <a:normAutofit/>
          </a:bodyPr>
          <a:lstStyle/>
          <a:p>
            <a:r>
              <a:rPr lang="cs-CZ" sz="75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Old English Text MT" pitchFamily="66" charset="0"/>
              </a:rPr>
              <a:t>Jesenické  </a:t>
            </a:r>
            <a:br>
              <a:rPr lang="cs-CZ" sz="75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Old English Text MT" pitchFamily="66" charset="0"/>
              </a:rPr>
            </a:br>
            <a:r>
              <a:rPr lang="cs-CZ" sz="75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Old English Text MT" pitchFamily="66" charset="0"/>
              </a:rPr>
              <a:t>pohádky a pověsti</a:t>
            </a:r>
            <a:endParaRPr lang="cs-CZ" sz="7500" b="1" dirty="0">
              <a:solidFill>
                <a:schemeClr val="accent2">
                  <a:lumMod val="40000"/>
                  <a:lumOff val="60000"/>
                </a:schemeClr>
              </a:solidFill>
              <a:latin typeface="Old English Text M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9252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cover dir="r"/>
      </p:transition>
    </mc:Choice>
    <mc:Fallback xmlns="">
      <p:transition spd="slow">
        <p:cover dir="r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1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310" y="1600201"/>
            <a:ext cx="3308380" cy="4525963"/>
          </a:xfrm>
          <a:effectLst/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07504" y="476672"/>
            <a:ext cx="8856984" cy="998984"/>
          </a:xfrm>
        </p:spPr>
        <p:txBody>
          <a:bodyPr>
            <a:noAutofit/>
          </a:bodyPr>
          <a:lstStyle/>
          <a:p>
            <a:r>
              <a:rPr lang="cs-CZ" sz="2000" dirty="0" smtClean="0">
                <a:solidFill>
                  <a:srgbClr val="0070C0"/>
                </a:solidFill>
                <a:latin typeface="Gabriola" pitchFamily="82" charset="0"/>
              </a:rPr>
              <a:t>Pohádky, pověsti </a:t>
            </a:r>
            <a:r>
              <a:rPr lang="cs-CZ" sz="2000" dirty="0">
                <a:solidFill>
                  <a:srgbClr val="0070C0"/>
                </a:solidFill>
                <a:latin typeface="Gabriola" pitchFamily="82" charset="0"/>
              </a:rPr>
              <a:t>a </a:t>
            </a:r>
            <a:r>
              <a:rPr lang="cs-CZ" sz="2000" dirty="0" smtClean="0">
                <a:solidFill>
                  <a:srgbClr val="0070C0"/>
                </a:solidFill>
                <a:latin typeface="Gabriola" pitchFamily="82" charset="0"/>
              </a:rPr>
              <a:t>příběhy </a:t>
            </a:r>
            <a:r>
              <a:rPr lang="cs-CZ" sz="2000" dirty="0">
                <a:solidFill>
                  <a:srgbClr val="0070C0"/>
                </a:solidFill>
                <a:latin typeface="Gabriola" pitchFamily="82" charset="0"/>
              </a:rPr>
              <a:t>našich krásných hor </a:t>
            </a:r>
            <a:r>
              <a:rPr lang="cs-CZ" sz="2000" dirty="0" smtClean="0">
                <a:solidFill>
                  <a:srgbClr val="0070C0"/>
                </a:solidFill>
                <a:latin typeface="Gabriola" pitchFamily="82" charset="0"/>
              </a:rPr>
              <a:t>jistě najdete </a:t>
            </a:r>
            <a:r>
              <a:rPr lang="cs-CZ" sz="2000" dirty="0">
                <a:solidFill>
                  <a:srgbClr val="0070C0"/>
                </a:solidFill>
                <a:latin typeface="Gabriola" pitchFamily="82" charset="0"/>
              </a:rPr>
              <a:t>ve spoustě </a:t>
            </a:r>
            <a:r>
              <a:rPr lang="cs-CZ" sz="2000" dirty="0" smtClean="0">
                <a:solidFill>
                  <a:srgbClr val="0070C0"/>
                </a:solidFill>
                <a:latin typeface="Gabriola" pitchFamily="82" charset="0"/>
              </a:rPr>
              <a:t>knih. Pokud nějaké objevíte doma, </a:t>
            </a:r>
            <a:br>
              <a:rPr lang="cs-CZ" sz="2000" dirty="0" smtClean="0">
                <a:solidFill>
                  <a:srgbClr val="0070C0"/>
                </a:solidFill>
                <a:latin typeface="Gabriola" pitchFamily="82" charset="0"/>
              </a:rPr>
            </a:br>
            <a:r>
              <a:rPr lang="cs-CZ" sz="2000" dirty="0" smtClean="0">
                <a:solidFill>
                  <a:srgbClr val="0070C0"/>
                </a:solidFill>
                <a:latin typeface="Gabriola" pitchFamily="82" charset="0"/>
              </a:rPr>
              <a:t>přineste je. Ve škole budeme vybírat a číst z těchto dvou nejznámějších. Jsou určeny především dětem.</a:t>
            </a:r>
            <a:endParaRPr lang="cs-CZ" sz="2000" dirty="0">
              <a:solidFill>
                <a:srgbClr val="0070C0"/>
              </a:solidFill>
              <a:latin typeface="Gabriola" pitchFamily="82" charset="0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628800"/>
            <a:ext cx="3435819" cy="4525963"/>
          </a:xfr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83098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-34311" y="-1"/>
            <a:ext cx="2793890" cy="6842511"/>
          </a:xfrm>
          <a:noFill/>
        </p:spPr>
        <p:txBody>
          <a:bodyPr anchor="t">
            <a:normAutofit/>
          </a:bodyPr>
          <a:lstStyle/>
          <a:p>
            <a:pPr algn="l"/>
            <a:r>
              <a:rPr lang="cs-CZ" sz="1800" dirty="0" smtClean="0">
                <a:latin typeface="Gabriola" pitchFamily="82" charset="0"/>
              </a:rPr>
              <a:t/>
            </a:r>
            <a:br>
              <a:rPr lang="cs-CZ" sz="1800" dirty="0" smtClean="0">
                <a:latin typeface="Gabriola" pitchFamily="82" charset="0"/>
              </a:rPr>
            </a:b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-</a:t>
            </a:r>
            <a:r>
              <a:rPr lang="cs-CZ" sz="1800" i="1" u="sng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Prohlédni si mapku Jesenicka</a:t>
            </a: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.</a:t>
            </a:r>
            <a:br>
              <a:rPr lang="cs-CZ" sz="1800" i="1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</a:br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-</a:t>
            </a:r>
            <a:r>
              <a:rPr lang="cs-CZ" sz="1800" i="1" dirty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Nejdříve ukaž na mapce obec, </a:t>
            </a:r>
            <a:br>
              <a:rPr lang="cs-CZ" sz="1800" i="1" dirty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</a:br>
            <a:r>
              <a:rPr lang="cs-CZ" sz="1800" i="1" dirty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  ve které se </a:t>
            </a: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nachází </a:t>
            </a:r>
            <a:r>
              <a:rPr lang="cs-CZ" sz="1800" i="1" u="sng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tvoje </a:t>
            </a:r>
            <a:r>
              <a:rPr lang="cs-CZ" sz="1800" i="1" u="sng" dirty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škola</a:t>
            </a:r>
            <a:r>
              <a:rPr lang="cs-CZ" sz="1800" i="1" dirty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. </a:t>
            </a:r>
            <a:br>
              <a:rPr lang="cs-CZ" sz="1800" i="1" dirty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</a:b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-Ukaž </a:t>
            </a:r>
            <a:r>
              <a:rPr lang="cs-CZ" sz="1800" i="1" dirty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další obce, které znáš.</a:t>
            </a:r>
            <a:br>
              <a:rPr lang="cs-CZ" sz="1800" i="1" dirty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</a:br>
            <a:r>
              <a:rPr lang="cs-CZ" sz="1800" i="1" dirty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-</a:t>
            </a:r>
            <a:r>
              <a:rPr lang="cs-CZ" sz="1800" i="1" u="sng" dirty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Z </a:t>
            </a:r>
            <a:r>
              <a:rPr lang="cs-CZ" sz="1800" i="1" u="sng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červených názvů navrhni místo</a:t>
            </a:r>
            <a:r>
              <a:rPr lang="cs-CZ" sz="1800" i="1" dirty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, </a:t>
            </a: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/>
            </a:r>
            <a:br>
              <a:rPr lang="cs-CZ" sz="1800" i="1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</a:b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  o </a:t>
            </a:r>
            <a:r>
              <a:rPr lang="cs-CZ" sz="1800" i="1" dirty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kterém </a:t>
            </a: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bys dnes chtěl(a) číst</a:t>
            </a:r>
            <a:r>
              <a:rPr lang="cs-CZ" sz="1800" i="1" dirty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. </a:t>
            </a:r>
            <a:br>
              <a:rPr lang="cs-CZ" sz="1800" i="1" dirty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</a:b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-</a:t>
            </a:r>
            <a:r>
              <a:rPr lang="cs-CZ" sz="1800" i="1" u="sng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Jak se k tomuto </a:t>
            </a:r>
            <a:r>
              <a:rPr lang="cs-CZ" sz="1800" i="1" u="sng" dirty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místu </a:t>
            </a:r>
            <a:r>
              <a:rPr lang="cs-CZ" sz="1800" i="1" u="sng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dostaneš?</a:t>
            </a: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 -</a:t>
            </a:r>
            <a:r>
              <a:rPr lang="cs-CZ" sz="1800" i="1" u="sng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/>
            </a:r>
            <a:br>
              <a:rPr lang="cs-CZ" sz="1800" i="1" u="sng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</a:br>
            <a:r>
              <a:rPr lang="cs-CZ" sz="1800" i="1" dirty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 </a:t>
            </a: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 ukaž cestu z místa bydliště a jmenuj  </a:t>
            </a:r>
            <a:br>
              <a:rPr lang="cs-CZ" sz="1800" i="1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</a:br>
            <a:r>
              <a:rPr lang="cs-CZ" sz="1800" i="1" dirty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  </a:t>
            </a: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všechna stanoviště, kterými projdeš.</a:t>
            </a:r>
            <a:br>
              <a:rPr lang="cs-CZ" sz="1800" i="1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</a:b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-</a:t>
            </a:r>
            <a:r>
              <a:rPr lang="cs-CZ" sz="1800" i="1" u="sng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Kliknutím </a:t>
            </a:r>
            <a:r>
              <a:rPr lang="cs-CZ" sz="1800" i="1" u="sng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  <a:sym typeface="Wingdings"/>
              </a:rPr>
              <a:t></a:t>
            </a:r>
            <a:r>
              <a:rPr lang="cs-CZ" sz="1800" i="1" u="sng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na </a:t>
            </a:r>
            <a:r>
              <a:rPr lang="cs-CZ" sz="1800" i="1" u="sng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vybrané  místo</a:t>
            </a: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 se </a:t>
            </a:r>
            <a:br>
              <a:rPr lang="cs-CZ" sz="1800" i="1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</a:br>
            <a:r>
              <a:rPr lang="cs-CZ" sz="1800" i="1" dirty="0" smtClean="0">
                <a:solidFill>
                  <a:schemeClr val="accent4">
                    <a:lumMod val="50000"/>
                  </a:schemeClr>
                </a:solidFill>
                <a:latin typeface="Gabriola" pitchFamily="82" charset="0"/>
              </a:rPr>
              <a:t>  o něm dozvíme víc.</a:t>
            </a:r>
            <a:endParaRPr lang="cs-CZ" sz="1800" dirty="0">
              <a:solidFill>
                <a:schemeClr val="accent4">
                  <a:lumMod val="50000"/>
                </a:schemeClr>
              </a:solidFill>
              <a:latin typeface="Gabriola" pitchFamily="82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9579" y="0"/>
            <a:ext cx="6102069" cy="6842511"/>
          </a:xfrm>
          <a:prstGeom prst="rect">
            <a:avLst/>
          </a:prstGeom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2" name="TextovéPole 1">
            <a:hlinkClick r:id="rId4" action="ppaction://hlinksldjump"/>
          </p:cNvPr>
          <p:cNvSpPr txBox="1"/>
          <p:nvPr/>
        </p:nvSpPr>
        <p:spPr>
          <a:xfrm>
            <a:off x="7010762" y="1482761"/>
            <a:ext cx="630007" cy="3484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800" b="1" dirty="0" smtClean="0">
                <a:solidFill>
                  <a:srgbClr val="FF0000"/>
                </a:solidFill>
                <a:latin typeface="Aparajita" pitchFamily="34" charset="0"/>
                <a:cs typeface="Aparajita" pitchFamily="34" charset="0"/>
              </a:rPr>
              <a:t>ČERTOVY KAMENY</a:t>
            </a:r>
            <a:endParaRPr lang="cs-CZ" sz="800" b="1" dirty="0">
              <a:solidFill>
                <a:srgbClr val="FF0000"/>
              </a:solidFill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6" name="TextovéPole 5">
            <a:hlinkClick r:id="rId5" action="ppaction://hlinksldjump"/>
          </p:cNvPr>
          <p:cNvSpPr txBox="1"/>
          <p:nvPr/>
        </p:nvSpPr>
        <p:spPr>
          <a:xfrm>
            <a:off x="6992697" y="1950024"/>
            <a:ext cx="648072" cy="2308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900" b="1" dirty="0" smtClean="0">
                <a:solidFill>
                  <a:srgbClr val="FF0000"/>
                </a:solidFill>
                <a:latin typeface="Aparajita" pitchFamily="34" charset="0"/>
                <a:cs typeface="Aparajita" pitchFamily="34" charset="0"/>
              </a:rPr>
              <a:t>REJVÍZ</a:t>
            </a:r>
            <a:endParaRPr lang="cs-CZ" sz="900" b="1" dirty="0">
              <a:solidFill>
                <a:srgbClr val="FF0000"/>
              </a:solidFill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7" name="TextovéPole 6">
            <a:hlinkClick r:id="rId6" action="ppaction://hlinksldjump"/>
          </p:cNvPr>
          <p:cNvSpPr txBox="1"/>
          <p:nvPr/>
        </p:nvSpPr>
        <p:spPr>
          <a:xfrm>
            <a:off x="5621288" y="3525464"/>
            <a:ext cx="949868" cy="24622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1000" b="1" dirty="0" smtClean="0">
                <a:solidFill>
                  <a:srgbClr val="FF0000"/>
                </a:solidFill>
                <a:latin typeface="Aparajita" pitchFamily="34" charset="0"/>
                <a:cs typeface="Aparajita" pitchFamily="34" charset="0"/>
              </a:rPr>
              <a:t>    PRADED                                       </a:t>
            </a:r>
            <a:endParaRPr lang="cs-CZ" sz="1000" b="1" dirty="0">
              <a:solidFill>
                <a:srgbClr val="FF0000"/>
              </a:solidFill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8" name="TextovéPole 7">
            <a:hlinkClick r:id="rId7" action="ppaction://hlinksldjump"/>
          </p:cNvPr>
          <p:cNvSpPr txBox="1"/>
          <p:nvPr/>
        </p:nvSpPr>
        <p:spPr>
          <a:xfrm>
            <a:off x="5801308" y="1569587"/>
            <a:ext cx="1044116" cy="2308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900" b="1" dirty="0" smtClean="0">
                <a:solidFill>
                  <a:srgbClr val="FF0000"/>
                </a:solidFill>
                <a:latin typeface="Aparajita" pitchFamily="34" charset="0"/>
                <a:cs typeface="Aparajita" pitchFamily="34" charset="0"/>
              </a:rPr>
              <a:t>  KALTENŠTEJN</a:t>
            </a:r>
            <a:endParaRPr lang="cs-CZ" sz="900" b="1" dirty="0">
              <a:solidFill>
                <a:srgbClr val="FF0000"/>
              </a:solidFill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11" name="TextovéPole 10">
            <a:hlinkClick r:id="rId8" action="ppaction://hlinksldjump"/>
          </p:cNvPr>
          <p:cNvSpPr txBox="1"/>
          <p:nvPr/>
        </p:nvSpPr>
        <p:spPr>
          <a:xfrm>
            <a:off x="7334798" y="2550524"/>
            <a:ext cx="950786" cy="2308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900" b="1" dirty="0" smtClean="0">
                <a:solidFill>
                  <a:srgbClr val="FF0000"/>
                </a:solidFill>
                <a:latin typeface="Aparajita" pitchFamily="34" charset="0"/>
                <a:cs typeface="Aparajita" pitchFamily="34" charset="0"/>
              </a:rPr>
              <a:t>KOBRŠTEJN</a:t>
            </a:r>
            <a:endParaRPr lang="cs-CZ" sz="900" b="1" dirty="0">
              <a:solidFill>
                <a:srgbClr val="FF0000"/>
              </a:solidFill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9" name="TextovéPole 8">
            <a:hlinkClick r:id="rId9" action="ppaction://hlinksldjump"/>
          </p:cNvPr>
          <p:cNvSpPr txBox="1"/>
          <p:nvPr/>
        </p:nvSpPr>
        <p:spPr>
          <a:xfrm>
            <a:off x="5809157" y="2061823"/>
            <a:ext cx="1044116" cy="2308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900" b="1" dirty="0" smtClean="0">
                <a:solidFill>
                  <a:srgbClr val="FF0000"/>
                </a:solidFill>
                <a:latin typeface="Aparajita" pitchFamily="34" charset="0"/>
                <a:cs typeface="Aparajita" pitchFamily="34" charset="0"/>
              </a:rPr>
              <a:t>GRAFENBERK</a:t>
            </a:r>
            <a:endParaRPr lang="cs-CZ" sz="900" b="1" dirty="0">
              <a:solidFill>
                <a:srgbClr val="FF0000"/>
              </a:solidFill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10" name="TextovéPole 9">
            <a:hlinkClick r:id="rId10" action="ppaction://hlinksldjump"/>
          </p:cNvPr>
          <p:cNvSpPr txBox="1"/>
          <p:nvPr/>
        </p:nvSpPr>
        <p:spPr>
          <a:xfrm>
            <a:off x="8217080" y="2119085"/>
            <a:ext cx="708376" cy="2308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900" b="1" dirty="0" smtClean="0">
                <a:solidFill>
                  <a:srgbClr val="FF0000"/>
                </a:solidFill>
                <a:latin typeface="Aparajita" pitchFamily="34" charset="0"/>
                <a:cs typeface="Aparajita" pitchFamily="34" charset="0"/>
              </a:rPr>
              <a:t>EDELŠTEN</a:t>
            </a:r>
            <a:endParaRPr lang="cs-CZ" sz="900" b="1" dirty="0">
              <a:solidFill>
                <a:srgbClr val="FF0000"/>
              </a:solidFill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12" name="TextovéPole 11">
            <a:hlinkClick r:id="rId11" action="ppaction://hlinksldjump"/>
          </p:cNvPr>
          <p:cNvSpPr txBox="1"/>
          <p:nvPr/>
        </p:nvSpPr>
        <p:spPr>
          <a:xfrm>
            <a:off x="7620375" y="1774610"/>
            <a:ext cx="845096" cy="2308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900" b="1" dirty="0" smtClean="0">
                <a:solidFill>
                  <a:srgbClr val="FF0000"/>
                </a:solidFill>
                <a:latin typeface="Aparajita" pitchFamily="34" charset="0"/>
                <a:cs typeface="Aparajita" pitchFamily="34" charset="0"/>
              </a:rPr>
              <a:t>ZLATÉ HORY</a:t>
            </a:r>
            <a:endParaRPr lang="cs-CZ" sz="900" b="1" dirty="0">
              <a:solidFill>
                <a:srgbClr val="FF0000"/>
              </a:solidFill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13" name="TextovéPole 12">
            <a:hlinkClick r:id="rId12" action="ppaction://hlinksldjump"/>
          </p:cNvPr>
          <p:cNvSpPr txBox="1"/>
          <p:nvPr/>
        </p:nvSpPr>
        <p:spPr>
          <a:xfrm>
            <a:off x="4820587" y="2550524"/>
            <a:ext cx="578965" cy="2308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900" b="1" dirty="0" smtClean="0">
                <a:solidFill>
                  <a:srgbClr val="FF0000"/>
                </a:solidFill>
                <a:latin typeface="Aparajita" pitchFamily="34" charset="0"/>
                <a:cs typeface="Aparajita" pitchFamily="34" charset="0"/>
              </a:rPr>
              <a:t> VOZKA</a:t>
            </a:r>
            <a:endParaRPr lang="cs-CZ" sz="900" b="1" dirty="0">
              <a:solidFill>
                <a:srgbClr val="FF0000"/>
              </a:solidFill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14" name="TextovéPole 13">
            <a:hlinkClick r:id="rId13" action="ppaction://hlinksldjump"/>
          </p:cNvPr>
          <p:cNvSpPr txBox="1"/>
          <p:nvPr/>
        </p:nvSpPr>
        <p:spPr>
          <a:xfrm>
            <a:off x="5299896" y="4181890"/>
            <a:ext cx="1271260" cy="2308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900" b="1" dirty="0" smtClean="0">
                <a:solidFill>
                  <a:srgbClr val="FF0000"/>
                </a:solidFill>
                <a:latin typeface="Aparajita" pitchFamily="34" charset="0"/>
                <a:cs typeface="Aparajita" pitchFamily="34" charset="0"/>
              </a:rPr>
              <a:t>  PETROVY KAMENY</a:t>
            </a:r>
            <a:endParaRPr lang="cs-CZ" sz="900" b="1" dirty="0">
              <a:solidFill>
                <a:srgbClr val="FF0000"/>
              </a:solidFill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809157" y="1109255"/>
            <a:ext cx="892252" cy="27699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parajita" pitchFamily="34" charset="0"/>
                <a:cs typeface="Aparajita" pitchFamily="34" charset="0"/>
                <a:sym typeface="Symbol"/>
              </a:rPr>
              <a:t></a:t>
            </a:r>
            <a:r>
              <a:rPr lang="cs-CZ" sz="9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parajita" pitchFamily="34" charset="0"/>
                <a:cs typeface="Aparajita" pitchFamily="34" charset="0"/>
              </a:rPr>
              <a:t>ČERNÁ VODA</a:t>
            </a:r>
            <a:endParaRPr lang="cs-CZ" sz="900" b="1" dirty="0">
              <a:solidFill>
                <a:schemeClr val="tx1">
                  <a:lumMod val="75000"/>
                  <a:lumOff val="25000"/>
                </a:schemeClr>
              </a:solidFill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360513" y="1692691"/>
            <a:ext cx="985519" cy="276999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parajita" pitchFamily="34" charset="0"/>
                <a:cs typeface="Aparajita" pitchFamily="34" charset="0"/>
                <a:sym typeface="Symbol"/>
              </a:rPr>
              <a:t></a:t>
            </a:r>
            <a:r>
              <a:rPr lang="cs-CZ" sz="9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parajita" pitchFamily="34" charset="0"/>
                <a:cs typeface="Aparajita" pitchFamily="34" charset="0"/>
              </a:rPr>
              <a:t>ČESKÁ VES</a:t>
            </a:r>
            <a:endParaRPr lang="cs-CZ" sz="900" b="1" dirty="0">
              <a:solidFill>
                <a:schemeClr val="tx1">
                  <a:lumMod val="75000"/>
                  <a:lumOff val="25000"/>
                </a:schemeClr>
              </a:solidFill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01409" y="1218820"/>
            <a:ext cx="892252" cy="307777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Aparajita" pitchFamily="34" charset="0"/>
                <a:cs typeface="Aparajita" pitchFamily="34" charset="0"/>
                <a:sym typeface="Symbol"/>
              </a:rPr>
              <a:t> </a:t>
            </a:r>
            <a:r>
              <a:rPr lang="cs-CZ" sz="9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parajita" pitchFamily="34" charset="0"/>
                <a:cs typeface="Aparajita" pitchFamily="34" charset="0"/>
              </a:rPr>
              <a:t>SUPÍKOVICE</a:t>
            </a:r>
            <a:endParaRPr lang="cs-CZ" sz="900" b="1" dirty="0">
              <a:solidFill>
                <a:schemeClr val="tx1">
                  <a:lumMod val="85000"/>
                  <a:lumOff val="15000"/>
                </a:schemeClr>
              </a:solidFill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00963" y="1080319"/>
            <a:ext cx="1341959" cy="276999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parajita" pitchFamily="34" charset="0"/>
                <a:cs typeface="Aparajita" pitchFamily="34" charset="0"/>
                <a:sym typeface="Symbol"/>
              </a:rPr>
              <a:t> </a:t>
            </a:r>
            <a:r>
              <a:rPr lang="cs-CZ" sz="9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parajita" pitchFamily="34" charset="0"/>
                <a:cs typeface="Aparajita" pitchFamily="34" charset="0"/>
                <a:sym typeface="Symbol"/>
              </a:rPr>
              <a:t>VELKÉ </a:t>
            </a:r>
            <a:r>
              <a:rPr lang="cs-CZ" sz="9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parajita" pitchFamily="34" charset="0"/>
                <a:cs typeface="Aparajita" pitchFamily="34" charset="0"/>
              </a:rPr>
              <a:t>KUNETICE</a:t>
            </a:r>
            <a:endParaRPr lang="cs-CZ" sz="900" b="1" dirty="0">
              <a:solidFill>
                <a:schemeClr val="tx1">
                  <a:lumMod val="85000"/>
                  <a:lumOff val="15000"/>
                </a:schemeClr>
              </a:solidFill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00963" y="1344262"/>
            <a:ext cx="892252" cy="276999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parajita" pitchFamily="34" charset="0"/>
                <a:cs typeface="Aparajita" pitchFamily="34" charset="0"/>
                <a:sym typeface="Symbol"/>
              </a:rPr>
              <a:t></a:t>
            </a:r>
            <a:r>
              <a:rPr lang="cs-CZ" sz="1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Aparajita" pitchFamily="34" charset="0"/>
                <a:cs typeface="Aparajita" pitchFamily="34" charset="0"/>
                <a:sym typeface="Symbol"/>
              </a:rPr>
              <a:t> </a:t>
            </a:r>
            <a:r>
              <a:rPr lang="cs-CZ" sz="9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parajita" pitchFamily="34" charset="0"/>
                <a:cs typeface="Aparajita" pitchFamily="34" charset="0"/>
              </a:rPr>
              <a:t>PÍSECNÁ</a:t>
            </a:r>
            <a:endParaRPr lang="cs-CZ" sz="900" b="1" dirty="0">
              <a:solidFill>
                <a:schemeClr val="tx1">
                  <a:lumMod val="85000"/>
                  <a:lumOff val="15000"/>
                </a:schemeClr>
              </a:solidFill>
              <a:latin typeface="Aparajita" pitchFamily="34" charset="0"/>
              <a:cs typeface="Aparajit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4339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r"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SIJ\Desktop\FOTO ŠABLONY\4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3046" cy="6847925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34544" y="404664"/>
            <a:ext cx="4136980" cy="1944216"/>
          </a:xfrm>
        </p:spPr>
        <p:txBody>
          <a:bodyPr>
            <a:normAutofit fontScale="90000"/>
          </a:bodyPr>
          <a:lstStyle/>
          <a:p>
            <a:pPr algn="l"/>
            <a:r>
              <a:rPr lang="cs-CZ" sz="2700" b="1" i="1" dirty="0" smtClean="0">
                <a:solidFill>
                  <a:schemeClr val="bg1"/>
                </a:solidFill>
                <a:latin typeface="Gabriola" pitchFamily="82" charset="0"/>
              </a:rPr>
              <a:t>ČERTOVY  KAMENY</a:t>
            </a:r>
            <a:r>
              <a:rPr lang="cs-CZ" sz="2700" b="1" i="1" dirty="0">
                <a:solidFill>
                  <a:schemeClr val="bg1"/>
                </a:solidFill>
                <a:latin typeface="Gabriola" pitchFamily="82" charset="0"/>
              </a:rPr>
              <a:t/>
            </a:r>
            <a:br>
              <a:rPr lang="cs-CZ" sz="2700" b="1" i="1" dirty="0">
                <a:solidFill>
                  <a:schemeClr val="bg1"/>
                </a:solidFill>
                <a:latin typeface="Gabriola" pitchFamily="82" charset="0"/>
              </a:rPr>
            </a:br>
            <a:r>
              <a:rPr lang="cs-CZ" sz="20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prý  </a:t>
            </a:r>
            <a:r>
              <a:rPr lang="cs-CZ" sz="20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byly kdysi plné čertů.  Jak to asi bylo? </a:t>
            </a:r>
            <a:br>
              <a:rPr lang="cs-CZ" sz="20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</a:br>
            <a:r>
              <a:rPr lang="cs-CZ" sz="20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Je o tom pověst  s názvem ČERTOVY KAMENY.</a:t>
            </a:r>
            <a:br>
              <a:rPr lang="cs-CZ" sz="20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</a:br>
            <a:r>
              <a:rPr lang="cs-CZ" sz="20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Najdeš takovou v některé ze dvou našich knih?</a:t>
            </a:r>
            <a:br>
              <a:rPr lang="cs-CZ" sz="20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</a:br>
            <a:r>
              <a:rPr lang="cs-CZ" sz="20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Hledej v jejich obsahu tento název a číslo strany.</a:t>
            </a:r>
            <a:r>
              <a:rPr lang="cs-CZ" sz="20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/>
            </a:r>
            <a:br>
              <a:rPr lang="cs-CZ" sz="20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</a:br>
            <a:r>
              <a:rPr lang="cs-CZ" sz="20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CHCETE VĚDĚT JEŠTĚ VÍC?</a:t>
            </a:r>
            <a:br>
              <a:rPr lang="cs-CZ" sz="20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</a:br>
            <a:r>
              <a:rPr lang="cs-CZ" sz="20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ZAČÍNÁME TEDY ČÍST ……</a:t>
            </a:r>
            <a:endParaRPr lang="cs-CZ" sz="2000" i="1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4294967295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7724775" y="-15875"/>
            <a:ext cx="1419225" cy="38115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  <a14:imgEffect>
                      <a14:sharpenSoften amount="50000"/>
                    </a14:imgEffect>
                    <a14:imgEffect>
                      <a14:saturation sat="33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544" y="4866748"/>
            <a:ext cx="1368152" cy="1221724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prava 3"/>
          <p:cNvSpPr/>
          <p:nvPr/>
        </p:nvSpPr>
        <p:spPr>
          <a:xfrm rot="10800000">
            <a:off x="434544" y="5905872"/>
            <a:ext cx="1257136" cy="576064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>
            <a:hlinkClick r:id="rId6" action="ppaction://hlinksldjump"/>
          </p:cNvPr>
          <p:cNvSpPr txBox="1"/>
          <p:nvPr/>
        </p:nvSpPr>
        <p:spPr>
          <a:xfrm>
            <a:off x="506552" y="6078488"/>
            <a:ext cx="11851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b="1" dirty="0" smtClean="0">
                <a:solidFill>
                  <a:schemeClr val="bg1"/>
                </a:solidFill>
              </a:rPr>
              <a:t>   </a:t>
            </a:r>
            <a:r>
              <a:rPr lang="cs-CZ" sz="900" b="1" dirty="0" smtClean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ZPĚT K MAPCE </a:t>
            </a:r>
            <a:endParaRPr lang="cs-CZ" sz="9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3416634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10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22912" cy="2362274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2700" b="1" i="1" dirty="0" smtClean="0">
                <a:solidFill>
                  <a:schemeClr val="bg1"/>
                </a:solidFill>
                <a:latin typeface="Gabriola" pitchFamily="82" charset="0"/>
              </a:rPr>
              <a:t>MECHOVÉ  JEZÍRKO</a:t>
            </a:r>
            <a:r>
              <a:rPr lang="cs-CZ" sz="2700" b="1" i="1" dirty="0">
                <a:solidFill>
                  <a:schemeClr val="bg1"/>
                </a:solidFill>
                <a:latin typeface="Gabriola" pitchFamily="82" charset="0"/>
              </a:rPr>
              <a:t/>
            </a:r>
            <a:br>
              <a:rPr lang="cs-CZ" sz="2700" b="1" i="1" dirty="0">
                <a:solidFill>
                  <a:schemeClr val="bg1"/>
                </a:solidFill>
                <a:latin typeface="Gabriola" pitchFamily="82" charset="0"/>
              </a:rPr>
            </a:br>
            <a:r>
              <a:rPr lang="cs-CZ" sz="2000" i="1" dirty="0" smtClean="0">
                <a:solidFill>
                  <a:schemeClr val="bg1"/>
                </a:solidFill>
                <a:latin typeface="Gabriola" pitchFamily="82" charset="0"/>
              </a:rPr>
              <a:t>se nachází u nejvýše položené obce ve Slezsku - REJVÍZ.</a:t>
            </a:r>
            <a:br>
              <a:rPr lang="cs-CZ" sz="2000" i="1" dirty="0" smtClean="0">
                <a:solidFill>
                  <a:schemeClr val="bg1"/>
                </a:solidFill>
                <a:latin typeface="Gabriola" pitchFamily="82" charset="0"/>
              </a:rPr>
            </a:br>
            <a:r>
              <a:rPr lang="cs-CZ" sz="2000" i="1" dirty="0" smtClean="0">
                <a:solidFill>
                  <a:schemeClr val="bg1"/>
                </a:solidFill>
                <a:latin typeface="Gabriola" pitchFamily="82" charset="0"/>
              </a:rPr>
              <a:t>Na dně jezera je prý </a:t>
            </a:r>
            <a:r>
              <a:rPr lang="cs-CZ" sz="20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zatopeno velmi bohaté město.  Jak to asi bylo? </a:t>
            </a:r>
            <a:br>
              <a:rPr lang="cs-CZ" sz="20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</a:br>
            <a:r>
              <a:rPr lang="cs-CZ" sz="20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Vypráví o tom pověst MECHOVÉ JEZERO  nebo pověst TŘI RŮŽE.</a:t>
            </a:r>
            <a:r>
              <a:rPr lang="cs-CZ" sz="20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/>
            </a:r>
            <a:br>
              <a:rPr lang="cs-CZ" sz="20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</a:br>
            <a:r>
              <a:rPr lang="cs-CZ" sz="20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Najdeš </a:t>
            </a:r>
            <a:r>
              <a:rPr lang="cs-CZ" sz="20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takové </a:t>
            </a:r>
            <a:r>
              <a:rPr lang="cs-CZ" sz="20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v některé ze dvou našich knih?</a:t>
            </a:r>
            <a:br>
              <a:rPr lang="cs-CZ" sz="20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</a:br>
            <a:r>
              <a:rPr lang="cs-CZ" sz="20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Hledej v jejich obsahu </a:t>
            </a:r>
            <a:r>
              <a:rPr lang="cs-CZ" sz="20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tyto názvy </a:t>
            </a:r>
            <a:r>
              <a:rPr lang="cs-CZ" sz="20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a </a:t>
            </a:r>
            <a:r>
              <a:rPr lang="cs-CZ" sz="20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čísla stran.</a:t>
            </a:r>
            <a:r>
              <a:rPr lang="cs-CZ" sz="20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/>
            </a:r>
            <a:br>
              <a:rPr lang="cs-CZ" sz="20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</a:br>
            <a:r>
              <a:rPr lang="cs-CZ" sz="20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CHCETE VĚDĚT JEŠTĚ </a:t>
            </a:r>
            <a:r>
              <a:rPr lang="cs-CZ" sz="20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VÍC? </a:t>
            </a:r>
            <a:br>
              <a:rPr lang="cs-CZ" sz="20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</a:br>
            <a:r>
              <a:rPr lang="cs-CZ" sz="20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ZAČÍNÁME </a:t>
            </a:r>
            <a:r>
              <a:rPr lang="cs-CZ" sz="20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TEDY ČÍST ……</a:t>
            </a:r>
            <a:endParaRPr lang="cs-CZ" sz="2000" dirty="0"/>
          </a:p>
        </p:txBody>
      </p:sp>
      <p:sp>
        <p:nvSpPr>
          <p:cNvPr id="6" name="Šipka doprava 5"/>
          <p:cNvSpPr/>
          <p:nvPr/>
        </p:nvSpPr>
        <p:spPr>
          <a:xfrm rot="10800000">
            <a:off x="434544" y="5905872"/>
            <a:ext cx="1257136" cy="576064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>
            <a:hlinkClick r:id="rId3" action="ppaction://hlinksldjump"/>
          </p:cNvPr>
          <p:cNvSpPr txBox="1"/>
          <p:nvPr/>
        </p:nvSpPr>
        <p:spPr>
          <a:xfrm>
            <a:off x="506552" y="6078488"/>
            <a:ext cx="11851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b="1" dirty="0" smtClean="0">
                <a:solidFill>
                  <a:schemeClr val="bg1"/>
                </a:solidFill>
              </a:rPr>
              <a:t>   </a:t>
            </a:r>
            <a:r>
              <a:rPr lang="cs-CZ" sz="900" b="1" dirty="0" smtClean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ZPĚT </a:t>
            </a:r>
            <a:r>
              <a:rPr lang="cs-CZ" sz="900" b="1" dirty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 MAPCE </a:t>
            </a:r>
            <a:endParaRPr lang="cs-CZ" sz="9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58982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Zástupný symbol pro obsah 12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4042792" cy="2578298"/>
          </a:xfrm>
        </p:spPr>
        <p:txBody>
          <a:bodyPr anchor="t">
            <a:normAutofit/>
          </a:bodyPr>
          <a:lstStyle/>
          <a:p>
            <a:pPr algn="l"/>
            <a:r>
              <a:rPr lang="cs-CZ" sz="2400" b="1" i="1" dirty="0" smtClean="0">
                <a:solidFill>
                  <a:schemeClr val="bg1"/>
                </a:solidFill>
                <a:latin typeface="Gabriola" pitchFamily="82" charset="0"/>
              </a:rPr>
              <a:t>PRADĚD,</a:t>
            </a:r>
            <a:r>
              <a:rPr lang="cs-CZ" sz="2400" b="1" i="1" dirty="0">
                <a:solidFill>
                  <a:schemeClr val="bg1"/>
                </a:solidFill>
                <a:latin typeface="Gabriola" pitchFamily="82" charset="0"/>
              </a:rPr>
              <a:t/>
            </a:r>
            <a:br>
              <a:rPr lang="cs-CZ" sz="2400" b="1" i="1" dirty="0">
                <a:solidFill>
                  <a:schemeClr val="bg1"/>
                </a:solidFill>
                <a:latin typeface="Gabriola" pitchFamily="82" charset="0"/>
              </a:rPr>
            </a:br>
            <a:r>
              <a:rPr lang="cs-CZ" sz="1800" i="1" dirty="0" smtClean="0">
                <a:solidFill>
                  <a:schemeClr val="bg1"/>
                </a:solidFill>
                <a:latin typeface="Gabriola" pitchFamily="82" charset="0"/>
              </a:rPr>
              <a:t>nejvyšší </a:t>
            </a:r>
            <a:r>
              <a:rPr lang="cs-CZ" sz="2000" i="1" dirty="0" smtClean="0">
                <a:solidFill>
                  <a:schemeClr val="bg1"/>
                </a:solidFill>
                <a:latin typeface="Gabriola" pitchFamily="82" charset="0"/>
              </a:rPr>
              <a:t>vládce jesenických hor, </a:t>
            </a:r>
            <a:r>
              <a:rPr lang="cs-CZ" sz="18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prý zkoušel kdysi,  jak jsou lidé poctiví..</a:t>
            </a:r>
            <a:r>
              <a:rPr lang="cs-CZ" sz="18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/>
            </a:r>
            <a:br>
              <a:rPr lang="cs-CZ" sz="18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</a:br>
            <a:r>
              <a:rPr lang="cs-CZ" sz="18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Vypráví  </a:t>
            </a:r>
            <a:r>
              <a:rPr lang="cs-CZ" sz="18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o tom pověst  </a:t>
            </a:r>
            <a:r>
              <a:rPr lang="cs-CZ" sz="18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s </a:t>
            </a:r>
            <a:r>
              <a:rPr lang="cs-CZ" sz="18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názvem </a:t>
            </a:r>
            <a:r>
              <a:rPr lang="cs-CZ" sz="18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PRADĚD.</a:t>
            </a:r>
            <a:r>
              <a:rPr lang="cs-CZ" sz="18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/>
            </a:r>
            <a:br>
              <a:rPr lang="cs-CZ" sz="18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Najdeš takovou v některé ze dvou našich knih?</a:t>
            </a:r>
            <a:br>
              <a:rPr lang="cs-CZ" sz="18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Hledej v jejich obsahu tento název a číslo strany.</a:t>
            </a:r>
            <a:br>
              <a:rPr lang="cs-CZ" sz="18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CHCETE VĚDĚT JEŠTĚ </a:t>
            </a:r>
            <a:r>
              <a:rPr lang="cs-CZ" sz="18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VÍC</a:t>
            </a:r>
            <a:r>
              <a:rPr lang="cs-CZ" sz="18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?</a:t>
            </a:r>
            <a:br>
              <a:rPr lang="cs-CZ" sz="18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ZAČÍNÁME TEDY ČÍST ……</a:t>
            </a:r>
            <a:endParaRPr lang="cs-CZ" sz="1800" dirty="0"/>
          </a:p>
        </p:txBody>
      </p:sp>
      <p:sp>
        <p:nvSpPr>
          <p:cNvPr id="4" name="Šipka doprava 3"/>
          <p:cNvSpPr/>
          <p:nvPr/>
        </p:nvSpPr>
        <p:spPr>
          <a:xfrm rot="10800000">
            <a:off x="434544" y="5905872"/>
            <a:ext cx="1257136" cy="576064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506552" y="6078488"/>
            <a:ext cx="11851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b="1" dirty="0" smtClean="0">
                <a:solidFill>
                  <a:schemeClr val="bg1"/>
                </a:solidFill>
              </a:rPr>
              <a:t>   </a:t>
            </a:r>
            <a:r>
              <a:rPr lang="cs-CZ" sz="900" b="1" dirty="0" smtClean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ZPĚT </a:t>
            </a:r>
            <a:r>
              <a:rPr lang="cs-CZ" sz="900" b="1" dirty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 MAPCE </a:t>
            </a:r>
            <a:endParaRPr lang="cs-CZ" sz="9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62393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747"/>
          <a:stretch/>
        </p:blipFill>
        <p:spPr>
          <a:xfrm>
            <a:off x="3923928" y="0"/>
            <a:ext cx="5210975" cy="68580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466728" cy="3298378"/>
          </a:xfrm>
        </p:spPr>
        <p:txBody>
          <a:bodyPr anchor="t">
            <a:normAutofit/>
          </a:bodyPr>
          <a:lstStyle/>
          <a:p>
            <a:pPr algn="l"/>
            <a:r>
              <a:rPr lang="cs-CZ" sz="2400" b="1" i="1" dirty="0" smtClean="0">
                <a:latin typeface="Gabriola" pitchFamily="82" charset="0"/>
              </a:rPr>
              <a:t>KALTENŠTEJN</a:t>
            </a:r>
            <a:r>
              <a:rPr lang="cs-CZ" sz="2400" b="1" i="1" dirty="0">
                <a:latin typeface="Gabriola" pitchFamily="82" charset="0"/>
              </a:rPr>
              <a:t/>
            </a:r>
            <a:br>
              <a:rPr lang="cs-CZ" sz="2400" b="1" i="1" dirty="0">
                <a:latin typeface="Gabriola" pitchFamily="82" charset="0"/>
              </a:rPr>
            </a:br>
            <a:r>
              <a:rPr lang="cs-CZ" sz="1800" i="1" dirty="0" smtClean="0">
                <a:latin typeface="Gabriola" pitchFamily="82" charset="0"/>
              </a:rPr>
              <a:t>se nachází poblíž obce ČERNÁ VODA.</a:t>
            </a:r>
            <a:br>
              <a:rPr lang="cs-CZ" sz="1800" i="1" dirty="0" smtClean="0">
                <a:latin typeface="Gabriola" pitchFamily="82" charset="0"/>
              </a:rPr>
            </a:b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Prý  tam velmi zlá kněžna zavinila svou bezcitností smrt dítěte. Jak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to asi bylo? </a:t>
            </a:r>
            <a:br>
              <a:rPr lang="cs-CZ" sz="1800" i="1" dirty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Vypráví o tom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pověst  pod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názvem </a:t>
            </a:r>
            <a:br>
              <a:rPr lang="cs-CZ" sz="1800" i="1" dirty="0" smtClean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ZLÁ HRABĚNKA NA KALTENŠTEJNU.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/>
            </a:r>
            <a:br>
              <a:rPr lang="cs-CZ" sz="1800" i="1" dirty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Najdeš takovou v některé ze dvou našich knih?</a:t>
            </a:r>
            <a:br>
              <a:rPr lang="cs-CZ" sz="1800" i="1" dirty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Hledej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v jejich obsahu tento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název a číslo strany.</a:t>
            </a:r>
            <a:br>
              <a:rPr lang="cs-CZ" sz="1800" i="1" dirty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CHCETE VĚDĚT JEŠTĚ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VÍC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?</a:t>
            </a:r>
            <a:br>
              <a:rPr lang="cs-CZ" sz="1800" i="1" dirty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ZAČÍNÁME TEDY ČÍST ……</a:t>
            </a:r>
            <a:endParaRPr lang="cs-CZ" sz="1800" dirty="0"/>
          </a:p>
        </p:txBody>
      </p:sp>
      <p:sp>
        <p:nvSpPr>
          <p:cNvPr id="5" name="Šipka doprava 4"/>
          <p:cNvSpPr/>
          <p:nvPr/>
        </p:nvSpPr>
        <p:spPr>
          <a:xfrm rot="10800000">
            <a:off x="434544" y="5905872"/>
            <a:ext cx="1257136" cy="576064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506552" y="6078488"/>
            <a:ext cx="11851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b="1" dirty="0" smtClean="0">
                <a:solidFill>
                  <a:schemeClr val="bg1"/>
                </a:solidFill>
              </a:rPr>
              <a:t>   </a:t>
            </a:r>
            <a:r>
              <a:rPr lang="cs-CZ" sz="900" b="1" dirty="0" smtClean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ZPĚT </a:t>
            </a:r>
            <a:r>
              <a:rPr lang="cs-CZ" sz="900" b="1" dirty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 MAPCE </a:t>
            </a:r>
            <a:endParaRPr lang="cs-CZ" sz="9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97599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0"/>
            <a:ext cx="5148064" cy="68580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35790" y="332656"/>
            <a:ext cx="4424242" cy="2664296"/>
          </a:xfrm>
        </p:spPr>
        <p:txBody>
          <a:bodyPr anchor="t">
            <a:normAutofit/>
          </a:bodyPr>
          <a:lstStyle/>
          <a:p>
            <a:pPr algn="l"/>
            <a:r>
              <a:rPr lang="cs-CZ" sz="2400" b="1" i="1" dirty="0" smtClean="0">
                <a:latin typeface="Gabriola" pitchFamily="82" charset="0"/>
              </a:rPr>
              <a:t>KOBRŠTEJN</a:t>
            </a:r>
            <a:r>
              <a:rPr lang="cs-CZ" sz="2400" b="1" i="1" dirty="0">
                <a:latin typeface="Gabriola" pitchFamily="82" charset="0"/>
              </a:rPr>
              <a:t/>
            </a:r>
            <a:br>
              <a:rPr lang="cs-CZ" sz="2400" b="1" i="1" dirty="0">
                <a:latin typeface="Gabriola" pitchFamily="82" charset="0"/>
              </a:rPr>
            </a:br>
            <a:r>
              <a:rPr lang="cs-CZ" sz="1800" i="1" dirty="0">
                <a:latin typeface="Gabriola" pitchFamily="82" charset="0"/>
              </a:rPr>
              <a:t>se nachází poblíž obce </a:t>
            </a:r>
            <a:r>
              <a:rPr lang="cs-CZ" sz="1800" i="1" dirty="0" smtClean="0">
                <a:latin typeface="Gabriola" pitchFamily="82" charset="0"/>
              </a:rPr>
              <a:t>REJVÍZ. </a:t>
            </a:r>
            <a:br>
              <a:rPr lang="cs-CZ" sz="1800" i="1" dirty="0" smtClean="0">
                <a:latin typeface="Gabriola" pitchFamily="82" charset="0"/>
              </a:rPr>
            </a:br>
            <a:r>
              <a:rPr lang="cs-CZ" sz="1800" i="1" dirty="0" smtClean="0">
                <a:latin typeface="Gabriola" pitchFamily="82" charset="0"/>
              </a:rPr>
              <a:t>P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rý má své trpaslíky, kteří si rádi zahrají  kuželky s každým, kdo je vidí. Vidí je prý už jen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někteří lidé. Kteří???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/>
            </a:r>
            <a:br>
              <a:rPr lang="cs-CZ" sz="1800" i="1" dirty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Vypráví o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tom pověst KUŽELKY NA KOBRŠTEJNU..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/>
            </a:r>
            <a:br>
              <a:rPr lang="cs-CZ" sz="1800" i="1" dirty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Najdeš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takovou v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některé ze dvou našich knih?</a:t>
            </a:r>
            <a:br>
              <a:rPr lang="cs-CZ" sz="1800" i="1" dirty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Hledej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v jejich obsahu tento název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a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číslo strany.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/>
            </a:r>
            <a:br>
              <a:rPr lang="cs-CZ" sz="1800" i="1" dirty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CHCETE VĚDĚT JEŠTĚ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VÍC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?</a:t>
            </a:r>
            <a:br>
              <a:rPr lang="cs-CZ" sz="1800" i="1" dirty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ZAČÍNÁME TEDY ČÍST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……</a:t>
            </a:r>
            <a:endParaRPr lang="cs-CZ" sz="1800" dirty="0"/>
          </a:p>
        </p:txBody>
      </p:sp>
      <p:sp>
        <p:nvSpPr>
          <p:cNvPr id="5" name="Šipka doprava 4"/>
          <p:cNvSpPr/>
          <p:nvPr/>
        </p:nvSpPr>
        <p:spPr>
          <a:xfrm rot="10800000">
            <a:off x="434544" y="5905872"/>
            <a:ext cx="1257136" cy="576064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506552" y="6078488"/>
            <a:ext cx="11851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b="1" dirty="0" smtClean="0">
                <a:solidFill>
                  <a:schemeClr val="bg1"/>
                </a:solidFill>
              </a:rPr>
              <a:t>   </a:t>
            </a:r>
            <a:r>
              <a:rPr lang="cs-CZ" sz="900" b="1" dirty="0" smtClean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ZPĚT </a:t>
            </a:r>
            <a:r>
              <a:rPr lang="cs-CZ" sz="900" b="1" dirty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 MAPCE </a:t>
            </a:r>
            <a:endParaRPr lang="cs-CZ" sz="9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51662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0"/>
            <a:ext cx="5220072" cy="68580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3528392" cy="3024336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2700" b="1" i="1" dirty="0" smtClean="0">
                <a:latin typeface="Gabriola" pitchFamily="82" charset="0"/>
              </a:rPr>
              <a:t>EDELŠTEJN</a:t>
            </a:r>
            <a:r>
              <a:rPr lang="cs-CZ" sz="2400" b="1" i="1" dirty="0" smtClean="0">
                <a:latin typeface="Gabriola" pitchFamily="82" charset="0"/>
              </a:rPr>
              <a:t/>
            </a:r>
            <a:br>
              <a:rPr lang="cs-CZ" sz="2400" b="1" i="1" dirty="0" smtClean="0">
                <a:latin typeface="Gabriola" pitchFamily="82" charset="0"/>
              </a:rPr>
            </a:br>
            <a:r>
              <a:rPr lang="cs-CZ" sz="2000" i="1" dirty="0" smtClean="0">
                <a:latin typeface="Gabriola" pitchFamily="82" charset="0"/>
              </a:rPr>
              <a:t>se nachází poblíž obce ZLATÉ HORY. </a:t>
            </a:r>
            <a:br>
              <a:rPr lang="cs-CZ" sz="2000" i="1" dirty="0" smtClean="0">
                <a:latin typeface="Gabriola" pitchFamily="82" charset="0"/>
              </a:rPr>
            </a:br>
            <a:r>
              <a:rPr lang="cs-CZ" sz="2000" i="1" dirty="0" smtClean="0">
                <a:latin typeface="Gabriola" pitchFamily="82" charset="0"/>
                <a:cs typeface="Times New Roman" pitchFamily="18" charset="0"/>
              </a:rPr>
              <a:t>Prý byl kdysi plný obrů. Jestli hodných nebo zlých, to neprozradíme. Jak </a:t>
            </a:r>
            <a:r>
              <a:rPr lang="cs-CZ" sz="2000" i="1" dirty="0">
                <a:latin typeface="Gabriola" pitchFamily="82" charset="0"/>
                <a:cs typeface="Times New Roman" pitchFamily="18" charset="0"/>
              </a:rPr>
              <a:t>to asi bylo? </a:t>
            </a:r>
            <a:br>
              <a:rPr lang="cs-CZ" sz="2000" i="1" dirty="0">
                <a:latin typeface="Gabriola" pitchFamily="82" charset="0"/>
                <a:cs typeface="Times New Roman" pitchFamily="18" charset="0"/>
              </a:rPr>
            </a:br>
            <a:r>
              <a:rPr lang="cs-CZ" sz="2000" i="1" dirty="0">
                <a:latin typeface="Gabriola" pitchFamily="82" charset="0"/>
                <a:cs typeface="Times New Roman" pitchFamily="18" charset="0"/>
              </a:rPr>
              <a:t>Vypráví o tom </a:t>
            </a:r>
            <a:r>
              <a:rPr lang="cs-CZ" sz="2000" i="1" dirty="0" smtClean="0">
                <a:latin typeface="Gabriola" pitchFamily="82" charset="0"/>
                <a:cs typeface="Times New Roman" pitchFamily="18" charset="0"/>
              </a:rPr>
              <a:t>pověst OBŘI </a:t>
            </a:r>
            <a:r>
              <a:rPr lang="cs-CZ" sz="2000" i="1" dirty="0">
                <a:latin typeface="Gabriola" pitchFamily="82" charset="0"/>
                <a:cs typeface="Times New Roman" pitchFamily="18" charset="0"/>
              </a:rPr>
              <a:t>NA EDELŠTEJNU</a:t>
            </a:r>
            <a:br>
              <a:rPr lang="cs-CZ" sz="2000" i="1" dirty="0">
                <a:latin typeface="Gabriola" pitchFamily="82" charset="0"/>
                <a:cs typeface="Times New Roman" pitchFamily="18" charset="0"/>
              </a:rPr>
            </a:br>
            <a:r>
              <a:rPr lang="cs-CZ" sz="2000" i="1" dirty="0">
                <a:latin typeface="Gabriola" pitchFamily="82" charset="0"/>
                <a:cs typeface="Times New Roman" pitchFamily="18" charset="0"/>
              </a:rPr>
              <a:t>nebo </a:t>
            </a:r>
            <a:r>
              <a:rPr lang="cs-CZ" sz="2000" i="1" dirty="0" smtClean="0">
                <a:latin typeface="Gabriola" pitchFamily="82" charset="0"/>
                <a:cs typeface="Times New Roman" pitchFamily="18" charset="0"/>
              </a:rPr>
              <a:t>pověst ZLATO POD EDELŠTEJNEM .</a:t>
            </a:r>
            <a:r>
              <a:rPr lang="cs-CZ" sz="2000" i="1" dirty="0">
                <a:latin typeface="Gabriola" pitchFamily="82" charset="0"/>
                <a:cs typeface="Times New Roman" pitchFamily="18" charset="0"/>
              </a:rPr>
              <a:t/>
            </a:r>
            <a:br>
              <a:rPr lang="cs-CZ" sz="2000" i="1" dirty="0">
                <a:latin typeface="Gabriola" pitchFamily="82" charset="0"/>
                <a:cs typeface="Times New Roman" pitchFamily="18" charset="0"/>
              </a:rPr>
            </a:br>
            <a:r>
              <a:rPr lang="cs-CZ" sz="2000" i="1" dirty="0">
                <a:latin typeface="Gabriola" pitchFamily="82" charset="0"/>
                <a:cs typeface="Times New Roman" pitchFamily="18" charset="0"/>
              </a:rPr>
              <a:t>Najdeš takové v některé ze dvou našich knih?</a:t>
            </a:r>
            <a:br>
              <a:rPr lang="cs-CZ" sz="2000" i="1" dirty="0">
                <a:latin typeface="Gabriola" pitchFamily="82" charset="0"/>
                <a:cs typeface="Times New Roman" pitchFamily="18" charset="0"/>
              </a:rPr>
            </a:br>
            <a:r>
              <a:rPr lang="cs-CZ" sz="2000" i="1" dirty="0">
                <a:latin typeface="Gabriola" pitchFamily="82" charset="0"/>
                <a:cs typeface="Times New Roman" pitchFamily="18" charset="0"/>
              </a:rPr>
              <a:t>Hledej v jejich obsahu </a:t>
            </a:r>
            <a:r>
              <a:rPr lang="cs-CZ" sz="2000" i="1" dirty="0" smtClean="0">
                <a:latin typeface="Gabriola" pitchFamily="82" charset="0"/>
                <a:cs typeface="Times New Roman" pitchFamily="18" charset="0"/>
              </a:rPr>
              <a:t>tyto </a:t>
            </a:r>
            <a:r>
              <a:rPr lang="cs-CZ" sz="2000" i="1" dirty="0">
                <a:latin typeface="Gabriola" pitchFamily="82" charset="0"/>
                <a:cs typeface="Times New Roman" pitchFamily="18" charset="0"/>
              </a:rPr>
              <a:t>názvy a čísla stran.</a:t>
            </a:r>
            <a:br>
              <a:rPr lang="cs-CZ" sz="2000" i="1" dirty="0">
                <a:latin typeface="Gabriola" pitchFamily="82" charset="0"/>
                <a:cs typeface="Times New Roman" pitchFamily="18" charset="0"/>
              </a:rPr>
            </a:br>
            <a:r>
              <a:rPr lang="cs-CZ" sz="2000" i="1" dirty="0">
                <a:latin typeface="Gabriola" pitchFamily="82" charset="0"/>
                <a:cs typeface="Times New Roman" pitchFamily="18" charset="0"/>
              </a:rPr>
              <a:t>CHCETE VĚDĚT JEŠTĚ </a:t>
            </a:r>
            <a:r>
              <a:rPr lang="cs-CZ" sz="2000" i="1" dirty="0" smtClean="0">
                <a:latin typeface="Gabriola" pitchFamily="82" charset="0"/>
                <a:cs typeface="Times New Roman" pitchFamily="18" charset="0"/>
              </a:rPr>
              <a:t>VÍC</a:t>
            </a:r>
            <a:r>
              <a:rPr lang="cs-CZ" sz="2000" i="1" dirty="0">
                <a:latin typeface="Gabriola" pitchFamily="82" charset="0"/>
                <a:cs typeface="Times New Roman" pitchFamily="18" charset="0"/>
              </a:rPr>
              <a:t>?</a:t>
            </a:r>
            <a:br>
              <a:rPr lang="cs-CZ" sz="2000" i="1" dirty="0">
                <a:latin typeface="Gabriola" pitchFamily="82" charset="0"/>
                <a:cs typeface="Times New Roman" pitchFamily="18" charset="0"/>
              </a:rPr>
            </a:br>
            <a:r>
              <a:rPr lang="cs-CZ" sz="2000" i="1" dirty="0">
                <a:latin typeface="Gabriola" pitchFamily="82" charset="0"/>
                <a:cs typeface="Times New Roman" pitchFamily="18" charset="0"/>
              </a:rPr>
              <a:t>ZAČÍNÁME TEDY ČÍST ……</a:t>
            </a:r>
            <a:endParaRPr lang="cs-CZ" sz="2000" dirty="0"/>
          </a:p>
        </p:txBody>
      </p:sp>
      <p:sp>
        <p:nvSpPr>
          <p:cNvPr id="5" name="Šipka doprava 4"/>
          <p:cNvSpPr/>
          <p:nvPr/>
        </p:nvSpPr>
        <p:spPr>
          <a:xfrm rot="10800000">
            <a:off x="506552" y="5617840"/>
            <a:ext cx="1257136" cy="576064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506552" y="5790456"/>
            <a:ext cx="11851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b="1" dirty="0" smtClean="0">
                <a:solidFill>
                  <a:schemeClr val="bg1"/>
                </a:solidFill>
              </a:rPr>
              <a:t>   </a:t>
            </a:r>
            <a:r>
              <a:rPr lang="cs-CZ" sz="900" dirty="0" smtClean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ZPĚT</a:t>
            </a:r>
            <a:r>
              <a:rPr lang="cs-CZ" sz="900" b="1" dirty="0" smtClean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900" b="1" dirty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 MAPCE </a:t>
            </a:r>
            <a:endParaRPr lang="cs-CZ" sz="9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97415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75750" cy="6858000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4437112"/>
            <a:ext cx="4392488" cy="1944216"/>
          </a:xfrm>
        </p:spPr>
        <p:txBody>
          <a:bodyPr anchor="t">
            <a:noAutofit/>
          </a:bodyPr>
          <a:lstStyle/>
          <a:p>
            <a:pPr algn="l">
              <a:spcAft>
                <a:spcPts val="1200"/>
              </a:spcAft>
            </a:pPr>
            <a:r>
              <a:rPr lang="cs-CZ" sz="2400" b="1" i="1" dirty="0" smtClean="0">
                <a:solidFill>
                  <a:schemeClr val="bg1"/>
                </a:solidFill>
                <a:latin typeface="Gabriola" pitchFamily="82" charset="0"/>
              </a:rPr>
              <a:t>LÁZNĚ  JESENÍK  -</a:t>
            </a:r>
            <a:r>
              <a:rPr lang="cs-CZ" sz="2400" b="1" i="1" dirty="0" err="1" smtClean="0">
                <a:solidFill>
                  <a:schemeClr val="bg1"/>
                </a:solidFill>
                <a:latin typeface="Gabriola" pitchFamily="82" charset="0"/>
              </a:rPr>
              <a:t>Gräfenberk</a:t>
            </a:r>
            <a:r>
              <a:rPr lang="cs-CZ" sz="2400" b="1" i="1" dirty="0" smtClean="0">
                <a:solidFill>
                  <a:schemeClr val="bg1"/>
                </a:solidFill>
                <a:latin typeface="Gabriola" pitchFamily="82" charset="0"/>
              </a:rPr>
              <a:t/>
            </a:r>
            <a:br>
              <a:rPr lang="cs-CZ" sz="2400" b="1" i="1" dirty="0" smtClean="0">
                <a:solidFill>
                  <a:schemeClr val="bg1"/>
                </a:solidFill>
                <a:latin typeface="Gabriola" pitchFamily="82" charset="0"/>
              </a:rPr>
            </a:br>
            <a:r>
              <a:rPr lang="cs-CZ" sz="1800" i="1" dirty="0" smtClean="0">
                <a:solidFill>
                  <a:schemeClr val="bg1"/>
                </a:solidFill>
                <a:latin typeface="Gabriola" pitchFamily="82" charset="0"/>
              </a:rPr>
              <a:t>leží nad  městem Jeseníkem a spíše připomínají zámek.</a:t>
            </a:r>
            <a:br>
              <a:rPr lang="cs-CZ" sz="1800" i="1" dirty="0" smtClean="0">
                <a:solidFill>
                  <a:schemeClr val="bg1"/>
                </a:solidFill>
                <a:latin typeface="Gabriola" pitchFamily="82" charset="0"/>
              </a:rPr>
            </a:br>
            <a:r>
              <a:rPr lang="cs-CZ" sz="1800" i="1" dirty="0" smtClean="0">
                <a:solidFill>
                  <a:schemeClr val="bg1"/>
                </a:solidFill>
                <a:latin typeface="Gabriola" pitchFamily="82" charset="0"/>
              </a:rPr>
              <a:t>Lidé si tu léčí různé nemoci nebo poranění</a:t>
            </a:r>
            <a:r>
              <a:rPr lang="cs-CZ" sz="1800" i="1" dirty="0">
                <a:solidFill>
                  <a:schemeClr val="bg1"/>
                </a:solidFill>
                <a:latin typeface="Gabriola" pitchFamily="82" charset="0"/>
              </a:rPr>
              <a:t> </a:t>
            </a:r>
            <a:r>
              <a:rPr lang="cs-CZ" sz="1800" i="1" dirty="0" smtClean="0">
                <a:solidFill>
                  <a:schemeClr val="bg1"/>
                </a:solidFill>
                <a:latin typeface="Gabriola" pitchFamily="82" charset="0"/>
              </a:rPr>
              <a:t> VODOU .</a:t>
            </a:r>
            <a:br>
              <a:rPr lang="cs-CZ" sz="1800" i="1" dirty="0" smtClean="0">
                <a:solidFill>
                  <a:schemeClr val="bg1"/>
                </a:solidFill>
                <a:latin typeface="Gabriola" pitchFamily="82" charset="0"/>
              </a:rPr>
            </a:br>
            <a:r>
              <a:rPr lang="cs-CZ" sz="1800" i="1" dirty="0" smtClean="0">
                <a:solidFill>
                  <a:schemeClr val="bg1"/>
                </a:solidFill>
                <a:latin typeface="Gabriola" pitchFamily="82" charset="0"/>
              </a:rPr>
              <a:t>Všechno p</a:t>
            </a:r>
            <a:r>
              <a:rPr lang="cs-CZ" sz="18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rý vzniklo tak, </a:t>
            </a:r>
            <a:r>
              <a:rPr lang="cs-CZ" sz="1800" i="1" dirty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že VINCENC </a:t>
            </a:r>
            <a:r>
              <a:rPr lang="cs-CZ" sz="18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PRIESSNITZ,  jako </a:t>
            </a:r>
            <a:br>
              <a:rPr lang="cs-CZ" sz="18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</a:br>
            <a:r>
              <a:rPr lang="cs-CZ" sz="18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malý chlapec, objevil kouzelnou moc vody jesenických hor. </a:t>
            </a:r>
            <a:br>
              <a:rPr lang="cs-CZ" sz="18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</a:br>
            <a:r>
              <a:rPr lang="cs-CZ" sz="1800" i="1" dirty="0" smtClean="0">
                <a:solidFill>
                  <a:schemeClr val="bg1"/>
                </a:solidFill>
                <a:latin typeface="Gabriola" pitchFamily="82" charset="0"/>
                <a:cs typeface="Times New Roman" pitchFamily="18" charset="0"/>
              </a:rPr>
              <a:t>Další snímek ukáže začátek tohoto příběhu na obrázcích.</a:t>
            </a:r>
            <a:endParaRPr lang="cs-CZ" sz="1800" i="1" dirty="0">
              <a:latin typeface="Gabriola" pitchFamily="82" charset="0"/>
              <a:cs typeface="Times New Roman" pitchFamily="18" charset="0"/>
            </a:endParaRPr>
          </a:p>
        </p:txBody>
      </p:sp>
      <p:pic>
        <p:nvPicPr>
          <p:cNvPr id="1028" name="Picture 4" descr="C:\Users\SIJ\Desktop\FOTO ŠABLONY\1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1" r="11921"/>
          <a:stretch/>
        </p:blipFill>
        <p:spPr bwMode="auto">
          <a:xfrm>
            <a:off x="6660232" y="99396"/>
            <a:ext cx="2483768" cy="2609524"/>
          </a:xfrm>
          <a:prstGeom prst="rect">
            <a:avLst/>
          </a:prstGeom>
          <a:noFill/>
          <a:effectLst>
            <a:softEdge rad="317500"/>
          </a:effec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3140968"/>
            <a:ext cx="2154235" cy="309634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5" name="Rovnoramenný trojúhelník 4"/>
          <p:cNvSpPr/>
          <p:nvPr/>
        </p:nvSpPr>
        <p:spPr>
          <a:xfrm>
            <a:off x="8172400" y="2420888"/>
            <a:ext cx="45719" cy="45719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992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72816"/>
            <a:ext cx="6059488" cy="5085184"/>
          </a:xfrm>
          <a:effectLst>
            <a:softEdge rad="317500"/>
          </a:effectLst>
        </p:spPr>
      </p:pic>
      <p:pic>
        <p:nvPicPr>
          <p:cNvPr id="10" name="Zástupný symbol pro obsah 9"/>
          <p:cNvPicPr>
            <a:picLocks noGrp="1" noChangeAspect="1"/>
          </p:cNvPicPr>
          <p:nvPr>
            <p:ph sz="quarter" idx="4294967295"/>
          </p:nvPr>
        </p:nvPicPr>
        <p:blipFill>
          <a:blip r:embed="rId4" cstate="print">
            <a:grayscl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888" y="4365104"/>
            <a:ext cx="3059112" cy="2492896"/>
          </a:xfrm>
        </p:spPr>
      </p:pic>
      <p:pic>
        <p:nvPicPr>
          <p:cNvPr id="1026" name="Picture 2" descr="C:\Users\SIJ\Desktop\FOTO ŠABLONY\18.JPG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2680" y="1772816"/>
            <a:ext cx="3061320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Šipka doprava 11"/>
          <p:cNvSpPr/>
          <p:nvPr/>
        </p:nvSpPr>
        <p:spPr>
          <a:xfrm rot="10800000">
            <a:off x="434544" y="5905872"/>
            <a:ext cx="1257136" cy="576064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>
            <a:hlinkClick r:id="rId7" action="ppaction://hlinksldjump"/>
          </p:cNvPr>
          <p:cNvSpPr txBox="1"/>
          <p:nvPr/>
        </p:nvSpPr>
        <p:spPr>
          <a:xfrm>
            <a:off x="506552" y="6078488"/>
            <a:ext cx="11851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b="1" dirty="0" smtClean="0">
                <a:solidFill>
                  <a:schemeClr val="bg1"/>
                </a:solidFill>
              </a:rPr>
              <a:t>   </a:t>
            </a:r>
            <a:r>
              <a:rPr lang="cs-CZ" sz="900" b="1" dirty="0" smtClean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ZPĚT </a:t>
            </a:r>
            <a:r>
              <a:rPr lang="cs-CZ" sz="900" b="1" dirty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 MAPCE </a:t>
            </a:r>
            <a:endParaRPr lang="cs-CZ" sz="9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7956376" cy="1772816"/>
          </a:xfrm>
        </p:spPr>
        <p:txBody>
          <a:bodyPr anchor="t">
            <a:normAutofit/>
          </a:bodyPr>
          <a:lstStyle/>
          <a:p>
            <a:pPr algn="l"/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Vše začalo pozorováním zvířat. Malý Vincenc si všímá, co dělají, když jsou zraněná. Musí být  v úkrytu a tichý!</a:t>
            </a:r>
            <a:br>
              <a:rPr lang="cs-CZ" sz="1800" i="1" dirty="0" smtClean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 smtClean="0">
                <a:solidFill>
                  <a:srgbClr val="C00000"/>
                </a:solidFill>
                <a:latin typeface="Gabriola" pitchFamily="82" charset="0"/>
                <a:cs typeface="Times New Roman" pitchFamily="18" charset="0"/>
              </a:rPr>
              <a:t>Najdeš malého VINCENCE na obrázku?  Ukaž také KOHO pozoruje?</a:t>
            </a:r>
            <a:br>
              <a:rPr lang="cs-CZ" sz="1800" i="1" dirty="0" smtClean="0">
                <a:solidFill>
                  <a:srgbClr val="C00000"/>
                </a:solidFill>
                <a:latin typeface="Gabriola" pitchFamily="82" charset="0"/>
                <a:cs typeface="Times New Roman" pitchFamily="18" charset="0"/>
              </a:rPr>
            </a:b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Vincenc si nic nenechal pro sebe. Vyrostl a začal pomáhat lidem.</a:t>
            </a:r>
            <a:br>
              <a:rPr lang="cs-CZ" sz="1800" i="1" dirty="0" smtClean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Vypráví o tom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pověst LÉČIVÁ VODA  nebo pověst ŽIVÁ VODA. </a:t>
            </a:r>
            <a:br>
              <a:rPr lang="cs-CZ" sz="1800" i="1" dirty="0" smtClean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Najdeš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takové v některé ze dvou našich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knih?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Hledej v jejich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obsahu tyto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názvy a čísla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stran. </a:t>
            </a:r>
            <a:br>
              <a:rPr lang="cs-CZ" sz="1800" i="1" dirty="0" smtClean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CHCETE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VĚDĚT JEŠTĚ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VÍC? ZAČÍNÁME TEDY ČÍST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……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61619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7704856" cy="1656184"/>
          </a:xfrm>
        </p:spPr>
        <p:txBody>
          <a:bodyPr anchor="t">
            <a:normAutofit/>
          </a:bodyPr>
          <a:lstStyle/>
          <a:p>
            <a:pPr algn="l"/>
            <a:r>
              <a:rPr lang="cs-CZ" sz="2400" b="1" i="1" dirty="0" smtClean="0">
                <a:latin typeface="Gabriola" pitchFamily="82" charset="0"/>
              </a:rPr>
              <a:t>VOZKA</a:t>
            </a:r>
            <a:r>
              <a:rPr lang="cs-CZ" sz="2400" b="1" i="1" dirty="0">
                <a:latin typeface="Gabriola" pitchFamily="82" charset="0"/>
              </a:rPr>
              <a:t/>
            </a:r>
            <a:br>
              <a:rPr lang="cs-CZ" sz="2400" b="1" i="1" dirty="0">
                <a:latin typeface="Gabriola" pitchFamily="82" charset="0"/>
              </a:rPr>
            </a:br>
            <a:r>
              <a:rPr lang="cs-CZ" sz="2000" i="1" dirty="0" smtClean="0">
                <a:latin typeface="Gabriola" pitchFamily="82" charset="0"/>
              </a:rPr>
              <a:t>je vrchol, kde p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rý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kdysi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zkameněl vůz s nákladem tažený koňmi a dokonce i vozka, který povoz řídil.  </a:t>
            </a:r>
            <a:br>
              <a:rPr lang="cs-CZ" sz="1800" i="1" dirty="0" smtClean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 smtClean="0">
                <a:solidFill>
                  <a:srgbClr val="C00000"/>
                </a:solidFill>
                <a:latin typeface="Gabriola" pitchFamily="82" charset="0"/>
                <a:cs typeface="Times New Roman" pitchFamily="18" charset="0"/>
              </a:rPr>
              <a:t>Ukaž na snímku, kde je podle tebe zkamenělý vůz s nákladem, kde je kůň, kde vozka.</a:t>
            </a:r>
            <a:br>
              <a:rPr lang="cs-CZ" sz="1800" i="1" dirty="0" smtClean="0">
                <a:solidFill>
                  <a:srgbClr val="C00000"/>
                </a:solidFill>
                <a:latin typeface="Gabriola" pitchFamily="82" charset="0"/>
                <a:cs typeface="Times New Roman" pitchFamily="18" charset="0"/>
              </a:rPr>
            </a:b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Jak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to asi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bylo? Vypráví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o tom pověst s názvem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VOZKA. Najdeš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takovou v některé ze dvou našich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knih?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/>
            </a:r>
            <a:br>
              <a:rPr lang="cs-CZ" sz="1800" i="1" dirty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Hledej v jejich obsahu tento název a číslo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strany. CHCETE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VĚDĚT JEŠTĚ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VÍC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? ZAČÍNÁME TEDY ČÍST ……</a:t>
            </a:r>
            <a:endParaRPr lang="cs-CZ" sz="1800" dirty="0"/>
          </a:p>
        </p:txBody>
      </p:sp>
      <p:sp>
        <p:nvSpPr>
          <p:cNvPr id="10" name="Šipka doprava 9"/>
          <p:cNvSpPr/>
          <p:nvPr/>
        </p:nvSpPr>
        <p:spPr>
          <a:xfrm rot="10800000">
            <a:off x="434544" y="5905872"/>
            <a:ext cx="1257136" cy="576064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>
            <a:hlinkClick r:id="rId4" action="ppaction://hlinksldjump"/>
          </p:cNvPr>
          <p:cNvSpPr txBox="1"/>
          <p:nvPr/>
        </p:nvSpPr>
        <p:spPr>
          <a:xfrm>
            <a:off x="506552" y="6078488"/>
            <a:ext cx="11851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b="1" dirty="0" smtClean="0">
                <a:solidFill>
                  <a:schemeClr val="bg1"/>
                </a:solidFill>
              </a:rPr>
              <a:t>   </a:t>
            </a:r>
            <a:r>
              <a:rPr lang="cs-CZ" sz="900" b="1" dirty="0" smtClean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ZPĚT </a:t>
            </a:r>
            <a:r>
              <a:rPr lang="cs-CZ" sz="900" b="1" dirty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 MAPCE </a:t>
            </a:r>
            <a:endParaRPr lang="cs-CZ" sz="9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23190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Zástupný symbol pro obsah 9"/>
          <p:cNvPicPr>
            <a:picLocks noGrp="1" noChangeAspect="1"/>
          </p:cNvPicPr>
          <p:nvPr>
            <p:ph sz="quarter" idx="4294967295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30" t="444"/>
          <a:stretch/>
        </p:blipFill>
        <p:spPr>
          <a:xfrm>
            <a:off x="1467106" y="4797152"/>
            <a:ext cx="2744854" cy="1944216"/>
          </a:xfrm>
          <a:effectLst>
            <a:softEdge rad="317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3"/>
            <a:ext cx="4032448" cy="5174615"/>
          </a:xfrm>
        </p:spPr>
        <p:txBody>
          <a:bodyPr anchor="t">
            <a:normAutofit/>
          </a:bodyPr>
          <a:lstStyle/>
          <a:p>
            <a:pPr algn="l"/>
            <a:r>
              <a:rPr lang="cs-CZ" sz="2400" b="1" i="1" dirty="0" smtClean="0">
                <a:latin typeface="Gabriola" pitchFamily="82" charset="0"/>
              </a:rPr>
              <a:t>ZLATÉ HORY</a:t>
            </a:r>
            <a:r>
              <a:rPr lang="cs-CZ" sz="2400" b="1" i="1" dirty="0">
                <a:latin typeface="Gabriola" pitchFamily="82" charset="0"/>
              </a:rPr>
              <a:t/>
            </a:r>
            <a:br>
              <a:rPr lang="cs-CZ" sz="2400" b="1" i="1" dirty="0">
                <a:latin typeface="Gabriola" pitchFamily="82" charset="0"/>
              </a:rPr>
            </a:br>
            <a:r>
              <a:rPr lang="cs-CZ" sz="1800" i="1" dirty="0" smtClean="0">
                <a:latin typeface="Gabriola" pitchFamily="82" charset="0"/>
              </a:rPr>
              <a:t>získaly název podle bohatství, </a:t>
            </a:r>
            <a:r>
              <a:rPr lang="cs-CZ" sz="1800" i="1" dirty="0">
                <a:latin typeface="Gabriola" pitchFamily="82" charset="0"/>
              </a:rPr>
              <a:t>které  </a:t>
            </a:r>
            <a:r>
              <a:rPr lang="cs-CZ" sz="1800" i="1" dirty="0" smtClean="0">
                <a:latin typeface="Gabriola" pitchFamily="82" charset="0"/>
              </a:rPr>
              <a:t>ukrývají </a:t>
            </a:r>
            <a:r>
              <a:rPr lang="cs-CZ" sz="1800" i="1" dirty="0">
                <a:latin typeface="Gabriola" pitchFamily="82" charset="0"/>
              </a:rPr>
              <a:t>ve svých kamenech </a:t>
            </a:r>
            <a:r>
              <a:rPr lang="cs-CZ" sz="1800" i="1" dirty="0" smtClean="0">
                <a:latin typeface="Gabriola" pitchFamily="82" charset="0"/>
              </a:rPr>
              <a:t>okolní kopce. Nejdelší a nejširší je kopec, který lidé nazvali  PŘÍČNÁ HORA. </a:t>
            </a:r>
            <a:br>
              <a:rPr lang="cs-CZ" sz="1800" i="1" dirty="0" smtClean="0">
                <a:latin typeface="Gabriola" pitchFamily="82" charset="0"/>
              </a:rPr>
            </a:br>
            <a:r>
              <a:rPr lang="cs-CZ" sz="1800" i="1" dirty="0" smtClean="0">
                <a:latin typeface="Gabriola" pitchFamily="82" charset="0"/>
              </a:rPr>
              <a:t>Na snímku města je to místo, na kterém stál fotograf.</a:t>
            </a:r>
            <a:br>
              <a:rPr lang="cs-CZ" sz="1800" i="1" dirty="0" smtClean="0">
                <a:latin typeface="Gabriola" pitchFamily="82" charset="0"/>
              </a:rPr>
            </a:br>
            <a:r>
              <a:rPr lang="cs-CZ" sz="1800" i="1" dirty="0" smtClean="0">
                <a:solidFill>
                  <a:srgbClr val="C00000"/>
                </a:solidFill>
                <a:latin typeface="Gabriola" pitchFamily="82" charset="0"/>
              </a:rPr>
              <a:t>Ukaž toto místo </a:t>
            </a:r>
            <a:r>
              <a:rPr lang="cs-CZ" sz="1800" i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Gabriola" pitchFamily="82" charset="0"/>
              </a:rPr>
              <a:t>/d</a:t>
            </a:r>
            <a:r>
              <a:rPr lang="cs-CZ" sz="1800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Gabriola" pitchFamily="82" charset="0"/>
              </a:rPr>
              <a:t>nes </a:t>
            </a:r>
            <a:r>
              <a:rPr lang="cs-CZ" sz="18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Gabriola" pitchFamily="82" charset="0"/>
              </a:rPr>
              <a:t>je zde sjezdovka</a:t>
            </a:r>
            <a:r>
              <a:rPr lang="cs-CZ" sz="18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Gabriola" pitchFamily="82" charset="0"/>
              </a:rPr>
              <a:t>. </a:t>
            </a:r>
            <a:r>
              <a:rPr lang="cs-CZ" sz="1800" i="1" dirty="0" smtClean="0">
                <a:solidFill>
                  <a:srgbClr val="C00000"/>
                </a:solidFill>
                <a:latin typeface="Gabriola" pitchFamily="82" charset="0"/>
              </a:rPr>
              <a:t/>
            </a:r>
            <a:br>
              <a:rPr lang="cs-CZ" sz="1800" i="1" dirty="0" smtClean="0">
                <a:solidFill>
                  <a:srgbClr val="C00000"/>
                </a:solidFill>
                <a:latin typeface="Gabriola" pitchFamily="82" charset="0"/>
              </a:rPr>
            </a:br>
            <a:r>
              <a:rPr lang="cs-CZ" sz="1800" i="1" dirty="0" smtClean="0">
                <a:latin typeface="Gabriola" pitchFamily="82" charset="0"/>
              </a:rPr>
              <a:t>Pod  Příčnou horou prý kdysi malý pasáček  objevil jeskyni plnou vzácných modrých kamenů. Páni tehdy donutili své poddané, aby tu z dřevěných trámů </a:t>
            </a:r>
            <a:r>
              <a:rPr lang="cs-CZ" sz="1800" i="1" dirty="0" err="1" smtClean="0">
                <a:latin typeface="Gabriola" pitchFamily="82" charset="0"/>
              </a:rPr>
              <a:t>posta</a:t>
            </a:r>
            <a:r>
              <a:rPr lang="cs-CZ" sz="1800" i="1" dirty="0" smtClean="0">
                <a:latin typeface="Gabriola" pitchFamily="82" charset="0"/>
              </a:rPr>
              <a:t>-vili štolu. </a:t>
            </a:r>
            <a:br>
              <a:rPr lang="cs-CZ" sz="1800" i="1" dirty="0" smtClean="0">
                <a:latin typeface="Gabriola" pitchFamily="82" charset="0"/>
              </a:rPr>
            </a:br>
            <a:r>
              <a:rPr lang="cs-CZ" sz="1800" i="1" dirty="0" smtClean="0">
                <a:solidFill>
                  <a:srgbClr val="C00000"/>
                </a:solidFill>
                <a:latin typeface="Gabriola" pitchFamily="82" charset="0"/>
              </a:rPr>
              <a:t>Najdi /na snímku štoly pod Příčnou horou / kameny </a:t>
            </a:r>
            <a:br>
              <a:rPr lang="cs-CZ" sz="1800" i="1" dirty="0" smtClean="0">
                <a:solidFill>
                  <a:srgbClr val="C00000"/>
                </a:solidFill>
                <a:latin typeface="Gabriola" pitchFamily="82" charset="0"/>
              </a:rPr>
            </a:br>
            <a:r>
              <a:rPr lang="cs-CZ" sz="1800" i="1" dirty="0" smtClean="0">
                <a:solidFill>
                  <a:srgbClr val="C00000"/>
                </a:solidFill>
                <a:latin typeface="Gabriola" pitchFamily="82" charset="0"/>
              </a:rPr>
              <a:t>s modrým zabarvením.  </a:t>
            </a:r>
            <a:br>
              <a:rPr lang="cs-CZ" sz="1800" i="1" dirty="0" smtClean="0">
                <a:solidFill>
                  <a:srgbClr val="C00000"/>
                </a:solidFill>
                <a:latin typeface="Gabriola" pitchFamily="82" charset="0"/>
              </a:rPr>
            </a:b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Jak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to asi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bylo? </a:t>
            </a:r>
            <a:br>
              <a:rPr lang="cs-CZ" sz="1800" i="1" dirty="0" smtClean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Vypráví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o tom pověst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s názvem MODRÁ ŠTOLA. </a:t>
            </a:r>
            <a:r>
              <a:rPr lang="cs-CZ" sz="1800" i="1" dirty="0" smtClean="0">
                <a:solidFill>
                  <a:srgbClr val="C00000"/>
                </a:solidFill>
                <a:latin typeface="Gabriola" pitchFamily="82" charset="0"/>
              </a:rPr>
              <a:t/>
            </a:r>
            <a:br>
              <a:rPr lang="cs-CZ" sz="1800" i="1" dirty="0" smtClean="0">
                <a:solidFill>
                  <a:srgbClr val="C00000"/>
                </a:solidFill>
                <a:latin typeface="Gabriola" pitchFamily="82" charset="0"/>
              </a:rPr>
            </a:b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Najdeš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takovou v některé ze dvou našich knih?</a:t>
            </a:r>
            <a:br>
              <a:rPr lang="cs-CZ" sz="1800" i="1" dirty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Hledej v jejich obsahu tento název a číslo strany.</a:t>
            </a:r>
            <a:br>
              <a:rPr lang="cs-CZ" sz="1800" i="1" dirty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CHCETE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VĚDĚT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JEŠTĚ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VÍC? ZAČÍNÁME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TEDY ČÍST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.</a:t>
            </a:r>
            <a:endParaRPr lang="cs-CZ" sz="1800" dirty="0"/>
          </a:p>
        </p:txBody>
      </p:sp>
      <p:sp>
        <p:nvSpPr>
          <p:cNvPr id="14" name="Šipka doprava 13"/>
          <p:cNvSpPr/>
          <p:nvPr/>
        </p:nvSpPr>
        <p:spPr>
          <a:xfrm rot="10800000">
            <a:off x="434544" y="5905872"/>
            <a:ext cx="1257136" cy="576064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>
            <a:hlinkClick r:id="rId3" action="ppaction://hlinksldjump"/>
          </p:cNvPr>
          <p:cNvSpPr txBox="1"/>
          <p:nvPr/>
        </p:nvSpPr>
        <p:spPr>
          <a:xfrm>
            <a:off x="506552" y="6078488"/>
            <a:ext cx="11851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b="1" dirty="0" smtClean="0">
                <a:solidFill>
                  <a:schemeClr val="bg1"/>
                </a:solidFill>
              </a:rPr>
              <a:t>   </a:t>
            </a:r>
            <a:r>
              <a:rPr lang="cs-CZ" sz="900" b="1" dirty="0" smtClean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ZPĚT </a:t>
            </a:r>
            <a:r>
              <a:rPr lang="cs-CZ" sz="900" b="1" dirty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 MAPCE </a:t>
            </a:r>
            <a:endParaRPr lang="cs-CZ" sz="9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026" name="Picture 2" descr="C:\Users\SIJ\Desktop\FOTO ŠABLONY\11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893"/>
          <a:stretch/>
        </p:blipFill>
        <p:spPr bwMode="auto">
          <a:xfrm>
            <a:off x="4211960" y="4293096"/>
            <a:ext cx="4939354" cy="2572366"/>
          </a:xfrm>
          <a:prstGeom prst="rect">
            <a:avLst/>
          </a:prstGeom>
          <a:noFill/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PC\Desktop\03zoom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11960" y="0"/>
            <a:ext cx="4932040" cy="42930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69983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163"/>
            <a:ext cx="9144000" cy="6827837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8118" y="476672"/>
            <a:ext cx="8260346" cy="2088232"/>
          </a:xfrm>
        </p:spPr>
        <p:txBody>
          <a:bodyPr anchor="t">
            <a:normAutofit/>
          </a:bodyPr>
          <a:lstStyle/>
          <a:p>
            <a:pPr algn="l"/>
            <a:r>
              <a:rPr lang="cs-CZ" sz="2400" b="1" i="1" dirty="0" smtClean="0">
                <a:latin typeface="Gabriola" pitchFamily="82" charset="0"/>
              </a:rPr>
              <a:t>PETROVY  </a:t>
            </a:r>
            <a:r>
              <a:rPr lang="cs-CZ" sz="2400" b="1" i="1" dirty="0">
                <a:latin typeface="Gabriola" pitchFamily="82" charset="0"/>
              </a:rPr>
              <a:t>KAMENY</a:t>
            </a:r>
            <a:br>
              <a:rPr lang="cs-CZ" sz="2400" b="1" i="1" dirty="0">
                <a:latin typeface="Gabriola" pitchFamily="82" charset="0"/>
              </a:rPr>
            </a:br>
            <a:r>
              <a:rPr lang="cs-CZ" sz="2000" i="1" dirty="0" smtClean="0">
                <a:latin typeface="Gabriola" pitchFamily="82" charset="0"/>
              </a:rPr>
              <a:t>jsou skaliska na vrcholu jihovýchodně od Pradědu.</a:t>
            </a:r>
            <a:br>
              <a:rPr lang="cs-CZ" sz="2000" i="1" dirty="0" smtClean="0">
                <a:latin typeface="Gabriola" pitchFamily="82" charset="0"/>
              </a:rPr>
            </a:b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Prý kdysi ochránily kováře Petra a jeho milou před lidmi, kteří nepřáli jejich lásce. Jak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to asi bylo? </a:t>
            </a:r>
            <a:br>
              <a:rPr lang="cs-CZ" sz="1800" i="1" dirty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Vypráví o tom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pověst s názvem PETROVY KAMENY.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Najdeš takovou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v některé ze dvou našich knih?</a:t>
            </a:r>
            <a:br>
              <a:rPr lang="cs-CZ" sz="1800" i="1" dirty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Hledej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v jejich obsahu tento název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a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číslo strany.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/>
            </a:r>
            <a:br>
              <a:rPr lang="cs-CZ" sz="1800" i="1" dirty="0">
                <a:latin typeface="Gabriola" pitchFamily="82" charset="0"/>
                <a:cs typeface="Times New Roman" pitchFamily="18" charset="0"/>
              </a:rPr>
            </a:b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CHCETE VĚDĚT JEŠTĚ </a:t>
            </a:r>
            <a:r>
              <a:rPr lang="cs-CZ" sz="1800" i="1" dirty="0" smtClean="0">
                <a:latin typeface="Gabriola" pitchFamily="82" charset="0"/>
                <a:cs typeface="Times New Roman" pitchFamily="18" charset="0"/>
              </a:rPr>
              <a:t>VÍC? ZAČÍNÁME </a:t>
            </a:r>
            <a:r>
              <a:rPr lang="cs-CZ" sz="1800" i="1" dirty="0">
                <a:latin typeface="Gabriola" pitchFamily="82" charset="0"/>
                <a:cs typeface="Times New Roman" pitchFamily="18" charset="0"/>
              </a:rPr>
              <a:t>TEDY ČÍST ……</a:t>
            </a:r>
            <a:endParaRPr lang="cs-CZ" sz="1800" dirty="0"/>
          </a:p>
        </p:txBody>
      </p:sp>
      <p:sp>
        <p:nvSpPr>
          <p:cNvPr id="10" name="Šipka doprava 9"/>
          <p:cNvSpPr/>
          <p:nvPr/>
        </p:nvSpPr>
        <p:spPr>
          <a:xfrm rot="10800000">
            <a:off x="434544" y="5905872"/>
            <a:ext cx="1257136" cy="576064"/>
          </a:xfrm>
          <a:prstGeom prst="rightArrow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506552" y="6078488"/>
            <a:ext cx="11851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b="1" dirty="0" smtClean="0">
                <a:solidFill>
                  <a:schemeClr val="bg1"/>
                </a:solidFill>
              </a:rPr>
              <a:t>   </a:t>
            </a:r>
            <a:r>
              <a:rPr lang="cs-CZ" sz="900" b="1" dirty="0" smtClean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ZPĚT </a:t>
            </a:r>
            <a:r>
              <a:rPr lang="cs-CZ" sz="900" b="1" dirty="0">
                <a:solidFill>
                  <a:schemeClr val="bg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 MAPCE </a:t>
            </a:r>
            <a:endParaRPr lang="cs-CZ" sz="9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71739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514402"/>
          </a:xfrm>
        </p:spPr>
        <p:txBody>
          <a:bodyPr anchor="t">
            <a:normAutofit/>
          </a:bodyPr>
          <a:lstStyle/>
          <a:p>
            <a:pPr algn="l" hangingPunct="0"/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Použité zdroje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:</a:t>
            </a:r>
            <a:br>
              <a:rPr lang="cs-CZ" sz="1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300" u="sng" dirty="0" smtClean="0">
                <a:latin typeface="Times New Roman" pitchFamily="18" charset="0"/>
                <a:cs typeface="Times New Roman" pitchFamily="18" charset="0"/>
              </a:rPr>
              <a:t>Přebaly knih 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300" dirty="0">
                <a:latin typeface="Times New Roman" pitchFamily="18" charset="0"/>
                <a:cs typeface="Times New Roman" pitchFamily="18" charset="0"/>
              </a:rPr>
            </a:b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KUBÍČEK, M. </a:t>
            </a:r>
            <a:r>
              <a:rPr lang="cs-CZ" sz="1300" i="1" dirty="0">
                <a:latin typeface="Times New Roman" pitchFamily="18" charset="0"/>
                <a:cs typeface="Times New Roman" pitchFamily="18" charset="0"/>
              </a:rPr>
              <a:t>Jesenické pohádky a pověsti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. 1.vyd. Olomouc: Sahu,1992. ISBN.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ŠULEŘ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, O. </a:t>
            </a:r>
            <a:r>
              <a:rPr lang="cs-CZ" sz="1300" i="1" dirty="0">
                <a:latin typeface="Times New Roman" pitchFamily="18" charset="0"/>
                <a:cs typeface="Times New Roman" pitchFamily="18" charset="0"/>
              </a:rPr>
              <a:t>Modrá štola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. 1.vyd. Praha: Albatros,1985. ISBN.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KOČKA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, M. </a:t>
            </a:r>
            <a:r>
              <a:rPr lang="cs-CZ" sz="1300" i="1" dirty="0">
                <a:latin typeface="Times New Roman" pitchFamily="18" charset="0"/>
                <a:cs typeface="Times New Roman" pitchFamily="18" charset="0"/>
              </a:rPr>
              <a:t>Prameny živé vody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. 2.vyd. Štíty: Veduta, 1993. ISBN 80-901592-0-6.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300" u="sng" dirty="0" smtClean="0">
                <a:latin typeface="Times New Roman" pitchFamily="18" charset="0"/>
                <a:cs typeface="Times New Roman" pitchFamily="18" charset="0"/>
              </a:rPr>
              <a:t>Kresby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KUBÍK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, A. </a:t>
            </a:r>
            <a:r>
              <a:rPr lang="cs-CZ" sz="1300" i="1" dirty="0">
                <a:latin typeface="Times New Roman" pitchFamily="18" charset="0"/>
                <a:cs typeface="Times New Roman" pitchFamily="18" charset="0"/>
              </a:rPr>
              <a:t>Vincenc </a:t>
            </a:r>
            <a:r>
              <a:rPr lang="cs-CZ" sz="1300" i="1" dirty="0" err="1">
                <a:latin typeface="Times New Roman" pitchFamily="18" charset="0"/>
                <a:cs typeface="Times New Roman" pitchFamily="18" charset="0"/>
              </a:rPr>
              <a:t>Priessnitz</a:t>
            </a:r>
            <a:r>
              <a:rPr lang="cs-CZ" sz="1300" i="1" dirty="0">
                <a:latin typeface="Times New Roman" pitchFamily="18" charset="0"/>
                <a:cs typeface="Times New Roman" pitchFamily="18" charset="0"/>
              </a:rPr>
              <a:t>, zakladatel Lázní Jeseník. 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5.vyd. Olomouc: </a:t>
            </a:r>
            <a:r>
              <a:rPr lang="cs-CZ" sz="1300" dirty="0" err="1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 Artis,1994. ISBN 80-901205-0-4.</a:t>
            </a:r>
            <a:br>
              <a:rPr lang="cs-CZ" sz="1300" dirty="0">
                <a:latin typeface="Times New Roman" pitchFamily="18" charset="0"/>
                <a:cs typeface="Times New Roman" pitchFamily="18" charset="0"/>
              </a:rPr>
            </a:br>
            <a:r>
              <a:rPr lang="cs-CZ" sz="1300" u="sng" dirty="0">
                <a:latin typeface="Times New Roman" pitchFamily="18" charset="0"/>
                <a:cs typeface="Times New Roman" pitchFamily="18" charset="0"/>
              </a:rPr>
              <a:t>Fotografie míst </a:t>
            </a:r>
            <a:r>
              <a:rPr lang="cs-CZ" sz="1300" u="sng" dirty="0" smtClean="0">
                <a:latin typeface="Times New Roman" pitchFamily="18" charset="0"/>
                <a:cs typeface="Times New Roman" pitchFamily="18" charset="0"/>
              </a:rPr>
              <a:t>- dostupné </a:t>
            </a:r>
            <a:r>
              <a:rPr lang="cs-CZ" sz="1300" u="sng" dirty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1300" u="sng" dirty="0" smtClean="0">
                <a:latin typeface="Times New Roman" pitchFamily="18" charset="0"/>
                <a:cs typeface="Times New Roman" pitchFamily="18" charset="0"/>
              </a:rPr>
              <a:t>WWW</a:t>
            </a:r>
            <a:r>
              <a:rPr lang="cs-CZ" sz="1300" u="sng" dirty="0">
                <a:latin typeface="Times New Roman" pitchFamily="18" charset="0"/>
                <a:cs typeface="Times New Roman" pitchFamily="18" charset="0"/>
              </a:rPr>
              <a:t>:</a:t>
            </a:r>
            <a:br>
              <a:rPr lang="cs-CZ" sz="1300" u="sng" dirty="0">
                <a:latin typeface="Times New Roman" pitchFamily="18" charset="0"/>
                <a:cs typeface="Times New Roman" pitchFamily="18" charset="0"/>
              </a:rPr>
            </a:br>
            <a:r>
              <a:rPr lang="cs-CZ" sz="1400" u="sng" dirty="0">
                <a:hlinkClick r:id="rId2"/>
              </a:rPr>
              <a:t>http://www.google.cz/search?hl=cs&amp;xhr=t&amp;q=jesen%C3%ADky&amp;cp=4&amp;bav=on.2,or.r_gc.r_pw.&amp;</a:t>
            </a:r>
            <a:r>
              <a:rPr lang="cs-CZ" sz="1400" u="sng" dirty="0" smtClean="0">
                <a:hlinkClick r:id="rId2"/>
              </a:rPr>
              <a:t>biw=1419&amp;bih=692&amp;wrapid=tljp130744824375706&amp;um=1&amp;ie=UTF-8&amp;tbm=isch&amp;source=og&amp;sa=N&amp;tab=wi</a:t>
            </a:r>
            <a:r>
              <a:rPr lang="cs-CZ" sz="1400" u="sng" dirty="0" smtClean="0"/>
              <a:t/>
            </a:r>
            <a:br>
              <a:rPr lang="cs-CZ" sz="1400" u="sng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0474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3295</TotalTime>
  <Words>232</Words>
  <Application>Microsoft Office PowerPoint</Application>
  <PresentationFormat>Předvádění na obrazovce (4:3)</PresentationFormat>
  <Paragraphs>51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VY_32_INOVACE_299_Jesenické pohádky  a pověsti</vt:lpstr>
      <vt:lpstr>Jesenické   pohádky a pověsti</vt:lpstr>
      <vt:lpstr>Pohádky, pověsti a příběhy našich krásných hor jistě najdete ve spoustě knih. Pokud nějaké objevíte doma,  přineste je. Ve škole budeme vybírat a číst z těchto dvou nejznámějších. Jsou určeny především dětem.</vt:lpstr>
      <vt:lpstr> -Prohlédni si mapku Jesenicka. -Nejdříve ukaž na mapce obec,    ve které se nachází tvoje škola.  -Ukaž další obce, které znáš. -Z červených názvů navrhni místo,    o kterém bys dnes chtěl(a) číst.  -Jak se k tomuto místu dostaneš? -   ukaž cestu z místa bydliště a jmenuj     všechna stanoviště, kterými projdeš. -Kliknutím na vybrané  místo se    o něm dozvíme víc.</vt:lpstr>
      <vt:lpstr>ČERTOVY  KAMENY prý  byly kdysi plné čertů.  Jak to asi bylo?  Je o tom pověst  s názvem ČERTOVY KAMENY. Najdeš takovou v některé ze dvou našich knih? Hledej v jejich obsahu tento název a číslo strany. CHCETE VĚDĚT JEŠTĚ VÍC? ZAČÍNÁME TEDY ČÍST ……</vt:lpstr>
      <vt:lpstr>MECHOVÉ  JEZÍRKO se nachází u nejvýše položené obce ve Slezsku - REJVÍZ. Na dně jezera je prý zatopeno velmi bohaté město.  Jak to asi bylo?  Vypráví o tom pověst MECHOVÉ JEZERO  nebo pověst TŘI RŮŽE. Najdeš takové v některé ze dvou našich knih? Hledej v jejich obsahu tyto názvy a čísla stran. CHCETE VĚDĚT JEŠTĚ VÍC?  ZAČÍNÁME TEDY ČÍST ……</vt:lpstr>
      <vt:lpstr>PRADĚD, nejvyšší vládce jesenických hor, prý zkoušel kdysi,  jak jsou lidé poctiví.. Vypráví  o tom pověst  s názvem PRADĚD. Najdeš takovou v některé ze dvou našich knih? Hledej v jejich obsahu tento název a číslo strany. CHCETE VĚDĚT JEŠTĚ VÍC? ZAČÍNÁME TEDY ČÍST ……</vt:lpstr>
      <vt:lpstr>KALTENŠTEJN se nachází poblíž obce ČERNÁ VODA. Prý  tam velmi zlá kněžna zavinila svou bezcitností smrt dítěte. Jak to asi bylo?  Vypráví o tom pověst  pod názvem  ZLÁ HRABĚNKA NA KALTENŠTEJNU. Najdeš takovou v některé ze dvou našich knih? Hledej v jejich obsahu tento název a číslo strany. CHCETE VĚDĚT JEŠTĚ VÍC? ZAČÍNÁME TEDY ČÍST ……</vt:lpstr>
      <vt:lpstr>KOBRŠTEJN se nachází poblíž obce REJVÍZ.  Prý má své trpaslíky, kteří si rádi zahrají  kuželky s každým, kdo je vidí. Vidí je prý už jen někteří lidé. Kteří???  Vypráví o tom pověst KUŽELKY NA KOBRŠTEJNU.. Najdeš takovou v některé ze dvou našich knih? Hledej v jejich obsahu tento název a číslo strany. CHCETE VĚDĚT JEŠTĚ VÍC? ZAČÍNÁME TEDY ČÍST ……</vt:lpstr>
      <vt:lpstr>EDELŠTEJN se nachází poblíž obce ZLATÉ HORY.  Prý byl kdysi plný obrů. Jestli hodných nebo zlých, to neprozradíme. Jak to asi bylo?  Vypráví o tom pověst OBŘI NA EDELŠTEJNU nebo pověst ZLATO POD EDELŠTEJNEM . Najdeš takové v některé ze dvou našich knih? Hledej v jejich obsahu tyto názvy a čísla stran. CHCETE VĚDĚT JEŠTĚ VÍC? ZAČÍNÁME TEDY ČÍST ……</vt:lpstr>
      <vt:lpstr>LÁZNĚ  JESENÍK  -Gräfenberk leží nad  městem Jeseníkem a spíše připomínají zámek. Lidé si tu léčí různé nemoci nebo poranění  VODOU . Všechno prý vzniklo tak, že VINCENC PRIESSNITZ,  jako  malý chlapec, objevil kouzelnou moc vody jesenických hor.  Další snímek ukáže začátek tohoto příběhu na obrázcích.</vt:lpstr>
      <vt:lpstr>Vše začalo pozorováním zvířat. Malý Vincenc si všímá, co dělají, když jsou zraněná. Musí být  v úkrytu a tichý! Najdeš malého VINCENCE na obrázku?  Ukaž také KOHO pozoruje? Vincenc si nic nenechal pro sebe. Vyrostl a začal pomáhat lidem. Vypráví o tom pověst LÉČIVÁ VODA  nebo pověst ŽIVÁ VODA.  Najdeš takové v některé ze dvou našich knih? Hledej v jejich obsahu tyto názvy a čísla stran.  CHCETE VĚDĚT JEŠTĚ VÍC? ZAČÍNÁME TEDY ČÍST ……</vt:lpstr>
      <vt:lpstr>VOZKA je vrchol, kde prý kdysi zkameněl vůz s nákladem tažený koňmi a dokonce i vozka, který povoz řídil.   Ukaž na snímku, kde je podle tebe zkamenělý vůz s nákladem, kde je kůň, kde vozka. Jak to asi bylo? Vypráví o tom pověst s názvem VOZKA. Najdeš takovou v některé ze dvou našich knih? Hledej v jejich obsahu tento název a číslo strany. CHCETE VĚDĚT JEŠTĚ VÍC? ZAČÍNÁME TEDY ČÍST ……</vt:lpstr>
      <vt:lpstr>ZLATÉ HORY získaly název podle bohatství, které  ukrývají ve svých kamenech okolní kopce. Nejdelší a nejširší je kopec, který lidé nazvali  PŘÍČNÁ HORA.  Na snímku města je to místo, na kterém stál fotograf. Ukaž toto místo /dnes je zde sjezdovka.  Pod  Příčnou horou prý kdysi malý pasáček  objevil jeskyni plnou vzácných modrých kamenů. Páni tehdy donutili své poddané, aby tu z dřevěných trámů posta-vili štolu.  Najdi /na snímku štoly pod Příčnou horou / kameny  s modrým zabarvením.   Jak to asi bylo?  Vypráví o tom pověst s názvem MODRÁ ŠTOLA.  Najdeš takovou v některé ze dvou našich knih? Hledej v jejich obsahu tento název a číslo strany. CHCETE VĚDĚT JEŠTĚ VÍC? ZAČÍNÁME TEDY ČÍST .</vt:lpstr>
      <vt:lpstr>PETROVY  KAMENY jsou skaliska na vrcholu jihovýchodně od Pradědu. Prý kdysi ochránily kováře Petra a jeho milou před lidmi, kteří nepřáli jejich lásce. Jak to asi bylo?  Vypráví o tom pověst s názvem PETROVY KAMENY. Najdeš takovou v některé ze dvou našich knih? Hledej v jejich obsahu tento název a číslo strany. CHCETE VĚDĚT JEŠTĚ VÍC? ZAČÍNÁME TEDY ČÍST ……</vt:lpstr>
      <vt:lpstr>Použité zdroje: Přebaly knih  KUBÍČEK, M. Jesenické pohádky a pověsti. 1.vyd. Olomouc: Sahu,1992. ISBN.  ŠULEŘ, O. Modrá štola. 1.vyd. Praha: Albatros,1985. ISBN.  KOČKA, M. Prameny živé vody. 2.vyd. Štíty: Veduta, 1993. ISBN 80-901592-0-6.  Kresby KUBÍK, A. Vincenc Priessnitz, zakladatel Lázní Jeseník. 5.vyd. Olomouc: Press Artis,1994. ISBN 80-901205-0-4. Fotografie míst - dostupné na WWW: http://www.google.cz/search?hl=cs&amp;xhr=t&amp;q=jesen%C3%ADky&amp;cp=4&amp;bav=on.2,or.r_gc.r_pw.&amp;biw=1419&amp;bih=692&amp;wrapid=tljp130744824375706&amp;um=1&amp;ie=UTF-8&amp;tbm=isch&amp;source=og&amp;sa=N&amp;tab=wi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SIJ</dc:creator>
  <cp:lastModifiedBy>Šikulová Jiřina</cp:lastModifiedBy>
  <cp:revision>292</cp:revision>
  <dcterms:created xsi:type="dcterms:W3CDTF">2010-12-15T13:06:05Z</dcterms:created>
  <dcterms:modified xsi:type="dcterms:W3CDTF">2012-03-09T01:10:46Z</dcterms:modified>
</cp:coreProperties>
</file>