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0" r:id="rId5"/>
    <p:sldId id="261" r:id="rId6"/>
    <p:sldId id="262" r:id="rId7"/>
    <p:sldId id="265" r:id="rId8"/>
    <p:sldId id="264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9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Přídavná jména přivlastňovací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VY_32_INOVACE_01_A_6_PŘÍDAVNÁ JMÉNA PŘIVLASTŇOVACÍ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TVAROSLOVÍ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12. listopadu </a:t>
                      </a:r>
                      <a:r>
                        <a:rPr lang="cs-CZ" dirty="0" smtClean="0"/>
                        <a:t>2011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14. listopadu 2011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VI.A, VI.B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Tvarosloví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Přídavná</a:t>
                      </a:r>
                      <a:r>
                        <a:rPr lang="cs-CZ" baseline="0" dirty="0" smtClean="0"/>
                        <a:t> jména přivlastňovací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Přídavná jména přivlastňovací, skloňování, pravopis, rozdíl podstatné jméno – přídavné jméno přivlastňovací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011222"/>
          </a:xfrm>
          <a:solidFill>
            <a:schemeClr val="accent5">
              <a:lumMod val="75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dirty="0" smtClean="0"/>
              <a:t>Přídavná jména  PŘIVLASTŇOVACÍ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357298"/>
            <a:ext cx="8715436" cy="528641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</a:t>
            </a:r>
            <a:r>
              <a:rPr lang="cs-CZ" sz="2800" dirty="0" smtClean="0"/>
              <a:t>V 1.pádě čísla jednotného jsou zakončena</a:t>
            </a:r>
          </a:p>
          <a:p>
            <a:pPr lvl="1">
              <a:buNone/>
            </a:pPr>
            <a:r>
              <a:rPr lang="cs-CZ" sz="3200" b="1" i="1" u="sng" dirty="0" smtClean="0"/>
              <a:t>podle rodů:    </a:t>
            </a:r>
            <a:r>
              <a:rPr lang="cs-CZ" b="1" i="1" u="sng" dirty="0" smtClean="0"/>
              <a:t>-</a:t>
            </a:r>
            <a:r>
              <a:rPr lang="cs-CZ" b="1" i="1" u="sng" dirty="0" err="1" smtClean="0"/>
              <a:t>ův</a:t>
            </a:r>
            <a:r>
              <a:rPr lang="cs-CZ" b="1" i="1" u="sng" dirty="0" smtClean="0"/>
              <a:t>, -</a:t>
            </a:r>
            <a:r>
              <a:rPr lang="cs-CZ" b="1" i="1" u="sng" dirty="0" err="1" smtClean="0"/>
              <a:t>ova</a:t>
            </a:r>
            <a:r>
              <a:rPr lang="cs-CZ" b="1" i="1" u="sng" dirty="0" smtClean="0"/>
              <a:t>, -</a:t>
            </a:r>
            <a:r>
              <a:rPr lang="cs-CZ" b="1" i="1" u="sng" dirty="0" err="1" smtClean="0"/>
              <a:t>ovo</a:t>
            </a:r>
            <a:r>
              <a:rPr lang="cs-CZ" b="1" i="1" u="sng" dirty="0" smtClean="0"/>
              <a:t>  </a:t>
            </a:r>
            <a:r>
              <a:rPr lang="cs-CZ" dirty="0"/>
              <a:t>	</a:t>
            </a:r>
            <a:r>
              <a:rPr lang="cs-CZ" dirty="0" smtClean="0"/>
              <a:t>		        		        	           </a:t>
            </a:r>
            <a:r>
              <a:rPr lang="cs-CZ" b="1" i="1" u="sng" dirty="0" smtClean="0"/>
              <a:t>-in, -</a:t>
            </a:r>
            <a:r>
              <a:rPr lang="cs-CZ" b="1" i="1" u="sng" dirty="0" err="1" smtClean="0"/>
              <a:t>ina</a:t>
            </a:r>
            <a:r>
              <a:rPr lang="cs-CZ" b="1" i="1" u="sng" dirty="0" smtClean="0"/>
              <a:t>, -</a:t>
            </a:r>
            <a:r>
              <a:rPr lang="cs-CZ" b="1" i="1" u="sng" dirty="0" err="1" smtClean="0"/>
              <a:t>ino</a:t>
            </a:r>
            <a:r>
              <a:rPr lang="cs-CZ" b="1" i="1" u="sng" dirty="0" smtClean="0"/>
              <a:t> </a:t>
            </a:r>
          </a:p>
          <a:p>
            <a:pPr lvl="1">
              <a:buNone/>
            </a:pPr>
            <a:r>
              <a:rPr lang="cs-CZ" dirty="0" smtClean="0"/>
              <a:t>Odpovídají na </a:t>
            </a:r>
            <a:r>
              <a:rPr lang="cs-CZ" sz="3200" b="1" i="1" u="sng" dirty="0" smtClean="0"/>
              <a:t>otázku:   </a:t>
            </a:r>
            <a:r>
              <a:rPr lang="cs-CZ" sz="3200" b="1" i="1" u="sng" dirty="0" smtClean="0">
                <a:solidFill>
                  <a:schemeClr val="accent4">
                    <a:lumMod val="75000"/>
                  </a:schemeClr>
                </a:solidFill>
              </a:rPr>
              <a:t>ČÍ?</a:t>
            </a:r>
          </a:p>
          <a:p>
            <a:pPr lvl="1">
              <a:buNone/>
            </a:pPr>
            <a:r>
              <a:rPr lang="cs-CZ" dirty="0" smtClean="0"/>
              <a:t>Skloňují se </a:t>
            </a:r>
            <a:r>
              <a:rPr lang="cs-CZ" b="1" i="1" u="sng" dirty="0" smtClean="0"/>
              <a:t>podle vzorů:  </a:t>
            </a:r>
            <a:r>
              <a:rPr lang="cs-CZ" sz="3200" b="1" i="1" u="sng" dirty="0" smtClean="0">
                <a:solidFill>
                  <a:schemeClr val="accent2"/>
                </a:solidFill>
              </a:rPr>
              <a:t>OTCŮV, MATČIN</a:t>
            </a:r>
          </a:p>
          <a:p>
            <a:pPr lvl="1">
              <a:buNone/>
            </a:pPr>
            <a:r>
              <a:rPr lang="cs-CZ" dirty="0" smtClean="0"/>
              <a:t>Zakončení 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-</a:t>
            </a:r>
            <a:r>
              <a:rPr lang="cs-CZ" b="1" i="1" u="sng" dirty="0" err="1" smtClean="0">
                <a:solidFill>
                  <a:schemeClr val="accent6">
                    <a:lumMod val="50000"/>
                  </a:schemeClr>
                </a:solidFill>
              </a:rPr>
              <a:t>ův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, -</a:t>
            </a:r>
            <a:r>
              <a:rPr lang="cs-CZ" b="1" i="1" u="sng" dirty="0" err="1" smtClean="0">
                <a:solidFill>
                  <a:schemeClr val="accent6">
                    <a:lumMod val="50000"/>
                  </a:schemeClr>
                </a:solidFill>
              </a:rPr>
              <a:t>ova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, -</a:t>
            </a:r>
            <a:r>
              <a:rPr lang="cs-CZ" b="1" i="1" u="sng" dirty="0" err="1" smtClean="0">
                <a:solidFill>
                  <a:schemeClr val="accent6">
                    <a:lumMod val="50000"/>
                  </a:schemeClr>
                </a:solidFill>
              </a:rPr>
              <a:t>ovo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i="1" u="sng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dirty="0" smtClean="0"/>
              <a:t>dostávají přídavná jména přivlastňovací		 	utvořená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od názvů osob rodu mužského</a:t>
            </a:r>
          </a:p>
          <a:p>
            <a:pPr lvl="1">
              <a:buNone/>
            </a:pPr>
            <a:r>
              <a:rPr lang="cs-CZ" sz="1800" dirty="0"/>
              <a:t>	</a:t>
            </a:r>
            <a:r>
              <a:rPr lang="cs-CZ" sz="1800" dirty="0" smtClean="0"/>
              <a:t>				(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ten řidič</a:t>
            </a:r>
            <a:r>
              <a:rPr lang="cs-CZ" sz="1800" dirty="0" smtClean="0"/>
              <a:t>: řidičův, řidičova, řidičovo)</a:t>
            </a:r>
          </a:p>
          <a:p>
            <a:pPr lvl="1">
              <a:buNone/>
            </a:pPr>
            <a:r>
              <a:rPr lang="cs-CZ" dirty="0"/>
              <a:t>	</a:t>
            </a:r>
            <a:r>
              <a:rPr lang="cs-CZ" dirty="0" smtClean="0"/>
              <a:t>		  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-in, -</a:t>
            </a:r>
            <a:r>
              <a:rPr lang="cs-CZ" b="1" i="1" u="sng" dirty="0" err="1" smtClean="0">
                <a:solidFill>
                  <a:schemeClr val="accent6">
                    <a:lumMod val="50000"/>
                  </a:schemeClr>
                </a:solidFill>
              </a:rPr>
              <a:t>ina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, -</a:t>
            </a:r>
            <a:r>
              <a:rPr lang="cs-CZ" b="1" i="1" u="sng" dirty="0" err="1" smtClean="0">
                <a:solidFill>
                  <a:schemeClr val="accent6">
                    <a:lumMod val="50000"/>
                  </a:schemeClr>
                </a:solidFill>
              </a:rPr>
              <a:t>ino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dirty="0" smtClean="0"/>
              <a:t>dostávají přídavná jména přivlastňovací</a:t>
            </a:r>
          </a:p>
          <a:p>
            <a:pPr lvl="1">
              <a:buNone/>
            </a:pPr>
            <a:r>
              <a:rPr lang="cs-CZ" sz="2000" dirty="0"/>
              <a:t>	</a:t>
            </a:r>
            <a:r>
              <a:rPr lang="cs-CZ" sz="2000" dirty="0" smtClean="0"/>
              <a:t>	 		utvořená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od názvů osob rodu ženského</a:t>
            </a:r>
          </a:p>
          <a:p>
            <a:pPr lvl="1">
              <a:buNone/>
            </a:pPr>
            <a:r>
              <a:rPr lang="cs-CZ" sz="1800" dirty="0" smtClean="0"/>
              <a:t>					(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ta kuchařka</a:t>
            </a:r>
            <a:r>
              <a:rPr lang="cs-CZ" sz="1800" dirty="0" smtClean="0"/>
              <a:t>:  kuchařčin, kuchařčina, kuchařčino)</a:t>
            </a:r>
          </a:p>
          <a:p>
            <a:pPr lvl="1">
              <a:buNone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214282" y="2928934"/>
            <a:ext cx="35719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214282" y="1500174"/>
            <a:ext cx="35719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214282" y="3429000"/>
            <a:ext cx="35719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214282" y="3929066"/>
            <a:ext cx="35719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715436" cy="1143000"/>
          </a:xfrm>
          <a:solidFill>
            <a:schemeClr val="accent5">
              <a:lumMod val="75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cs-CZ" sz="3600" b="1" i="1" dirty="0" smtClean="0">
                <a:solidFill>
                  <a:schemeClr val="accent5">
                    <a:lumMod val="50000"/>
                  </a:schemeClr>
                </a:solidFill>
              </a:rPr>
              <a:t>Skloňování přídavných jmen přivlastňovacích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82919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cs-CZ" sz="24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cs-CZ" sz="2400" b="1" i="1" u="sng" dirty="0" smtClean="0">
                <a:solidFill>
                  <a:schemeClr val="accent5">
                    <a:lumMod val="50000"/>
                  </a:schemeClr>
                </a:solidFill>
              </a:rPr>
              <a:t>Číslo jednotné</a:t>
            </a:r>
          </a:p>
          <a:p>
            <a:pPr>
              <a:buNone/>
            </a:pPr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1.pád	    otc</a:t>
            </a:r>
            <a:r>
              <a:rPr lang="cs-CZ" sz="2000" b="1" dirty="0" smtClean="0">
                <a:solidFill>
                  <a:srgbClr val="FF0000"/>
                </a:solidFill>
              </a:rPr>
              <a:t>ův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(bratr, svetr)	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(sestra)		otc</a:t>
            </a:r>
            <a:r>
              <a:rPr lang="cs-CZ" sz="2000" b="1" dirty="0" smtClean="0">
                <a:solidFill>
                  <a:srgbClr val="FF0000"/>
                </a:solidFill>
              </a:rPr>
              <a:t>ovo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(dítě)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2.pád	    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	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3.pád	    otc</a:t>
            </a:r>
            <a:r>
              <a:rPr lang="cs-CZ" sz="2000" b="1" dirty="0" smtClean="0">
                <a:solidFill>
                  <a:srgbClr val="FF0000"/>
                </a:solidFill>
              </a:rPr>
              <a:t>ovu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otc</a:t>
            </a:r>
            <a:r>
              <a:rPr lang="cs-CZ" sz="2000" b="1" dirty="0" smtClean="0">
                <a:solidFill>
                  <a:srgbClr val="FF0000"/>
                </a:solidFill>
              </a:rPr>
              <a:t>ově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	otc</a:t>
            </a:r>
            <a:r>
              <a:rPr lang="cs-CZ" sz="2000" b="1" dirty="0" smtClean="0">
                <a:solidFill>
                  <a:srgbClr val="FF0000"/>
                </a:solidFill>
              </a:rPr>
              <a:t>ovu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4.pád	   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(bratra)	  	otc</a:t>
            </a:r>
            <a:r>
              <a:rPr lang="cs-CZ" sz="2000" b="1" dirty="0" smtClean="0">
                <a:solidFill>
                  <a:srgbClr val="FF0000"/>
                </a:solidFill>
              </a:rPr>
              <a:t>ovu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	otc</a:t>
            </a:r>
            <a:r>
              <a:rPr lang="cs-CZ" sz="2000" b="1" dirty="0" smtClean="0">
                <a:solidFill>
                  <a:srgbClr val="FF0000"/>
                </a:solidFill>
              </a:rPr>
              <a:t>ovo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    otc</a:t>
            </a:r>
            <a:r>
              <a:rPr lang="cs-CZ" sz="2000" b="1" dirty="0" smtClean="0">
                <a:solidFill>
                  <a:srgbClr val="FF0000"/>
                </a:solidFill>
              </a:rPr>
              <a:t>ův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(svetr))						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5.pád	    otc</a:t>
            </a:r>
            <a:r>
              <a:rPr lang="cs-CZ" sz="2000" b="1" dirty="0" smtClean="0">
                <a:solidFill>
                  <a:srgbClr val="FF0000"/>
                </a:solidFill>
              </a:rPr>
              <a:t>ův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(bratře)		otc</a:t>
            </a:r>
            <a:r>
              <a:rPr lang="cs-CZ" sz="2000" b="1" dirty="0" smtClean="0">
                <a:solidFill>
                  <a:srgbClr val="FF0000"/>
                </a:solidFill>
              </a:rPr>
              <a:t>ova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(sestro)	     	otc</a:t>
            </a:r>
            <a:r>
              <a:rPr lang="cs-CZ" sz="2000" b="1" dirty="0" smtClean="0">
                <a:solidFill>
                  <a:srgbClr val="FF0000"/>
                </a:solidFill>
              </a:rPr>
              <a:t>ovo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(dítě)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6.pád    (o) otc</a:t>
            </a:r>
            <a:r>
              <a:rPr lang="cs-CZ" sz="2000" b="1" dirty="0" smtClean="0">
                <a:solidFill>
                  <a:srgbClr val="FF0000"/>
                </a:solidFill>
              </a:rPr>
              <a:t>ově, -u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          (o) otc</a:t>
            </a:r>
            <a:r>
              <a:rPr lang="cs-CZ" sz="2000" b="1" dirty="0" smtClean="0">
                <a:solidFill>
                  <a:srgbClr val="FF0000"/>
                </a:solidFill>
              </a:rPr>
              <a:t>ově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          (o) otc</a:t>
            </a:r>
            <a:r>
              <a:rPr lang="cs-CZ" sz="2000" b="1" dirty="0" smtClean="0">
                <a:solidFill>
                  <a:srgbClr val="FF0000"/>
                </a:solidFill>
              </a:rPr>
              <a:t>ově, -u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7.pád	    otcov</a:t>
            </a:r>
            <a:r>
              <a:rPr lang="cs-CZ" sz="2000" b="1" dirty="0" smtClean="0">
                <a:solidFill>
                  <a:srgbClr val="FF0000"/>
                </a:solidFill>
              </a:rPr>
              <a:t>ým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otc</a:t>
            </a:r>
            <a:r>
              <a:rPr lang="cs-CZ" sz="2000" b="1" dirty="0" smtClean="0">
                <a:solidFill>
                  <a:srgbClr val="FF0000"/>
                </a:solidFill>
              </a:rPr>
              <a:t>ovou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	otc</a:t>
            </a:r>
            <a:r>
              <a:rPr lang="cs-CZ" sz="2000" b="1" dirty="0" smtClean="0">
                <a:solidFill>
                  <a:srgbClr val="FF0000"/>
                </a:solidFill>
              </a:rPr>
              <a:t>ovým</a:t>
            </a:r>
          </a:p>
          <a:p>
            <a:pPr>
              <a:buNone/>
            </a:pPr>
            <a:endParaRPr lang="cs-CZ" sz="29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1143000"/>
          </a:xfrm>
          <a:solidFill>
            <a:schemeClr val="accent5">
              <a:lumMod val="75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cs-CZ" sz="3600" b="1" i="1" dirty="0" smtClean="0">
                <a:solidFill>
                  <a:schemeClr val="accent5">
                    <a:lumMod val="50000"/>
                  </a:schemeClr>
                </a:solidFill>
              </a:rPr>
              <a:t>Skloňování přídavných jmen přivlastňovacích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786874" cy="490063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cs-CZ" sz="24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cs-CZ" sz="2400" b="1" i="1" u="sng" dirty="0" smtClean="0">
                <a:solidFill>
                  <a:schemeClr val="accent5">
                    <a:lumMod val="50000"/>
                  </a:schemeClr>
                </a:solidFill>
              </a:rPr>
              <a:t>Číslo množné</a:t>
            </a:r>
          </a:p>
          <a:p>
            <a:pPr algn="ctr">
              <a:buNone/>
            </a:pPr>
            <a:endParaRPr lang="cs-CZ" sz="20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1.pád      otc</a:t>
            </a:r>
            <a:r>
              <a:rPr lang="cs-CZ" sz="2000" b="1" dirty="0" smtClean="0">
                <a:solidFill>
                  <a:srgbClr val="FF0000"/>
                </a:solidFill>
              </a:rPr>
              <a:t>ovi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(bratři)</a:t>
            </a:r>
            <a:r>
              <a:rPr lang="cs-CZ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    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matč</a:t>
            </a:r>
            <a:r>
              <a:rPr lang="cs-CZ" sz="2000" b="1" dirty="0" smtClean="0">
                <a:solidFill>
                  <a:srgbClr val="FF0000"/>
                </a:solidFill>
              </a:rPr>
              <a:t>iny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(sestry)     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(kola)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(svetry)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2.pád	     		              otc</a:t>
            </a:r>
            <a:r>
              <a:rPr lang="cs-CZ" sz="2000" b="1" dirty="0" smtClean="0">
                <a:solidFill>
                  <a:srgbClr val="FF0000"/>
                </a:solidFill>
              </a:rPr>
              <a:t>ových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matč</a:t>
            </a:r>
            <a:r>
              <a:rPr lang="cs-CZ" sz="2000" b="1" dirty="0" smtClean="0">
                <a:solidFill>
                  <a:srgbClr val="FF0000"/>
                </a:solidFill>
              </a:rPr>
              <a:t>iných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3.pád	     		              otc</a:t>
            </a:r>
            <a:r>
              <a:rPr lang="cs-CZ" sz="2000" b="1" dirty="0" smtClean="0">
                <a:solidFill>
                  <a:srgbClr val="FF0000"/>
                </a:solidFill>
              </a:rPr>
              <a:t>ovým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matč</a:t>
            </a:r>
            <a:r>
              <a:rPr lang="cs-CZ" sz="2000" b="1" dirty="0" smtClean="0">
                <a:solidFill>
                  <a:srgbClr val="FF0000"/>
                </a:solidFill>
              </a:rPr>
              <a:t>iným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4.pád	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(bratry)    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(sestry)      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(kola)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5.pád	otc</a:t>
            </a:r>
            <a:r>
              <a:rPr lang="cs-CZ" sz="2000" b="1" dirty="0" smtClean="0">
                <a:solidFill>
                  <a:srgbClr val="FF0000"/>
                </a:solidFill>
              </a:rPr>
              <a:t>ovi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(bratři)       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matč</a:t>
            </a:r>
            <a:r>
              <a:rPr lang="cs-CZ" sz="2000" b="1" dirty="0" smtClean="0">
                <a:solidFill>
                  <a:srgbClr val="FF0000"/>
                </a:solidFill>
              </a:rPr>
              <a:t>iny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(sestry)     otc</a:t>
            </a:r>
            <a:r>
              <a:rPr lang="cs-CZ" sz="2000" b="1" dirty="0" smtClean="0">
                <a:solidFill>
                  <a:srgbClr val="FF0000"/>
                </a:solidFill>
              </a:rPr>
              <a:t>ova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(kola)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otc</a:t>
            </a:r>
            <a:r>
              <a:rPr lang="cs-CZ" sz="2000" b="1" dirty="0" smtClean="0">
                <a:solidFill>
                  <a:srgbClr val="FF0000"/>
                </a:solidFill>
              </a:rPr>
              <a:t>ovy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,matč</a:t>
            </a:r>
            <a:r>
              <a:rPr lang="cs-CZ" sz="2000" b="1" dirty="0" smtClean="0">
                <a:solidFill>
                  <a:srgbClr val="FF0000"/>
                </a:solidFill>
              </a:rPr>
              <a:t>iny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(svetry)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6.pád    		                      (o)  otc</a:t>
            </a:r>
            <a:r>
              <a:rPr lang="cs-CZ" sz="2000" b="1" dirty="0" smtClean="0">
                <a:solidFill>
                  <a:srgbClr val="FF0000"/>
                </a:solidFill>
              </a:rPr>
              <a:t>ových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matč</a:t>
            </a:r>
            <a:r>
              <a:rPr lang="cs-CZ" sz="2000" b="1" dirty="0" smtClean="0">
                <a:solidFill>
                  <a:srgbClr val="FF0000"/>
                </a:solidFill>
              </a:rPr>
              <a:t>iných</a:t>
            </a: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7.pád	    		             otc</a:t>
            </a:r>
            <a:r>
              <a:rPr lang="cs-CZ" sz="2000" b="1" dirty="0" smtClean="0">
                <a:solidFill>
                  <a:srgbClr val="FF0000"/>
                </a:solidFill>
              </a:rPr>
              <a:t>ovými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matč</a:t>
            </a:r>
            <a:r>
              <a:rPr lang="cs-CZ" sz="2000" b="1" dirty="0" smtClean="0">
                <a:solidFill>
                  <a:srgbClr val="FF0000"/>
                </a:solidFill>
              </a:rPr>
              <a:t>inými</a:t>
            </a:r>
          </a:p>
          <a:p>
            <a:endParaRPr lang="cs-CZ" sz="2000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6072198" y="3786190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6143636" y="6000768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072198" y="4071942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6143636" y="5643578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0800000">
            <a:off x="2285984" y="3786190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rot="10800000">
            <a:off x="2285984" y="4143380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>
            <a:off x="2285984" y="5643578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10800000">
            <a:off x="2285984" y="6000768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29642" cy="1143000"/>
          </a:xfrm>
          <a:solidFill>
            <a:schemeClr val="accent5">
              <a:lumMod val="75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Pravopis přídavných jmen přivlastňovacích</a:t>
            </a:r>
            <a:endParaRPr lang="cs-CZ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8329642" cy="5143536"/>
          </a:xfr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smtClean="0">
                <a:cs typeface="Arabic Typesetting" pitchFamily="66" charset="-78"/>
              </a:rPr>
              <a:t>Připomeň si:</a:t>
            </a:r>
            <a:r>
              <a:rPr lang="cs-CZ" sz="2800" dirty="0" smtClean="0">
                <a:cs typeface="Arabic Typesetting" pitchFamily="66" charset="-78"/>
              </a:rPr>
              <a:t> </a:t>
            </a:r>
            <a:r>
              <a:rPr lang="cs-CZ" sz="2400" dirty="0" smtClean="0">
                <a:cs typeface="Arabic Typesetting" pitchFamily="66" charset="-78"/>
              </a:rPr>
              <a:t>        </a:t>
            </a:r>
            <a:r>
              <a:rPr lang="cs-CZ" sz="2400" b="1" dirty="0" smtClean="0"/>
              <a:t>Přídavná  jména  tvrdá </a:t>
            </a:r>
            <a:r>
              <a:rPr lang="cs-CZ" sz="2800" dirty="0" smtClean="0"/>
              <a:t>	           </a:t>
            </a:r>
            <a:r>
              <a:rPr lang="cs-CZ" sz="2400" b="1" dirty="0" smtClean="0">
                <a:solidFill>
                  <a:srgbClr val="0070C0"/>
                </a:solidFill>
                <a:latin typeface="Cooper Black" pitchFamily="18" charset="0"/>
              </a:rPr>
              <a:t>y / ý          </a:t>
            </a:r>
            <a:r>
              <a:rPr lang="cs-CZ" sz="18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0070C0"/>
                </a:solidFill>
                <a:latin typeface="Cooper Black" pitchFamily="18" charset="0"/>
              </a:rPr>
              <a:t>	</a:t>
            </a:r>
            <a:r>
              <a:rPr lang="cs-CZ" sz="2400" u="sng" dirty="0" smtClean="0">
                <a:solidFill>
                  <a:schemeClr val="accent1">
                    <a:lumMod val="50000"/>
                  </a:schemeClr>
                </a:solidFill>
                <a:ea typeface="BatangChe" pitchFamily="49" charset="-127"/>
                <a:cs typeface="Aparajita" pitchFamily="34" charset="0"/>
              </a:rPr>
              <a:t>Kromě: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●  1. a 5.p.,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č.mn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., rodu m.živ.              </a:t>
            </a:r>
            <a:r>
              <a:rPr lang="cs-CZ" sz="2400" b="1" dirty="0" smtClean="0">
                <a:solidFill>
                  <a:srgbClr val="FF0000"/>
                </a:solidFill>
                <a:latin typeface="Cooper Black" pitchFamily="18" charset="0"/>
              </a:rPr>
              <a:t>i / í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ooper Black" pitchFamily="18" charset="0"/>
              </a:rPr>
              <a:t>                    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 ● 7.p.,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č.mn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.        </a:t>
            </a:r>
            <a:r>
              <a:rPr lang="cs-CZ" sz="2400" b="1" dirty="0" smtClean="0">
                <a:solidFill>
                  <a:srgbClr val="0070C0"/>
                </a:solidFill>
                <a:latin typeface="Cooper Black" pitchFamily="18" charset="0"/>
              </a:rPr>
              <a:t>    </a:t>
            </a:r>
            <a:r>
              <a:rPr lang="cs-CZ" sz="2400" b="1" dirty="0" err="1" smtClean="0">
                <a:solidFill>
                  <a:srgbClr val="0070C0"/>
                </a:solidFill>
                <a:latin typeface="Cooper Black" pitchFamily="18" charset="0"/>
              </a:rPr>
              <a:t>ými</a:t>
            </a:r>
            <a:endParaRPr lang="cs-CZ" sz="2400" b="1" dirty="0" smtClean="0">
              <a:solidFill>
                <a:srgbClr val="0070C0"/>
              </a:solidFill>
              <a:latin typeface="Cooper Black" pitchFamily="18" charset="0"/>
            </a:endParaRPr>
          </a:p>
          <a:p>
            <a:pPr>
              <a:buNone/>
            </a:pPr>
            <a:r>
              <a:rPr lang="cs-CZ" sz="1800" b="1" dirty="0" smtClean="0">
                <a:solidFill>
                  <a:schemeClr val="accent5">
                    <a:lumMod val="75000"/>
                  </a:schemeClr>
                </a:solidFill>
                <a:latin typeface="Cooper Black" pitchFamily="18" charset="0"/>
              </a:rPr>
              <a:t>                              </a:t>
            </a:r>
            <a:endParaRPr lang="cs-CZ" sz="1800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C00000"/>
                </a:solidFill>
              </a:rPr>
              <a:t>Přídavná  jména  přivlastňovací </a:t>
            </a:r>
            <a:r>
              <a:rPr lang="cs-CZ" sz="3600" dirty="0" smtClean="0"/>
              <a:t>	           </a:t>
            </a:r>
            <a:r>
              <a:rPr lang="cs-CZ" b="1" dirty="0" smtClean="0">
                <a:solidFill>
                  <a:srgbClr val="0070C0"/>
                </a:solidFill>
                <a:latin typeface="Cooper Black" pitchFamily="18" charset="0"/>
              </a:rPr>
              <a:t>y / ý</a:t>
            </a:r>
            <a:endParaRPr lang="cs-CZ" dirty="0" smtClean="0"/>
          </a:p>
          <a:p>
            <a:pPr>
              <a:buNone/>
            </a:pPr>
            <a:r>
              <a:rPr lang="cs-CZ" sz="21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(dědečkovy, zedníkových, Zbyňkovým) </a:t>
            </a:r>
            <a:endParaRPr lang="cs-CZ" sz="2100" b="1" u="sng" dirty="0" smtClean="0">
              <a:solidFill>
                <a:schemeClr val="accent1">
                  <a:lumMod val="50000"/>
                </a:schemeClr>
              </a:solidFill>
              <a:latin typeface="Impact" pitchFamily="34" charset="0"/>
              <a:ea typeface="BatangChe" pitchFamily="49" charset="-127"/>
              <a:cs typeface="Aparajita" pitchFamily="34" charset="0"/>
            </a:endParaRPr>
          </a:p>
          <a:p>
            <a:pPr>
              <a:buNone/>
            </a:pPr>
            <a:r>
              <a:rPr lang="cs-CZ" sz="2600" b="1" u="sng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  <a:ea typeface="BatangChe" pitchFamily="49" charset="-127"/>
                <a:cs typeface="Aparajita" pitchFamily="34" charset="0"/>
              </a:rPr>
              <a:t>Kromě: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cs-CZ" sz="3000" b="1" dirty="0" smtClean="0">
                <a:solidFill>
                  <a:schemeClr val="accent1">
                    <a:lumMod val="50000"/>
                  </a:schemeClr>
                </a:solidFill>
              </a:rPr>
              <a:t>● 1. a 5.p.,</a:t>
            </a:r>
            <a:r>
              <a:rPr lang="cs-CZ" sz="3000" b="1" dirty="0" err="1" smtClean="0">
                <a:solidFill>
                  <a:schemeClr val="accent1">
                    <a:lumMod val="50000"/>
                  </a:schemeClr>
                </a:solidFill>
              </a:rPr>
              <a:t>č.mn</a:t>
            </a:r>
            <a:r>
              <a:rPr lang="cs-CZ" sz="3000" b="1" dirty="0" smtClean="0">
                <a:solidFill>
                  <a:schemeClr val="accent1">
                    <a:lumMod val="50000"/>
                  </a:schemeClr>
                </a:solidFill>
              </a:rPr>
              <a:t>., rodu m.živ.             </a:t>
            </a:r>
            <a:r>
              <a:rPr lang="cs-CZ" sz="3000" b="1" dirty="0" smtClean="0">
                <a:solidFill>
                  <a:srgbClr val="FF0000"/>
                </a:solidFill>
                <a:latin typeface="Cooper Black" pitchFamily="18" charset="0"/>
              </a:rPr>
              <a:t>i / í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  <a:latin typeface="Cooper Black" pitchFamily="18" charset="0"/>
              </a:rPr>
              <a:t>	 	</a:t>
            </a:r>
            <a:r>
              <a:rPr lang="cs-CZ" sz="3000" b="1" dirty="0" smtClean="0">
                <a:solidFill>
                  <a:schemeClr val="accent1">
                    <a:lumMod val="50000"/>
                  </a:schemeClr>
                </a:solidFill>
              </a:rPr>
              <a:t>  ● 7.p., </a:t>
            </a:r>
            <a:r>
              <a:rPr lang="cs-CZ" sz="3000" b="1" dirty="0" err="1" smtClean="0">
                <a:solidFill>
                  <a:schemeClr val="accent1">
                    <a:lumMod val="50000"/>
                  </a:schemeClr>
                </a:solidFill>
              </a:rPr>
              <a:t>č.mn</a:t>
            </a:r>
            <a:r>
              <a:rPr lang="cs-CZ" sz="3000" b="1" dirty="0" smtClean="0">
                <a:solidFill>
                  <a:schemeClr val="accent1">
                    <a:lumMod val="50000"/>
                  </a:schemeClr>
                </a:solidFill>
              </a:rPr>
              <a:t>.        </a:t>
            </a:r>
            <a:r>
              <a:rPr lang="cs-CZ" sz="3000" b="1" dirty="0" smtClean="0">
                <a:solidFill>
                  <a:srgbClr val="0070C0"/>
                </a:solidFill>
                <a:latin typeface="Cooper Black" pitchFamily="18" charset="0"/>
              </a:rPr>
              <a:t>    </a:t>
            </a:r>
            <a:r>
              <a:rPr lang="cs-CZ" sz="3000" b="1" dirty="0" err="1" smtClean="0">
                <a:solidFill>
                  <a:srgbClr val="0070C0"/>
                </a:solidFill>
                <a:latin typeface="Cooper Black" pitchFamily="18" charset="0"/>
              </a:rPr>
              <a:t>ými</a:t>
            </a:r>
            <a:endParaRPr lang="cs-CZ" sz="3000" b="1" dirty="0" smtClean="0">
              <a:solidFill>
                <a:srgbClr val="0070C0"/>
              </a:solidFill>
              <a:latin typeface="Cooper Black" pitchFamily="18" charset="0"/>
            </a:endParaRPr>
          </a:p>
          <a:p>
            <a:pPr>
              <a:buNone/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Cooper Black" pitchFamily="18" charset="0"/>
              </a:rPr>
              <a:t>                                  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(bratrovi synové, strýčkovi přátelé,)                      </a:t>
            </a:r>
            <a:endParaRPr lang="cs-CZ" sz="2000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6357950" y="4643446"/>
            <a:ext cx="571504" cy="1428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7143768" y="2285992"/>
            <a:ext cx="571504" cy="14287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000760" y="1785926"/>
            <a:ext cx="571504" cy="14287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143504" y="2786058"/>
            <a:ext cx="571504" cy="14287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857620" y="5214950"/>
            <a:ext cx="571504" cy="14287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6286512" y="3714752"/>
            <a:ext cx="571504" cy="14287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500034" y="3429000"/>
            <a:ext cx="8143932" cy="158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00034" y="3286124"/>
            <a:ext cx="8143932" cy="158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00034" y="6572272"/>
            <a:ext cx="8143932" cy="158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00034" y="6429396"/>
            <a:ext cx="8143932" cy="158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Zdůvodni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vzorem, poté zapiš  i / y 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006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800" dirty="0" err="1" smtClean="0"/>
              <a:t>myslivcov</a:t>
            </a:r>
            <a:r>
              <a:rPr lang="cs-CZ" sz="1800" dirty="0" smtClean="0"/>
              <a:t>__ pušky</a:t>
            </a:r>
          </a:p>
          <a:p>
            <a:pPr>
              <a:buNone/>
            </a:pPr>
            <a:r>
              <a:rPr lang="cs-CZ" sz="1800" dirty="0" err="1" smtClean="0"/>
              <a:t>prodavačov</a:t>
            </a:r>
            <a:r>
              <a:rPr lang="cs-CZ" sz="1800" dirty="0" smtClean="0"/>
              <a:t>__m pláštěm</a:t>
            </a:r>
          </a:p>
          <a:p>
            <a:pPr>
              <a:buNone/>
            </a:pPr>
            <a:r>
              <a:rPr lang="cs-CZ" sz="1800" dirty="0" err="1" smtClean="0"/>
              <a:t>králov</a:t>
            </a:r>
            <a:r>
              <a:rPr lang="cs-CZ" sz="1800" dirty="0" smtClean="0"/>
              <a:t>__ </a:t>
            </a:r>
            <a:r>
              <a:rPr lang="cs-CZ" sz="1800" dirty="0" err="1" smtClean="0"/>
              <a:t>zbrojoši</a:t>
            </a:r>
            <a:endParaRPr lang="cs-CZ" sz="1800" dirty="0" smtClean="0"/>
          </a:p>
          <a:p>
            <a:pPr>
              <a:buNone/>
            </a:pPr>
            <a:r>
              <a:rPr lang="cs-CZ" sz="1800" dirty="0" err="1" smtClean="0"/>
              <a:t>králov</a:t>
            </a:r>
            <a:r>
              <a:rPr lang="cs-CZ" sz="1800" dirty="0" smtClean="0"/>
              <a:t>__m__ zbrojnoši</a:t>
            </a:r>
          </a:p>
          <a:p>
            <a:pPr>
              <a:buNone/>
            </a:pPr>
            <a:r>
              <a:rPr lang="cs-CZ" sz="1800" dirty="0" err="1" smtClean="0"/>
              <a:t>vojákov</a:t>
            </a:r>
            <a:r>
              <a:rPr lang="cs-CZ" sz="1800" dirty="0" smtClean="0"/>
              <a:t>__m kalhotám</a:t>
            </a:r>
          </a:p>
          <a:p>
            <a:pPr>
              <a:buNone/>
            </a:pPr>
            <a:r>
              <a:rPr lang="cs-CZ" sz="1800" dirty="0" err="1" smtClean="0"/>
              <a:t>Kamilov</a:t>
            </a:r>
            <a:r>
              <a:rPr lang="cs-CZ" sz="1800" dirty="0" smtClean="0"/>
              <a:t>__ připomínky</a:t>
            </a:r>
          </a:p>
          <a:p>
            <a:pPr>
              <a:buNone/>
            </a:pPr>
            <a:r>
              <a:rPr lang="cs-CZ" sz="1800" dirty="0" smtClean="0"/>
              <a:t>do </a:t>
            </a:r>
            <a:r>
              <a:rPr lang="cs-CZ" sz="1800" dirty="0" err="1" smtClean="0"/>
              <a:t>Karlov</a:t>
            </a:r>
            <a:r>
              <a:rPr lang="cs-CZ" sz="1800" dirty="0" smtClean="0"/>
              <a:t>__ch Varů</a:t>
            </a:r>
          </a:p>
          <a:p>
            <a:pPr>
              <a:buNone/>
            </a:pPr>
            <a:r>
              <a:rPr lang="cs-CZ" sz="1800" dirty="0" err="1" smtClean="0"/>
              <a:t>Karlov</a:t>
            </a:r>
            <a:r>
              <a:rPr lang="cs-CZ" sz="1800" dirty="0" smtClean="0"/>
              <a:t>__ Vary</a:t>
            </a:r>
          </a:p>
          <a:p>
            <a:pPr>
              <a:buNone/>
            </a:pPr>
            <a:r>
              <a:rPr lang="cs-CZ" sz="1800" dirty="0" smtClean="0"/>
              <a:t>bez </a:t>
            </a:r>
            <a:r>
              <a:rPr lang="cs-CZ" sz="1800" dirty="0" err="1" smtClean="0"/>
              <a:t>Pythagorov</a:t>
            </a:r>
            <a:r>
              <a:rPr lang="cs-CZ" sz="1800" dirty="0" smtClean="0"/>
              <a:t>__ věty</a:t>
            </a:r>
          </a:p>
          <a:p>
            <a:pPr>
              <a:buNone/>
            </a:pPr>
            <a:r>
              <a:rPr lang="cs-CZ" sz="1800" dirty="0" err="1" smtClean="0"/>
              <a:t>Pavlov</a:t>
            </a:r>
            <a:r>
              <a:rPr lang="cs-CZ" sz="1800" dirty="0" smtClean="0"/>
              <a:t>__ boty	</a:t>
            </a:r>
          </a:p>
          <a:p>
            <a:pPr>
              <a:buNone/>
            </a:pPr>
            <a:r>
              <a:rPr lang="cs-CZ" sz="1800" dirty="0" err="1" smtClean="0"/>
              <a:t>Pavlov</a:t>
            </a:r>
            <a:r>
              <a:rPr lang="cs-CZ" sz="1800" dirty="0" smtClean="0"/>
              <a:t>__ bratři</a:t>
            </a:r>
          </a:p>
          <a:p>
            <a:pPr>
              <a:buNone/>
            </a:pPr>
            <a:r>
              <a:rPr lang="cs-CZ" sz="1800" dirty="0" err="1" smtClean="0"/>
              <a:t>Pavlov</a:t>
            </a:r>
            <a:r>
              <a:rPr lang="cs-CZ" sz="1800" dirty="0" smtClean="0"/>
              <a:t>__m bratrům</a:t>
            </a:r>
          </a:p>
          <a:p>
            <a:pPr>
              <a:buNone/>
            </a:pPr>
            <a:r>
              <a:rPr lang="cs-CZ" sz="1800" dirty="0" err="1" smtClean="0"/>
              <a:t>Zbyňkov</a:t>
            </a:r>
            <a:r>
              <a:rPr lang="cs-CZ" sz="1800" dirty="0" smtClean="0"/>
              <a:t>__m lyžím </a:t>
            </a:r>
          </a:p>
          <a:p>
            <a:pPr>
              <a:buNone/>
            </a:pPr>
            <a:r>
              <a:rPr lang="cs-CZ" sz="1800" dirty="0" err="1" smtClean="0"/>
              <a:t>Markov</a:t>
            </a:r>
            <a:r>
              <a:rPr lang="cs-CZ" sz="1800" dirty="0" smtClean="0"/>
              <a:t>__ výsledky 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	</a:t>
            </a:r>
          </a:p>
          <a:p>
            <a:pPr>
              <a:buNone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/>
              <a:t>zmokl__m__ návštěvníky</a:t>
            </a:r>
          </a:p>
          <a:p>
            <a:pPr>
              <a:buNone/>
            </a:pPr>
            <a:r>
              <a:rPr lang="cs-CZ" sz="2000" dirty="0" err="1" smtClean="0"/>
              <a:t>sousedov</a:t>
            </a:r>
            <a:r>
              <a:rPr lang="cs-CZ" sz="2000" dirty="0" smtClean="0"/>
              <a:t>__ch dětí</a:t>
            </a:r>
          </a:p>
          <a:p>
            <a:pPr>
              <a:buNone/>
            </a:pPr>
            <a:r>
              <a:rPr lang="cs-CZ" sz="2000" dirty="0" smtClean="0"/>
              <a:t>turistovým batohem</a:t>
            </a:r>
          </a:p>
          <a:p>
            <a:pPr>
              <a:buNone/>
            </a:pPr>
            <a:r>
              <a:rPr lang="cs-CZ" sz="2000" dirty="0" err="1" smtClean="0"/>
              <a:t>zpěvav</a:t>
            </a:r>
            <a:r>
              <a:rPr lang="cs-CZ" sz="2000" dirty="0" smtClean="0"/>
              <a:t>__ ptáci</a:t>
            </a:r>
          </a:p>
          <a:p>
            <a:pPr>
              <a:buNone/>
            </a:pPr>
            <a:r>
              <a:rPr lang="cs-CZ" sz="2000" dirty="0" err="1" smtClean="0"/>
              <a:t>zpěvákov</a:t>
            </a:r>
            <a:r>
              <a:rPr lang="cs-CZ" sz="2000" dirty="0" smtClean="0"/>
              <a:t>__ písně</a:t>
            </a:r>
          </a:p>
          <a:p>
            <a:pPr>
              <a:buNone/>
            </a:pPr>
            <a:r>
              <a:rPr lang="cs-CZ" sz="2000" dirty="0" err="1" smtClean="0"/>
              <a:t>Standov</a:t>
            </a:r>
            <a:r>
              <a:rPr lang="cs-CZ" sz="2000" dirty="0" smtClean="0"/>
              <a:t>__m úkolům</a:t>
            </a:r>
          </a:p>
          <a:p>
            <a:pPr>
              <a:buNone/>
            </a:pPr>
            <a:r>
              <a:rPr lang="cs-CZ" sz="2000" dirty="0" err="1" smtClean="0"/>
              <a:t>lidov</a:t>
            </a:r>
            <a:r>
              <a:rPr lang="cs-CZ" sz="2000" dirty="0" smtClean="0"/>
              <a:t>__m__ báchorkami</a:t>
            </a:r>
          </a:p>
          <a:p>
            <a:pPr>
              <a:buNone/>
            </a:pPr>
            <a:r>
              <a:rPr lang="cs-CZ" sz="2000" dirty="0" err="1" smtClean="0"/>
              <a:t>vítězov</a:t>
            </a:r>
            <a:r>
              <a:rPr lang="cs-CZ" sz="2000" dirty="0" smtClean="0"/>
              <a:t>__ch medailí</a:t>
            </a:r>
          </a:p>
          <a:p>
            <a:pPr>
              <a:buNone/>
            </a:pPr>
            <a:r>
              <a:rPr lang="cs-CZ" sz="2000" dirty="0" smtClean="0"/>
              <a:t>v </a:t>
            </a:r>
            <a:r>
              <a:rPr lang="cs-CZ" sz="2000" dirty="0" err="1" smtClean="0"/>
              <a:t>jazykov</a:t>
            </a:r>
            <a:r>
              <a:rPr lang="cs-CZ" sz="2000" dirty="0" smtClean="0"/>
              <a:t>__ch příručkách</a:t>
            </a:r>
          </a:p>
          <a:p>
            <a:pPr>
              <a:buNone/>
            </a:pPr>
            <a:r>
              <a:rPr lang="cs-CZ" sz="2000" dirty="0" smtClean="0"/>
              <a:t>chladiv__ nápoj</a:t>
            </a:r>
          </a:p>
          <a:p>
            <a:pPr>
              <a:buNone/>
            </a:pPr>
            <a:r>
              <a:rPr lang="cs-CZ" sz="2000" dirty="0" err="1" smtClean="0"/>
              <a:t>zákazníkov</a:t>
            </a:r>
            <a:r>
              <a:rPr lang="cs-CZ" sz="2000" dirty="0" smtClean="0"/>
              <a:t>__m přáním</a:t>
            </a:r>
          </a:p>
          <a:p>
            <a:pPr>
              <a:buNone/>
            </a:pPr>
            <a:r>
              <a:rPr lang="cs-CZ" sz="2000" dirty="0" err="1" smtClean="0"/>
              <a:t>Milošov</a:t>
            </a:r>
            <a:r>
              <a:rPr lang="cs-CZ" sz="2000" dirty="0" smtClean="0"/>
              <a:t>__ sešity</a:t>
            </a:r>
          </a:p>
          <a:p>
            <a:pPr>
              <a:buNone/>
            </a:pPr>
            <a:r>
              <a:rPr lang="cs-CZ" sz="2000" dirty="0" smtClean="0"/>
              <a:t>do kovářovy výhně</a:t>
            </a:r>
            <a:endParaRPr lang="cs-CZ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  <a:solidFill>
            <a:schemeClr val="accent5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3600" dirty="0" smtClean="0"/>
              <a:t>Koncovky –</a:t>
            </a:r>
            <a:r>
              <a:rPr lang="cs-CZ" sz="3600" dirty="0" err="1" smtClean="0"/>
              <a:t>ovi</a:t>
            </a:r>
            <a:r>
              <a:rPr lang="cs-CZ" sz="3600" dirty="0" smtClean="0"/>
              <a:t> / -</a:t>
            </a:r>
            <a:r>
              <a:rPr lang="cs-CZ" sz="3600" dirty="0" err="1" smtClean="0"/>
              <a:t>ovy</a:t>
            </a:r>
            <a:r>
              <a:rPr lang="cs-CZ" sz="3600" dirty="0" smtClean="0"/>
              <a:t>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u podstatných a přídavných jmen přivlastňovacích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525780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i="1" u="sng" dirty="0" smtClean="0"/>
              <a:t>otázka</a:t>
            </a:r>
            <a:r>
              <a:rPr lang="cs-CZ" sz="2000" dirty="0" smtClean="0"/>
              <a:t>		</a:t>
            </a:r>
            <a:r>
              <a:rPr lang="cs-CZ" sz="2400" b="1" u="sng" dirty="0" smtClean="0">
                <a:solidFill>
                  <a:schemeClr val="accent4">
                    <a:lumMod val="75000"/>
                  </a:schemeClr>
                </a:solidFill>
              </a:rPr>
              <a:t>pádová  (3. a 6.pád)</a:t>
            </a:r>
            <a:r>
              <a:rPr lang="cs-CZ" sz="2000" dirty="0" smtClean="0"/>
              <a:t>		</a:t>
            </a:r>
            <a:r>
              <a:rPr lang="cs-CZ" sz="2400" b="1" u="sng" dirty="0" smtClean="0">
                <a:solidFill>
                  <a:schemeClr val="accent4">
                    <a:lumMod val="75000"/>
                  </a:schemeClr>
                </a:solidFill>
              </a:rPr>
              <a:t>Čí?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i="1" u="sng" dirty="0" smtClean="0"/>
              <a:t>slovní druh</a:t>
            </a:r>
            <a:r>
              <a:rPr lang="cs-CZ" sz="2000" dirty="0" smtClean="0"/>
              <a:t>	podstatné jméno		přídavné jméno přivlastňovací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		         -</a:t>
            </a:r>
            <a:r>
              <a:rPr lang="cs-CZ" sz="2000" dirty="0" err="1" smtClean="0"/>
              <a:t>ovi</a:t>
            </a:r>
            <a:r>
              <a:rPr lang="cs-CZ" sz="2000" dirty="0" smtClean="0"/>
              <a:t>				-</a:t>
            </a:r>
            <a:r>
              <a:rPr lang="cs-CZ" sz="2000" dirty="0" err="1" smtClean="0"/>
              <a:t>ovy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					kromě 1. a 5.pádu čísla množného</a:t>
            </a:r>
          </a:p>
          <a:p>
            <a:pPr>
              <a:buNone/>
            </a:pPr>
            <a:r>
              <a:rPr lang="cs-CZ" sz="2000" dirty="0" smtClean="0"/>
              <a:t>						rodu mužského životného            -</a:t>
            </a:r>
            <a:r>
              <a:rPr lang="cs-CZ" sz="2000" dirty="0" err="1" smtClean="0"/>
              <a:t>ovi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							</a:t>
            </a:r>
          </a:p>
          <a:p>
            <a:pPr>
              <a:buNone/>
            </a:pPr>
            <a:r>
              <a:rPr lang="cs-CZ" sz="2000" i="1" u="sng" dirty="0" smtClean="0"/>
              <a:t>vzory</a:t>
            </a:r>
            <a:r>
              <a:rPr lang="cs-CZ" sz="2000" dirty="0" smtClean="0"/>
              <a:t>		pánovi, mužovi,		otcovy (matčiny)</a:t>
            </a:r>
          </a:p>
          <a:p>
            <a:pPr>
              <a:buNone/>
            </a:pPr>
            <a:r>
              <a:rPr lang="cs-CZ" sz="2000" dirty="0" smtClean="0"/>
              <a:t>			předsedovi, soudcovi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i="1" u="sng" dirty="0" smtClean="0"/>
              <a:t>příklady</a:t>
            </a:r>
            <a:r>
              <a:rPr lang="cs-CZ" sz="2000" dirty="0" smtClean="0"/>
              <a:t>		k dědovi, o strýčkovi	dědovy boty, strýčkovy děti</a:t>
            </a:r>
          </a:p>
          <a:p>
            <a:pPr>
              <a:buNone/>
            </a:pPr>
            <a:r>
              <a:rPr lang="cs-CZ" sz="2000" dirty="0" smtClean="0"/>
              <a:t>						</a:t>
            </a:r>
            <a:r>
              <a:rPr lang="cs-CZ" sz="1600" dirty="0" smtClean="0"/>
              <a:t>ale</a:t>
            </a:r>
            <a:r>
              <a:rPr lang="cs-CZ" sz="2000" dirty="0" smtClean="0"/>
              <a:t> dědovi synové (1.p.,</a:t>
            </a:r>
            <a:r>
              <a:rPr lang="cs-CZ" sz="2000" dirty="0" err="1" smtClean="0"/>
              <a:t>č.mn</a:t>
            </a:r>
            <a:r>
              <a:rPr lang="cs-CZ" sz="2000" dirty="0" smtClean="0"/>
              <a:t>.,</a:t>
            </a:r>
            <a:r>
              <a:rPr lang="cs-CZ" sz="2000" dirty="0" err="1" smtClean="0"/>
              <a:t>r.m.živ</a:t>
            </a:r>
            <a:r>
              <a:rPr lang="cs-CZ" sz="2000" dirty="0" smtClean="0"/>
              <a:t>.)</a:t>
            </a:r>
          </a:p>
          <a:p>
            <a:pPr>
              <a:buNone/>
            </a:pPr>
            <a:r>
              <a:rPr lang="cs-CZ" sz="2000" dirty="0" smtClean="0"/>
              <a:t>							</a:t>
            </a:r>
            <a:endParaRPr lang="cs-CZ" sz="2000" dirty="0"/>
          </a:p>
        </p:txBody>
      </p:sp>
      <p:cxnSp>
        <p:nvCxnSpPr>
          <p:cNvPr id="5" name="Přímá spojovací šipka 4"/>
          <p:cNvCxnSpPr/>
          <p:nvPr/>
        </p:nvCxnSpPr>
        <p:spPr>
          <a:xfrm rot="5400000">
            <a:off x="2679687" y="2463793"/>
            <a:ext cx="35719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>
            <a:off x="2679687" y="3106735"/>
            <a:ext cx="35719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rot="5400000">
            <a:off x="5644364" y="5357032"/>
            <a:ext cx="571504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>
            <a:off x="5751521" y="4464057"/>
            <a:ext cx="35719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5400000">
            <a:off x="5751521" y="3106735"/>
            <a:ext cx="35719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>
            <a:off x="5751521" y="2463793"/>
            <a:ext cx="35719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>
            <a:off x="2393935" y="4106867"/>
            <a:ext cx="928694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>
            <a:off x="2679687" y="5464189"/>
            <a:ext cx="35719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7643834" y="4143380"/>
            <a:ext cx="427040" cy="15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Zdůvodni pádovou otázkou, či otázkou ČÍ?, </a:t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poté zapiš  i / y 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1600200"/>
            <a:ext cx="414340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err="1" smtClean="0"/>
              <a:t>chlapcov</a:t>
            </a:r>
            <a:r>
              <a:rPr lang="cs-CZ" sz="2000" dirty="0" smtClean="0"/>
              <a:t>__ boty</a:t>
            </a:r>
          </a:p>
          <a:p>
            <a:pPr>
              <a:buNone/>
            </a:pPr>
            <a:r>
              <a:rPr lang="cs-CZ" sz="2000" dirty="0" err="1" smtClean="0"/>
              <a:t>chlapcov</a:t>
            </a:r>
            <a:r>
              <a:rPr lang="cs-CZ" sz="2000" dirty="0" smtClean="0"/>
              <a:t>__ kamarádi</a:t>
            </a:r>
          </a:p>
          <a:p>
            <a:pPr>
              <a:buNone/>
            </a:pPr>
            <a:r>
              <a:rPr lang="cs-CZ" sz="2000" dirty="0" smtClean="0"/>
              <a:t>slyšel o </a:t>
            </a:r>
            <a:r>
              <a:rPr lang="cs-CZ" sz="2000" dirty="0" err="1" smtClean="0"/>
              <a:t>chlapcov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smtClean="0"/>
              <a:t>šel k </a:t>
            </a:r>
            <a:r>
              <a:rPr lang="cs-CZ" sz="2000" dirty="0" err="1" smtClean="0"/>
              <a:t>fotografov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smtClean="0"/>
              <a:t>o </a:t>
            </a:r>
            <a:r>
              <a:rPr lang="cs-CZ" sz="2000" dirty="0" err="1" smtClean="0"/>
              <a:t>fotografov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fotografov</a:t>
            </a:r>
            <a:r>
              <a:rPr lang="cs-CZ" sz="2000" dirty="0" smtClean="0"/>
              <a:t>__ výstavy</a:t>
            </a:r>
          </a:p>
          <a:p>
            <a:pPr>
              <a:buNone/>
            </a:pPr>
            <a:r>
              <a:rPr lang="cs-CZ" sz="2000" dirty="0" err="1" smtClean="0"/>
              <a:t>závodníkov</a:t>
            </a:r>
            <a:r>
              <a:rPr lang="cs-CZ" sz="2000" dirty="0" smtClean="0"/>
              <a:t>__ kajaky</a:t>
            </a:r>
          </a:p>
          <a:p>
            <a:pPr>
              <a:buNone/>
            </a:pPr>
            <a:r>
              <a:rPr lang="cs-CZ" sz="2000" dirty="0" smtClean="0"/>
              <a:t>vrátil se k </a:t>
            </a:r>
            <a:r>
              <a:rPr lang="cs-CZ" sz="2000" dirty="0" err="1" smtClean="0"/>
              <a:t>závodníkov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závodníkov</a:t>
            </a:r>
            <a:r>
              <a:rPr lang="cs-CZ" sz="2000" dirty="0" smtClean="0"/>
              <a:t>__ soupeři</a:t>
            </a:r>
          </a:p>
          <a:p>
            <a:pPr>
              <a:buNone/>
            </a:pPr>
            <a:r>
              <a:rPr lang="cs-CZ" sz="2000" dirty="0" err="1" smtClean="0"/>
              <a:t>sběratelov</a:t>
            </a:r>
            <a:r>
              <a:rPr lang="cs-CZ" sz="2000" dirty="0" smtClean="0"/>
              <a:t>__ sbírky</a:t>
            </a:r>
          </a:p>
          <a:p>
            <a:pPr>
              <a:buNone/>
            </a:pPr>
            <a:r>
              <a:rPr lang="cs-CZ" sz="2000" dirty="0" smtClean="0"/>
              <a:t>ptal se po </a:t>
            </a:r>
            <a:r>
              <a:rPr lang="cs-CZ" sz="2000" dirty="0" err="1" smtClean="0"/>
              <a:t>sběratelov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sběratelov</a:t>
            </a:r>
            <a:r>
              <a:rPr lang="cs-CZ" sz="2000" dirty="0" smtClean="0"/>
              <a:t>__ přátelé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00562" y="1600200"/>
            <a:ext cx="442915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k </a:t>
            </a:r>
            <a:r>
              <a:rPr lang="cs-CZ" sz="2000" dirty="0" err="1" smtClean="0"/>
              <a:t>čápov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bratrov</a:t>
            </a:r>
            <a:r>
              <a:rPr lang="cs-CZ" sz="2000" dirty="0" smtClean="0"/>
              <a:t>__ kamarády</a:t>
            </a:r>
          </a:p>
          <a:p>
            <a:pPr>
              <a:buNone/>
            </a:pPr>
            <a:r>
              <a:rPr lang="cs-CZ" sz="2000" dirty="0" smtClean="0"/>
              <a:t>pošeptal něco </a:t>
            </a:r>
            <a:r>
              <a:rPr lang="cs-CZ" sz="2000" dirty="0" err="1" smtClean="0"/>
              <a:t>Zdeňkov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lovcov</a:t>
            </a:r>
            <a:r>
              <a:rPr lang="cs-CZ" sz="2000" dirty="0" smtClean="0"/>
              <a:t>__ zápisky</a:t>
            </a:r>
          </a:p>
          <a:p>
            <a:pPr>
              <a:buNone/>
            </a:pPr>
            <a:r>
              <a:rPr lang="cs-CZ" sz="2000" dirty="0" smtClean="0"/>
              <a:t>šel do </a:t>
            </a:r>
            <a:r>
              <a:rPr lang="cs-CZ" sz="2000" dirty="0" err="1" smtClean="0"/>
              <a:t>Březinov</a:t>
            </a:r>
            <a:r>
              <a:rPr lang="cs-CZ" sz="2000" dirty="0" smtClean="0"/>
              <a:t>__ ulice</a:t>
            </a:r>
          </a:p>
          <a:p>
            <a:pPr>
              <a:buNone/>
            </a:pPr>
            <a:r>
              <a:rPr lang="cs-CZ" sz="2000" dirty="0" smtClean="0"/>
              <a:t>napsal dopis </a:t>
            </a:r>
            <a:r>
              <a:rPr lang="cs-CZ" sz="2000" dirty="0" err="1" smtClean="0"/>
              <a:t>Dvořákov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sněhulákov</a:t>
            </a:r>
            <a:r>
              <a:rPr lang="cs-CZ" sz="2000" dirty="0" smtClean="0"/>
              <a:t>__ knoflíky</a:t>
            </a:r>
          </a:p>
          <a:p>
            <a:pPr>
              <a:buNone/>
            </a:pPr>
            <a:r>
              <a:rPr lang="cs-CZ" sz="2000" dirty="0" smtClean="0"/>
              <a:t>zavolala </a:t>
            </a:r>
            <a:r>
              <a:rPr lang="cs-CZ" sz="2000" dirty="0" err="1" smtClean="0"/>
              <a:t>starostov</a:t>
            </a:r>
            <a:r>
              <a:rPr lang="cs-CZ" sz="2000" dirty="0" smtClean="0"/>
              <a:t>__</a:t>
            </a:r>
          </a:p>
          <a:p>
            <a:pPr>
              <a:buNone/>
            </a:pPr>
            <a:r>
              <a:rPr lang="cs-CZ" sz="2000" dirty="0" err="1" smtClean="0"/>
              <a:t>Čapkov</a:t>
            </a:r>
            <a:r>
              <a:rPr lang="cs-CZ" sz="2000" dirty="0" smtClean="0"/>
              <a:t>__ povídky </a:t>
            </a:r>
          </a:p>
          <a:p>
            <a:pPr>
              <a:buNone/>
            </a:pPr>
            <a:r>
              <a:rPr lang="cs-CZ" sz="2000" dirty="0" err="1" smtClean="0"/>
              <a:t>Pavlov</a:t>
            </a:r>
            <a:r>
              <a:rPr lang="cs-CZ" sz="2000" dirty="0" smtClean="0"/>
              <a:t>__ psi</a:t>
            </a:r>
          </a:p>
          <a:p>
            <a:pPr>
              <a:buNone/>
            </a:pPr>
            <a:r>
              <a:rPr lang="cs-CZ" sz="2000" dirty="0" err="1" smtClean="0"/>
              <a:t>pilotov</a:t>
            </a:r>
            <a:r>
              <a:rPr lang="cs-CZ" sz="2000" dirty="0" smtClean="0"/>
              <a:t>__ zkušenosti</a:t>
            </a:r>
          </a:p>
          <a:p>
            <a:pPr>
              <a:buNone/>
            </a:pPr>
            <a:r>
              <a:rPr lang="cs-CZ" sz="2000" dirty="0" smtClean="0"/>
              <a:t>pozdravil </a:t>
            </a:r>
            <a:r>
              <a:rPr lang="cs-CZ" sz="2000" dirty="0" err="1" smtClean="0"/>
              <a:t>mechanikov</a:t>
            </a:r>
            <a:r>
              <a:rPr lang="cs-CZ" sz="2000" dirty="0" smtClean="0"/>
              <a:t>__ spolupracovníky</a:t>
            </a:r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Výklad –</a:t>
                      </a:r>
                      <a:r>
                        <a:rPr lang="cs-CZ" baseline="0" dirty="0" smtClean="0"/>
                        <a:t> a) </a:t>
                      </a:r>
                      <a:r>
                        <a:rPr lang="cs-CZ" dirty="0" smtClean="0"/>
                        <a:t>přídavná jména přivlastňovací, jejich tvoření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  b) skloňování přídavných jmen přivlastňovacích v čísle     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      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jednotném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  c) skloňování přídavných jmen přivlastňovacích v čísle množném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Pravopis přídavných jmen přivlastňovacích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Procvičování – pracovní list + IAT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Koncovka</a:t>
                      </a:r>
                      <a:r>
                        <a:rPr lang="cs-CZ" baseline="0" dirty="0" smtClean="0"/>
                        <a:t> –</a:t>
                      </a:r>
                      <a:r>
                        <a:rPr lang="cs-CZ" baseline="0" dirty="0" err="1" smtClean="0"/>
                        <a:t>ovi</a:t>
                      </a:r>
                      <a:r>
                        <a:rPr lang="cs-CZ" baseline="0" dirty="0" smtClean="0"/>
                        <a:t> / -</a:t>
                      </a:r>
                      <a:r>
                        <a:rPr lang="cs-CZ" baseline="0" dirty="0" err="1" smtClean="0"/>
                        <a:t>ovy</a:t>
                      </a:r>
                      <a:r>
                        <a:rPr lang="cs-CZ" baseline="0" dirty="0" smtClean="0"/>
                        <a:t> u podstatných jmen a přídavných jmen  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         přivlastňovacích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4)   Procvičování –</a:t>
                      </a:r>
                      <a:r>
                        <a:rPr lang="cs-CZ" baseline="0" dirty="0" err="1" smtClean="0"/>
                        <a:t>ovi</a:t>
                      </a:r>
                      <a:r>
                        <a:rPr lang="cs-CZ" baseline="0" dirty="0" smtClean="0"/>
                        <a:t> / -</a:t>
                      </a:r>
                      <a:r>
                        <a:rPr lang="cs-CZ" baseline="0" dirty="0" err="1" smtClean="0"/>
                        <a:t>ovy</a:t>
                      </a:r>
                      <a:r>
                        <a:rPr lang="cs-CZ" baseline="0" dirty="0" smtClean="0"/>
                        <a:t> – pracovní list + IAT</a:t>
                      </a: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785786" y="4643446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Vše </a:t>
                      </a:r>
                      <a:r>
                        <a:rPr lang="cs-CZ" dirty="0" smtClean="0"/>
                        <a:t>z </a:t>
                      </a:r>
                      <a:r>
                        <a:rPr lang="cs-CZ" dirty="0" smtClean="0"/>
                        <a:t>vlastních </a:t>
                      </a:r>
                      <a:r>
                        <a:rPr lang="cs-CZ" dirty="0" smtClean="0"/>
                        <a:t>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  <a:endParaRPr lang="cs-CZ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416</Words>
  <PresentationFormat>Předvádění na obrazovce (4:3)</PresentationFormat>
  <Paragraphs>154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Přídavná jména přivlastňovací</vt:lpstr>
      <vt:lpstr>Snímek 2</vt:lpstr>
      <vt:lpstr>Přídavná jména  PŘIVLASTŇOVACÍ</vt:lpstr>
      <vt:lpstr>Skloňování přídavných jmen přivlastňovacích</vt:lpstr>
      <vt:lpstr>Skloňování přídavných jmen přivlastňovacích</vt:lpstr>
      <vt:lpstr>Pravopis přídavných jmen přivlastňovacích</vt:lpstr>
      <vt:lpstr>Zdůvodni vzorem, poté zapiš  i / y </vt:lpstr>
      <vt:lpstr>Koncovky –ovi / -ovy  u podstatných a přídavných jmen přivlastňovacích</vt:lpstr>
      <vt:lpstr>Zdůvodni pádovou otázkou, či otázkou ČÍ?,  poté zapiš  i / y 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hela</cp:lastModifiedBy>
  <cp:revision>59</cp:revision>
  <dcterms:created xsi:type="dcterms:W3CDTF">2012-01-20T18:34:33Z</dcterms:created>
  <dcterms:modified xsi:type="dcterms:W3CDTF">2012-02-25T15:54:45Z</dcterms:modified>
</cp:coreProperties>
</file>