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9" r:id="rId2"/>
    <p:sldId id="271" r:id="rId3"/>
    <p:sldId id="272" r:id="rId4"/>
    <p:sldId id="258" r:id="rId5"/>
    <p:sldId id="268" r:id="rId6"/>
    <p:sldId id="267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24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19" autoAdjust="0"/>
  </p:normalViewPr>
  <p:slideViewPr>
    <p:cSldViewPr>
      <p:cViewPr varScale="1">
        <p:scale>
          <a:sx n="67" d="100"/>
          <a:sy n="67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FC8FAD-BF61-43FB-B097-89FBCC5494BB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5A878-F8D9-402B-B775-F425B2707C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106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http://img.abicko.cz/img/5/article/609556_painkiller-bolest-lek-morsky-plz-hlemyzd.jpg</a:t>
            </a:r>
          </a:p>
          <a:p>
            <a:r>
              <a:rPr lang="cs-CZ" dirty="0" smtClean="0"/>
              <a:t>http://www.biolib.cz/IMG/GAL/12061.jpg</a:t>
            </a:r>
          </a:p>
          <a:p>
            <a:r>
              <a:rPr lang="cs-CZ" dirty="0" smtClean="0"/>
              <a:t>http://files.ucivo.webnode.cz/system_preview_detail_200002906-5b3a85c336-public/M%C4%9Bkk%C3%BD%C5%A1i%20Hlavono%C5%BEci%20lod%C4%9Bnka%20hlubinn%C3%A1.jpg</a:t>
            </a:r>
          </a:p>
          <a:p>
            <a:r>
              <a:rPr lang="cs-CZ" dirty="0" smtClean="0"/>
              <a:t>http://absolventi.gymcheb.cz/2009/pegrisn/internetove_stranky_2/obrazky/hlemyzd_zahradni.jpg</a:t>
            </a:r>
          </a:p>
          <a:p>
            <a:r>
              <a:rPr lang="cs-CZ" dirty="0" smtClean="0"/>
              <a:t>http://absolventi.gymcheb.cz/2009/pegrisn/internetove_stranky_2/obrazky/plza_lesni.jpg</a:t>
            </a:r>
          </a:p>
          <a:p>
            <a:r>
              <a:rPr lang="cs-CZ" dirty="0" smtClean="0"/>
              <a:t>http://www.naturfoto.cz/fotografie/ostatni/skeble-rybnicna-34714.jpg</a:t>
            </a:r>
          </a:p>
          <a:p>
            <a:r>
              <a:rPr lang="cs-CZ" dirty="0" smtClean="0"/>
              <a:t>http://files.ucivo.webnode.cz/system_preview_detail_200002905-a8521a94d0-public/M%C4%9Bkk%C3%BD%C5%A1i%20Hlavono%C5%BEci%20olihe%C5%88%20obecn%C3%A1.jpg</a:t>
            </a:r>
          </a:p>
          <a:p>
            <a:r>
              <a:rPr lang="cs-CZ" dirty="0" smtClean="0"/>
              <a:t>http://img2.rajce.idnes.cz/d5/4/4292/4292290_1a314d0d33bffa454d5c344a87150b9e/images/sepie_obecna.jpg</a:t>
            </a:r>
          </a:p>
          <a:p>
            <a:r>
              <a:rPr lang="cs-CZ" dirty="0" smtClean="0"/>
              <a:t>http://img267.imageshack.us/img267/7102/70777j.jpg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18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http://img2.rajce.idnes.cz/d5/4/4292/4292290_1a314d0d33bffa454d5c344a87150b9e/images/ustrice_jedla.jpg?ver=0</a:t>
            </a:r>
          </a:p>
          <a:p>
            <a:r>
              <a:rPr lang="cs-CZ" dirty="0" smtClean="0"/>
              <a:t>http://img2.rajce.idnes.cz/d5/4/4292/4292290_1a314d0d33bffa454d5c344a87150b9e/images/srdcovka_jedla.jpg?ver=0</a:t>
            </a:r>
          </a:p>
          <a:p>
            <a:r>
              <a:rPr lang="cs-CZ" dirty="0" smtClean="0"/>
              <a:t>http://milon.modry.cz/akce/vltavavandr/slides/IMG_2074.JPG</a:t>
            </a:r>
          </a:p>
          <a:p>
            <a:r>
              <a:rPr lang="cs-CZ" dirty="0" smtClean="0"/>
              <a:t>http://upload.wikimedia.org/wikipedia/commons/thumb/7/79/Conus-geographicus.jpg/220px-Conus-geographicus.jpg</a:t>
            </a:r>
          </a:p>
          <a:p>
            <a:r>
              <a:rPr lang="cs-CZ" dirty="0" smtClean="0"/>
              <a:t>http://studenti.cgym-kh.cz:90/biologie/prima/Mekkysi/nezazipovane%20obrazky/Plz%A0k%20lesn%A1%20a.jpg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http://files.ucivo.webnode.cz/system_preview_detail_200002906-5b3a85c336-public/M%C4%9Bkk%C3%BD%C5%A1i%20Hlavono%C5%BEci%20lod%C4%9Bnka%20hlubinn%C3%A1.jpg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http://files.ucivo.webnode.cz/system_preview_detail_200002905-a8521a94d0-public/M%C4%9Bkk%C3%BD%C5%A1i%20Hlavono%C5%BEci%20olihe%C5%88%20obecn%C3%A1.jpg</a:t>
            </a:r>
          </a:p>
          <a:p>
            <a:r>
              <a:rPr lang="cs-CZ" dirty="0" smtClean="0"/>
              <a:t>http://i.idnes.cz/12/012/cl6/TS408b35_olihe.jpg</a:t>
            </a:r>
          </a:p>
          <a:p>
            <a:r>
              <a:rPr lang="cs-CZ" dirty="0" smtClean="0"/>
              <a:t>http://www.lideazeme.cz/files/imagecache/dust_filerenderer_big/files/upload/story_press/3374/066_001_jpg_49c7a853d2.jpg</a:t>
            </a:r>
          </a:p>
          <a:p>
            <a:r>
              <a:rPr lang="cs-CZ" dirty="0" smtClean="0"/>
              <a:t>http://priroda.sdas.cz/testy/images/mekysi/test0313.jpg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http://www.justanimal.org/images/snail-16.jpg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245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http://img2.rajce.idnes.cz/d5/4/4292/4292290_1a314d0d33bffa454d5c344a87150b9e/images/srdcovka_jedla.jpg?ver=0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http://img2.rajce.idnes.cz/d5/4/4292/4292290_1a314d0d33bffa454d5c344a87150b9e/images/ustrice_jedla.jpg?ver=0</a:t>
            </a:r>
          </a:p>
          <a:p>
            <a:r>
              <a:rPr lang="cs-CZ" dirty="0" smtClean="0"/>
              <a:t>http://upload.wikimedia.org/wikipedia/commons/thumb/4/45/CornishMussels.JPG/270px-CornishMussels.JPG</a:t>
            </a:r>
          </a:p>
          <a:p>
            <a:r>
              <a:rPr lang="cs-CZ" dirty="0" smtClean="0"/>
              <a:t>http://upload.wikimedia.org/wikipedia/commons/thumb/4/49/Chlamys_islandica.jpg/258px-Chlamys_islandica.jpg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759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</a:t>
            </a:r>
            <a:r>
              <a:rPr lang="cs-CZ" dirty="0" smtClean="0"/>
              <a:t>://</a:t>
            </a:r>
            <a:r>
              <a:rPr lang="cs-CZ" dirty="0" smtClean="0"/>
              <a:t>upload.wikimedia.org/wikipedia/commons/d/d0/Unio_pictorum.jpg</a:t>
            </a:r>
          </a:p>
          <a:p>
            <a:r>
              <a:rPr lang="cs-CZ" dirty="0" smtClean="0"/>
              <a:t>http://img5.rajce.idnes.cz/d0506/3/3418/3418341_cac61bd09e32c5aa00f0a2e47bc32ef9/images/skeble_rybnicna.jpg?ver=0</a:t>
            </a:r>
          </a:p>
          <a:p>
            <a:r>
              <a:rPr lang="cs-CZ" dirty="0" smtClean="0"/>
              <a:t>http://crsmo-litomysl.wbs.cz/sladkovodni_ryby/velevrub_malirsky.jpg</a:t>
            </a:r>
          </a:p>
          <a:p>
            <a:r>
              <a:rPr lang="cs-CZ" dirty="0" smtClean="0"/>
              <a:t>http://upload.wikimedia.org/wikipedia/commons/thumb/0/06/Group_of_Margaritifera_margaritifera.jpg/800px-Group_of_Margaritifera_margaritifera.jpg</a:t>
            </a:r>
          </a:p>
          <a:p>
            <a:r>
              <a:rPr lang="cs-CZ" dirty="0" smtClean="0"/>
              <a:t>http://www.muzeumhd.cz/img_m/expo/perlorodky.jpg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5409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http://www.lideazeme.cz/files/imagecache/dust_filerenderer_big/files/upload/story_press/3374/067_000</a:t>
            </a:r>
          </a:p>
          <a:p>
            <a:r>
              <a:rPr lang="cs-CZ" dirty="0" smtClean="0"/>
              <a:t>http://www.lideazeme.cz/files/imagecache/dust_filerenderer_normal/files/upload/story_press/3374/066_000_jpg_49c7a853d0.jpg</a:t>
            </a:r>
          </a:p>
          <a:p>
            <a:r>
              <a:rPr lang="cs-CZ" dirty="0" smtClean="0"/>
              <a:t>http://www.lideazeme.cz/files/imagecache/dust_activegallery_big/files/upload/story_press/3374/068_002_jpg_49c7a853d4.jpg</a:t>
            </a:r>
          </a:p>
          <a:p>
            <a:r>
              <a:rPr lang="cs-CZ" dirty="0" smtClean="0"/>
              <a:t>http://www.lideazeme.cz/files/imagecache/dust_activegallery_big/files/upload/story_press/3374/068_000_jpg_49c7a853d3.jpg</a:t>
            </a:r>
          </a:p>
          <a:p>
            <a:r>
              <a:rPr lang="cs-CZ" dirty="0" smtClean="0"/>
              <a:t>http://www.lideazeme.cz/files/imagecache/dust_activegallery_big/files/upload/story_press/3374/068_001_jpg_49c7a853d4.jpg</a:t>
            </a:r>
          </a:p>
          <a:p>
            <a:r>
              <a:rPr lang="cs-CZ" dirty="0" smtClean="0"/>
              <a:t>http://www.lideazeme.cz/files/imagecache/dust_activegallery_big/files/upload/story_press/3374/066_001_jpg_49c7a853d2.jpg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1954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http://studenti.cgym-kh.cz:90/biologie/prima/Mekkysi/nezazipovane%20obrazky/Z%82va%20obrovsk%a0%20c.jpg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55A878-F8D9-402B-B775-F425B2707C7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687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51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419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512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300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074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17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39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001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4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491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317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D88DE-A6A3-4604-B36C-9AF25E763179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DEA44-7DB6-45F3-BB09-143E46525A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359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19.png"/><Relationship Id="rId3" Type="http://schemas.openxmlformats.org/officeDocument/2006/relationships/image" Target="../media/image11.jpeg"/><Relationship Id="rId7" Type="http://schemas.openxmlformats.org/officeDocument/2006/relationships/hyperlink" Target="http://upload.wikimedia.org/wikipedia/commons/7/7f/Ostrea_edulis_01.jpg" TargetMode="External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5" Type="http://schemas.openxmlformats.org/officeDocument/2006/relationships/image" Target="../media/image21.png"/><Relationship Id="rId10" Type="http://schemas.openxmlformats.org/officeDocument/2006/relationships/image" Target="../media/image16.jpeg"/><Relationship Id="rId4" Type="http://schemas.openxmlformats.org/officeDocument/2006/relationships/hyperlink" Target="http://upload.wikimedia.org/wikipedia/commons/7/79/Conus-geographicus.jpg" TargetMode="External"/><Relationship Id="rId9" Type="http://schemas.openxmlformats.org/officeDocument/2006/relationships/image" Target="../media/image15.jpe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hyperlink" Target="http://upload.wikimedia.org/wikipedia/commons/4/45/CornishMussels.JPG" TargetMode="External"/><Relationship Id="rId7" Type="http://schemas.openxmlformats.org/officeDocument/2006/relationships/hyperlink" Target="http://upload.wikimedia.org/wikipedia/commons/4/49/Chlamys_islandica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hyperlink" Target="http://upload.wikimedia.org/wikipedia/commons/7/7f/Ostrea_edulis_01.jpg" TargetMode="External"/><Relationship Id="rId4" Type="http://schemas.openxmlformats.org/officeDocument/2006/relationships/image" Target="../media/image22.jpeg"/><Relationship Id="rId9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://upload.wikimedia.org/wikipedia/commons/0/06/Group_of_Margaritifera_margaritifera.jpg" TargetMode="External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1.jpeg"/><Relationship Id="rId7" Type="http://schemas.openxmlformats.org/officeDocument/2006/relationships/image" Target="../media/image3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VY_32_INOVACE_36_Měkkýši - 2.část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193228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28000">
              <a:srgbClr val="D49E6C"/>
            </a:gs>
            <a:gs pos="65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60092" y="2708920"/>
            <a:ext cx="599234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b="1" dirty="0">
                <a:solidFill>
                  <a:srgbClr val="EB2403"/>
                </a:solidFill>
                <a:latin typeface="Times New Roman" pitchFamily="18" charset="0"/>
                <a:cs typeface="Times New Roman" pitchFamily="18" charset="0"/>
              </a:rPr>
              <a:t>Kmen: </a:t>
            </a:r>
            <a:r>
              <a:rPr lang="cs-CZ" sz="6600" b="1" dirty="0" smtClean="0">
                <a:solidFill>
                  <a:srgbClr val="EB2403"/>
                </a:solidFill>
                <a:latin typeface="Times New Roman" pitchFamily="18" charset="0"/>
                <a:cs typeface="Times New Roman" pitchFamily="18" charset="0"/>
              </a:rPr>
              <a:t>Měkkýši</a:t>
            </a:r>
            <a:endParaRPr lang="cs-CZ" sz="6600" b="1" dirty="0">
              <a:solidFill>
                <a:srgbClr val="EB2403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Škeble rybničná (Anodonta cygnea)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4" t="23197" r="15623" b="23348"/>
          <a:stretch/>
        </p:blipFill>
        <p:spPr bwMode="auto">
          <a:xfrm>
            <a:off x="4122578" y="1490346"/>
            <a:ext cx="1856874" cy="121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zák lesní (Arion rufus)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96" r="8564" b="15524"/>
          <a:stretch/>
        </p:blipFill>
        <p:spPr bwMode="auto">
          <a:xfrm>
            <a:off x="6416014" y="362364"/>
            <a:ext cx="2547393" cy="1494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lemýžď zahradní (Helix pomatia)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3" t="14824" r="8571" b="14364"/>
          <a:stretch/>
        </p:blipFill>
        <p:spPr bwMode="auto">
          <a:xfrm>
            <a:off x="127487" y="168948"/>
            <a:ext cx="3315934" cy="232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g.blesk.cz/img/5/article/609556_painkiller-bolest-lek-morsky-plz-hlemyzd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2" t="13968" r="5534" b="6614"/>
          <a:stretch/>
        </p:blipFill>
        <p:spPr bwMode="auto">
          <a:xfrm>
            <a:off x="4359936" y="168948"/>
            <a:ext cx="1565392" cy="94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biolib.cz/IMG/GAL/1206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885" y="4121600"/>
            <a:ext cx="3531522" cy="2619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tnaqua.org/Newsroom/HighRes/ComCuttlefish9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55827"/>
            <a:ext cx="2802880" cy="186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88" y="3770749"/>
            <a:ext cx="1336040" cy="923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068" y="5131643"/>
            <a:ext cx="1759652" cy="13216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838" y="2143246"/>
            <a:ext cx="1508463" cy="1131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56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5669373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Kmen: Měkkýši</a:t>
            </a:r>
            <a:endParaRPr lang="cs-CZ" dirty="0" smtClean="0"/>
          </a:p>
          <a:p>
            <a:r>
              <a:rPr lang="cs-CZ" dirty="0" smtClean="0"/>
              <a:t>- převážně mořští živočichové, sladkovodní, suchozemští</a:t>
            </a:r>
          </a:p>
          <a:p>
            <a:r>
              <a:rPr lang="cs-CZ" dirty="0" smtClean="0"/>
              <a:t>- měkké tělo je často chráněno vápenitými schránkami</a:t>
            </a:r>
          </a:p>
          <a:p>
            <a:r>
              <a:rPr lang="cs-CZ" dirty="0" smtClean="0"/>
              <a:t>- smyslové orgány: hmat, čichové buňky, buňky kontrolující</a:t>
            </a:r>
          </a:p>
          <a:p>
            <a:r>
              <a:rPr lang="cs-CZ" dirty="0" smtClean="0"/>
              <a:t>   polohu těla, zrakové orgány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Třídy: </a:t>
            </a:r>
          </a:p>
          <a:p>
            <a:r>
              <a:rPr lang="cs-CZ" b="1" dirty="0" smtClean="0"/>
              <a:t>plži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mlži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</a:t>
            </a:r>
          </a:p>
          <a:p>
            <a:r>
              <a:rPr lang="cs-CZ" dirty="0" smtClean="0"/>
              <a:t> </a:t>
            </a:r>
            <a:r>
              <a:rPr lang="cs-CZ" b="1" dirty="0" smtClean="0"/>
              <a:t>hlavonožci</a:t>
            </a:r>
          </a:p>
          <a:p>
            <a:endParaRPr lang="cs-CZ" dirty="0"/>
          </a:p>
        </p:txBody>
      </p:sp>
      <p:pic>
        <p:nvPicPr>
          <p:cNvPr id="13318" name="Picture 6" descr="http://priroda.sdas.cz/testy/images/mekysi/test031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452" y="3645024"/>
            <a:ext cx="1414295" cy="106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 descr="Soubor:Conus-geographicus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1" t="15171" r="3767" b="5375"/>
          <a:stretch/>
        </p:blipFill>
        <p:spPr bwMode="auto">
          <a:xfrm>
            <a:off x="4549537" y="2135393"/>
            <a:ext cx="1750655" cy="109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8" descr="http://img1.rajce.idnes.cz/d0103/1/1553/1553430_9ec52d36b6acdb1d9b456bbc328f58b5/images/022-srdcovka_jedla-dalsi_druh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45024"/>
            <a:ext cx="1202151" cy="106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Soubor:Ostrea edulis 0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050" y="3645025"/>
            <a:ext cx="1432070" cy="107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8" descr="http://www.tnaqua.org/Newsroom/HighRes/ComCuttlefish9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189" y="5033056"/>
            <a:ext cx="1656048" cy="110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4" descr="http://www.biolib.cz/IMG/GAL/1206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359" y="5033057"/>
            <a:ext cx="1538505" cy="114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lideazeme.cz/files/imagecache/dust_activegallery_big/files/upload/story_press/3374/066_001_jpg_49c7a853d2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165" y="3645413"/>
            <a:ext cx="2234219" cy="106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54" r="14798" b="16794"/>
          <a:stretch/>
        </p:blipFill>
        <p:spPr bwMode="auto">
          <a:xfrm>
            <a:off x="1048494" y="2140330"/>
            <a:ext cx="1547620" cy="1108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03" y="2135394"/>
            <a:ext cx="1479171" cy="1113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648" y="5033056"/>
            <a:ext cx="1948563" cy="1141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6067" y="2140331"/>
            <a:ext cx="1518340" cy="1108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659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251489"/>
            <a:ext cx="60486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2.  Mlži</a:t>
            </a:r>
            <a:endParaRPr lang="cs-CZ" dirty="0" smtClean="0"/>
          </a:p>
          <a:p>
            <a:r>
              <a:rPr lang="cs-CZ" dirty="0" smtClean="0"/>
              <a:t>- vodní </a:t>
            </a:r>
          </a:p>
          <a:p>
            <a:r>
              <a:rPr lang="cs-CZ" dirty="0" smtClean="0"/>
              <a:t>- pohyb – svalnatá noha</a:t>
            </a:r>
          </a:p>
          <a:p>
            <a:r>
              <a:rPr lang="cs-CZ" dirty="0" smtClean="0"/>
              <a:t>- tělo většinou kryto lasturami - dvoudílná skořápka,   </a:t>
            </a:r>
          </a:p>
          <a:p>
            <a:r>
              <a:rPr lang="cs-CZ" dirty="0" smtClean="0"/>
              <a:t>   pohromadě </a:t>
            </a:r>
          </a:p>
          <a:p>
            <a:r>
              <a:rPr lang="cs-CZ" dirty="0" smtClean="0"/>
              <a:t>   je drží silné vazy, uvnitř perleťová vrstva, perly</a:t>
            </a:r>
          </a:p>
          <a:p>
            <a:r>
              <a:rPr lang="cs-CZ" dirty="0" smtClean="0"/>
              <a:t>- potrava mikroskopická – filtrují vodu</a:t>
            </a:r>
          </a:p>
          <a:p>
            <a:r>
              <a:rPr lang="cs-CZ" dirty="0" smtClean="0"/>
              <a:t>- dýchají kyslík rozpuštěný ve vodě </a:t>
            </a:r>
          </a:p>
          <a:p>
            <a:r>
              <a:rPr lang="cs-CZ" b="1" dirty="0" smtClean="0"/>
              <a:t>perlorodka říční, škeble rybničná </a:t>
            </a:r>
            <a:r>
              <a:rPr lang="cs-CZ" dirty="0" smtClean="0"/>
              <a:t>– sladkovodní</a:t>
            </a:r>
          </a:p>
          <a:p>
            <a:r>
              <a:rPr lang="cs-CZ" b="1" dirty="0" smtClean="0"/>
              <a:t>perlotvorka mořská, hřebenatka, slávka jedlá, ústřice, srdcovka </a:t>
            </a:r>
            <a:r>
              <a:rPr lang="cs-CZ" dirty="0" smtClean="0"/>
              <a:t>– mořští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75089" y="6008703"/>
            <a:ext cx="816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ústřice</a:t>
            </a:r>
            <a:endParaRPr lang="cs-CZ" dirty="0"/>
          </a:p>
        </p:txBody>
      </p:sp>
      <p:pic>
        <p:nvPicPr>
          <p:cNvPr id="4" name="Picture 12" descr="Soubor:CornishMussel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496" y="3621991"/>
            <a:ext cx="3109814" cy="233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62769" y="6055411"/>
            <a:ext cx="1257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slávka jedlá</a:t>
            </a:r>
            <a:endParaRPr lang="cs-CZ" dirty="0"/>
          </a:p>
        </p:txBody>
      </p:sp>
      <p:pic>
        <p:nvPicPr>
          <p:cNvPr id="6" name="Picture 14" descr="Soubor:Ostrea edulis 0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4140067"/>
            <a:ext cx="2409628" cy="1806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6" descr="Soubor:Chlamys islandic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486" y="908720"/>
            <a:ext cx="1944216" cy="2148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98161" y="3067993"/>
            <a:ext cx="2157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hřebenatka islandská</a:t>
            </a:r>
            <a:endParaRPr lang="cs-CZ" dirty="0"/>
          </a:p>
        </p:txBody>
      </p:sp>
      <p:pic>
        <p:nvPicPr>
          <p:cNvPr id="9" name="Picture 18" descr="http://img1.rajce.idnes.cz/d0103/1/1553/1553430_9ec52d36b6acdb1d9b456bbc328f58b5/images/022-srdcovka_jedla-dalsi_druh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84939"/>
            <a:ext cx="2736795" cy="241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334681" y="6354386"/>
            <a:ext cx="1002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srdcovky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613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Soubor:Group of Margaritifera margaritifer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6210"/>
            <a:ext cx="4293163" cy="32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92362" y="3416694"/>
            <a:ext cx="2667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skupina perlorodek říčních</a:t>
            </a:r>
          </a:p>
        </p:txBody>
      </p:sp>
      <p:pic>
        <p:nvPicPr>
          <p:cNvPr id="5" name="Picture 10" descr="http://www.muzeumhd.cz/img_m/expo/perlorodky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75" y="3813560"/>
            <a:ext cx="3944836" cy="2540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6907" y="6353912"/>
            <a:ext cx="3418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lastura a nářadí pro získávání perel</a:t>
            </a:r>
            <a:endParaRPr lang="cs-CZ" dirty="0"/>
          </a:p>
        </p:txBody>
      </p:sp>
      <p:pic>
        <p:nvPicPr>
          <p:cNvPr id="10244" name="Picture 4" descr="http://img5.rajce.idnes.cz/d0506/3/3418/3418341_cac61bd09e32c5aa00f0a2e47bc32ef9/images/skeble_rybnicna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3812" y="395682"/>
            <a:ext cx="371408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3211416"/>
            <a:ext cx="16419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škeble rybničná</a:t>
            </a:r>
            <a:endParaRPr lang="cs-CZ" dirty="0"/>
          </a:p>
        </p:txBody>
      </p:sp>
      <p:pic>
        <p:nvPicPr>
          <p:cNvPr id="10246" name="Picture 6" descr="http://www.rybsvaz.cz/pages_cz/testrz/obrazky/velevrub_malirsk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25466"/>
            <a:ext cx="1904999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96458" y="6338408"/>
            <a:ext cx="1825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velevrub malířský</a:t>
            </a:r>
            <a:endParaRPr lang="cs-CZ" dirty="0"/>
          </a:p>
        </p:txBody>
      </p:sp>
      <p:pic>
        <p:nvPicPr>
          <p:cNvPr id="10248" name="Picture 8" descr="http://upload.wikimedia.org/wikipedia/commons/d/d0/Unio_pictorum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723" y="5083736"/>
            <a:ext cx="2578690" cy="116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5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Nekonečná řada perlotvorek visících na lanech v hloubce mezi pěti a devíti metry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80928"/>
            <a:ext cx="2430231" cy="323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7811" y="6085395"/>
            <a:ext cx="286969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Nekonečná řada perlotvorek visících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lanech v hloubce mezi pěti a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devíti metry.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8" descr="http://www.lideazeme.cz/files/imagecache/dust_activegallery_big/files/upload/story_press/3374/068_002_jpg_49c7a853d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167" y="4484293"/>
            <a:ext cx="1760537" cy="168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http://www.lideazeme.cz/files/imagecache/dust_activegallery_big/files/upload/story_press/3374/066_000_jpg_49c7a853d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73" y="170123"/>
            <a:ext cx="3199499" cy="2366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www.lideazeme.cz/files/imagecache/dust_activegallery_big/files/upload/story_press/3374/066_001_jpg_49c7a853d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75297"/>
            <a:ext cx="3349835" cy="1603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www.lideazeme.cz/files/imagecache/dust_activegallery_big/files/upload/story_press/3374/068_001_jpg_49c7a853d4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625" y="170123"/>
            <a:ext cx="2743200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Mladé perlotvorky přichycené na laně uprostřed laguny.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79" r="17268"/>
          <a:stretch/>
        </p:blipFill>
        <p:spPr bwMode="auto">
          <a:xfrm>
            <a:off x="3851920" y="170123"/>
            <a:ext cx="1801091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77253" y="3961073"/>
            <a:ext cx="1550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mladé perlotvorky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zavěšené na laně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34365" y="4038132"/>
            <a:ext cx="25010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umístění cizího tělesa do lastury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74167" y="6164614"/>
            <a:ext cx="17802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polynéské černé perly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826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538961" cy="580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33176" y="6340678"/>
            <a:ext cx="1511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éva obrovská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3290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275</Words>
  <Application>Microsoft Office PowerPoint</Application>
  <PresentationFormat>Předvádění na obrazovce (4:3)</PresentationFormat>
  <Paragraphs>92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VY_32_INOVACE_36_Měkkýši - 2.část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29</cp:revision>
  <dcterms:created xsi:type="dcterms:W3CDTF">2011-04-22T08:43:18Z</dcterms:created>
  <dcterms:modified xsi:type="dcterms:W3CDTF">2012-05-12T18:31:21Z</dcterms:modified>
</cp:coreProperties>
</file>