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71" r:id="rId2"/>
    <p:sldId id="274" r:id="rId3"/>
    <p:sldId id="275" r:id="rId4"/>
    <p:sldId id="269" r:id="rId5"/>
    <p:sldId id="262" r:id="rId6"/>
    <p:sldId id="263" r:id="rId7"/>
    <p:sldId id="270" r:id="rId8"/>
    <p:sldId id="273" r:id="rId9"/>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B240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2700" autoAdjust="0"/>
  </p:normalViewPr>
  <p:slideViewPr>
    <p:cSldViewPr>
      <p:cViewPr varScale="1">
        <p:scale>
          <a:sx n="45" d="100"/>
          <a:sy n="45" d="100"/>
        </p:scale>
        <p:origin x="-2106"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26.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27.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DFC8FAD-BF61-43FB-B097-89FBCC5494BB}" type="datetimeFigureOut">
              <a:rPr lang="cs-CZ" smtClean="0"/>
              <a:t>12.5.2012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655A878-F8D9-402B-B775-F425B2707C7A}" type="slidenum">
              <a:rPr lang="cs-CZ" smtClean="0"/>
              <a:t>‹#›</a:t>
            </a:fld>
            <a:endParaRPr lang="cs-CZ"/>
          </a:p>
        </p:txBody>
      </p:sp>
    </p:spTree>
    <p:extLst>
      <p:ext uri="{BB962C8B-B14F-4D97-AF65-F5344CB8AC3E}">
        <p14:creationId xmlns:p14="http://schemas.microsoft.com/office/powerpoint/2010/main" val="4291061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smtClean="0"/>
              <a:t>http://img.abicko.cz/img/5/article/609556_painkiller-bolest-lek-morsky-plz-hlemyzd.jpg</a:t>
            </a:r>
          </a:p>
          <a:p>
            <a:r>
              <a:rPr lang="cs-CZ" dirty="0" smtClean="0"/>
              <a:t>http://www.biolib.cz/IMG/GAL/12061.jpg</a:t>
            </a:r>
          </a:p>
          <a:p>
            <a:r>
              <a:rPr lang="cs-CZ" dirty="0" smtClean="0"/>
              <a:t>http://files.ucivo.webnode.cz/system_preview_detail_200002906-5b3a85c336-public/M%C4%9Bkk%C3%BD%C5%A1i%20Hlavono%C5%BEci%20lod%C4%9Bnka%20hlubinn%C3%A1.jpg</a:t>
            </a:r>
          </a:p>
          <a:p>
            <a:r>
              <a:rPr lang="cs-CZ" dirty="0" smtClean="0"/>
              <a:t>http://absolventi.gymcheb.cz/2009/pegrisn/internetove_stranky_2/obrazky/hlemyzd_zahradni.jpg</a:t>
            </a:r>
          </a:p>
          <a:p>
            <a:r>
              <a:rPr lang="cs-CZ" dirty="0" smtClean="0"/>
              <a:t>http://absolventi.gymcheb.cz/2009/pegrisn/internetove_stranky_2/obrazky/plza_lesni.jpg</a:t>
            </a:r>
          </a:p>
          <a:p>
            <a:r>
              <a:rPr lang="cs-CZ" dirty="0" smtClean="0"/>
              <a:t>http://www.naturfoto.cz/fotografie/ostatni/skeble-rybnicna-34714.jpg</a:t>
            </a:r>
          </a:p>
          <a:p>
            <a:r>
              <a:rPr lang="cs-CZ" dirty="0" smtClean="0"/>
              <a:t>http://files.ucivo.webnode.cz/system_preview_detail_200002905-a8521a94d0-public/M%C4%9Bkk%C3%BD%C5%A1i%20Hlavono%C5%BEci%20olihe%C5%88%20obecn%C3%A1.jpg</a:t>
            </a:r>
          </a:p>
          <a:p>
            <a:r>
              <a:rPr lang="cs-CZ" dirty="0" smtClean="0"/>
              <a:t>http://img2.rajce.idnes.cz/d5/4/4292/4292290_1a314d0d33bffa454d5c344a87150b9e/images/sepie_obecna.jpg</a:t>
            </a:r>
          </a:p>
          <a:p>
            <a:r>
              <a:rPr lang="cs-CZ" dirty="0" smtClean="0"/>
              <a:t>http://img267.imageshack.us/img267/7102/70777j.jpg</a:t>
            </a:r>
            <a:endParaRPr lang="cs-CZ" dirty="0"/>
          </a:p>
        </p:txBody>
      </p:sp>
      <p:sp>
        <p:nvSpPr>
          <p:cNvPr id="4" name="Zástupný symbol pro číslo snímku 3"/>
          <p:cNvSpPr>
            <a:spLocks noGrp="1"/>
          </p:cNvSpPr>
          <p:nvPr>
            <p:ph type="sldNum" sz="quarter" idx="10"/>
          </p:nvPr>
        </p:nvSpPr>
        <p:spPr/>
        <p:txBody>
          <a:bodyPr/>
          <a:lstStyle/>
          <a:p>
            <a:fld id="{0655A878-F8D9-402B-B775-F425B2707C7A}" type="slidenum">
              <a:rPr lang="cs-CZ" smtClean="0"/>
              <a:t>2</a:t>
            </a:fld>
            <a:endParaRPr lang="cs-CZ"/>
          </a:p>
        </p:txBody>
      </p:sp>
    </p:spTree>
    <p:extLst>
      <p:ext uri="{BB962C8B-B14F-4D97-AF65-F5344CB8AC3E}">
        <p14:creationId xmlns:p14="http://schemas.microsoft.com/office/powerpoint/2010/main" val="2475185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smtClean="0"/>
              <a:t>http://img2.rajce.idnes.cz/d5/4/4292/4292290_1a314d0d33bffa454d5c344a87150b9e/images/ustrice_jedla.jpg?ver=0</a:t>
            </a:r>
          </a:p>
          <a:p>
            <a:r>
              <a:rPr lang="cs-CZ" dirty="0" smtClean="0"/>
              <a:t>http://img2.rajce.idnes.cz/d5/4/4292/4292290_1a314d0d33bffa454d5c344a87150b9e/images/srdcovka_jedla.jpg?ver=0</a:t>
            </a:r>
          </a:p>
          <a:p>
            <a:r>
              <a:rPr lang="cs-CZ" dirty="0" smtClean="0"/>
              <a:t>http://milon.modry.cz/akce/vltavavandr/slides/IMG_2074.JPG</a:t>
            </a:r>
          </a:p>
          <a:p>
            <a:r>
              <a:rPr lang="cs-CZ" dirty="0" smtClean="0"/>
              <a:t>http://upload.wikimedia.org/wikipedia/commons/thumb/7/79/Conus-geographicus.jpg/220px-Conus-geographicus.jpg</a:t>
            </a:r>
          </a:p>
          <a:p>
            <a:r>
              <a:rPr lang="cs-CZ" dirty="0" smtClean="0"/>
              <a:t>http://studenti.cgym-kh.cz:90/biologie/prima/Mekkysi/nezazipovane%20obrazky/Plz%A0k%20lesn%A1%20a.jpg</a:t>
            </a:r>
          </a:p>
          <a:p>
            <a:pPr marL="0" marR="0" indent="0" algn="l" defTabSz="914400" rtl="0" eaLnBrk="1" fontAlgn="auto" latinLnBrk="0" hangingPunct="1">
              <a:lnSpc>
                <a:spcPct val="100000"/>
              </a:lnSpc>
              <a:spcBef>
                <a:spcPts val="0"/>
              </a:spcBef>
              <a:spcAft>
                <a:spcPts val="0"/>
              </a:spcAft>
              <a:buClrTx/>
              <a:buSzTx/>
              <a:buFontTx/>
              <a:buNone/>
              <a:tabLst/>
              <a:defRPr/>
            </a:pPr>
            <a:r>
              <a:rPr lang="cs-CZ" dirty="0" smtClean="0"/>
              <a:t>http://files.ucivo.webnode.cz/system_preview_detail_200002906-5b3a85c336-public/M%C4%9Bkk%C3%BD%C5%A1i%20Hlavono%C5%BEci%20lod%C4%9Bnka%20hlubinn%C3%A1.jpg</a:t>
            </a:r>
          </a:p>
          <a:p>
            <a:pPr marL="0" marR="0" indent="0" algn="l" defTabSz="914400" rtl="0" eaLnBrk="1" fontAlgn="auto" latinLnBrk="0" hangingPunct="1">
              <a:lnSpc>
                <a:spcPct val="100000"/>
              </a:lnSpc>
              <a:spcBef>
                <a:spcPts val="0"/>
              </a:spcBef>
              <a:spcAft>
                <a:spcPts val="0"/>
              </a:spcAft>
              <a:buClrTx/>
              <a:buSzTx/>
              <a:buFontTx/>
              <a:buNone/>
              <a:tabLst/>
              <a:defRPr/>
            </a:pPr>
            <a:r>
              <a:rPr lang="cs-CZ" dirty="0" smtClean="0"/>
              <a:t>http://files.ucivo.webnode.cz/system_preview_detail_200002905-a8521a94d0-public/M%C4%9Bkk%C3%BD%C5%A1i%20Hlavono%C5%BEci%20olihe%C5%88%20obecn%C3%A1.jpg</a:t>
            </a:r>
          </a:p>
          <a:p>
            <a:r>
              <a:rPr lang="cs-CZ" dirty="0" smtClean="0"/>
              <a:t>http://i.idnes.cz/12/012/cl6/TS408b35_olihe.jpg</a:t>
            </a:r>
          </a:p>
          <a:p>
            <a:r>
              <a:rPr lang="cs-CZ" dirty="0" smtClean="0"/>
              <a:t>http://www.lideazeme.cz/files/imagecache/dust_filerenderer_big/files/upload/story_press/3374/066_001_jpg_49c7a853d2.jpg</a:t>
            </a:r>
          </a:p>
          <a:p>
            <a:r>
              <a:rPr lang="cs-CZ" dirty="0" smtClean="0"/>
              <a:t>http://priroda.sdas.cz/testy/images/mekysi/test0313.jpg</a:t>
            </a:r>
          </a:p>
          <a:p>
            <a:pPr marL="0" marR="0" indent="0" algn="l" defTabSz="914400" rtl="0" eaLnBrk="1" fontAlgn="auto" latinLnBrk="0" hangingPunct="1">
              <a:lnSpc>
                <a:spcPct val="100000"/>
              </a:lnSpc>
              <a:spcBef>
                <a:spcPts val="0"/>
              </a:spcBef>
              <a:spcAft>
                <a:spcPts val="0"/>
              </a:spcAft>
              <a:buClrTx/>
              <a:buSzTx/>
              <a:buFontTx/>
              <a:buNone/>
              <a:tabLst/>
              <a:defRPr/>
            </a:pPr>
            <a:r>
              <a:rPr lang="cs-CZ" dirty="0" smtClean="0"/>
              <a:t>http://www.justanimal.org/images/snail-16.jpg</a:t>
            </a:r>
          </a:p>
          <a:p>
            <a:endParaRPr lang="cs-CZ" dirty="0" smtClean="0"/>
          </a:p>
          <a:p>
            <a:endParaRPr lang="cs-CZ" dirty="0"/>
          </a:p>
        </p:txBody>
      </p:sp>
      <p:sp>
        <p:nvSpPr>
          <p:cNvPr id="4" name="Zástupný symbol pro číslo snímku 3"/>
          <p:cNvSpPr>
            <a:spLocks noGrp="1"/>
          </p:cNvSpPr>
          <p:nvPr>
            <p:ph type="sldNum" sz="quarter" idx="10"/>
          </p:nvPr>
        </p:nvSpPr>
        <p:spPr/>
        <p:txBody>
          <a:bodyPr/>
          <a:lstStyle/>
          <a:p>
            <a:fld id="{0655A878-F8D9-402B-B775-F425B2707C7A}" type="slidenum">
              <a:rPr lang="cs-CZ" smtClean="0"/>
              <a:t>3</a:t>
            </a:fld>
            <a:endParaRPr lang="cs-CZ"/>
          </a:p>
        </p:txBody>
      </p:sp>
    </p:spTree>
    <p:extLst>
      <p:ext uri="{BB962C8B-B14F-4D97-AF65-F5344CB8AC3E}">
        <p14:creationId xmlns:p14="http://schemas.microsoft.com/office/powerpoint/2010/main" val="38822456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dirty="0" smtClean="0"/>
              <a:t>http://files.ucivo.webnode.cz/system_preview_detail_200002906-5b3a85c336-public/M%C4%9Bkk%C3%BD%C5%A1i%20Hlavono%C5%BEci%20lod%C4%9Bnka%20hlubinn%C3%A1.jpg</a:t>
            </a:r>
          </a:p>
          <a:p>
            <a:pPr marL="0" marR="0" indent="0" algn="l" defTabSz="914400" rtl="0" eaLnBrk="1" fontAlgn="auto" latinLnBrk="0" hangingPunct="1">
              <a:lnSpc>
                <a:spcPct val="100000"/>
              </a:lnSpc>
              <a:spcBef>
                <a:spcPts val="0"/>
              </a:spcBef>
              <a:spcAft>
                <a:spcPts val="0"/>
              </a:spcAft>
              <a:buClrTx/>
              <a:buSzTx/>
              <a:buFontTx/>
              <a:buNone/>
              <a:tabLst/>
              <a:defRPr/>
            </a:pPr>
            <a:r>
              <a:rPr lang="cs-CZ" dirty="0" smtClean="0"/>
              <a:t>http://upload.wikimedia.org/wikipedia/commons/thumb/4/4b/Sepia_officinalis_(aquarium).jpg/258px-Sepia_officinalis_(aquarium).jpg</a:t>
            </a:r>
          </a:p>
          <a:p>
            <a:r>
              <a:rPr lang="cs-CZ" dirty="0" smtClean="0"/>
              <a:t>http://www.allmystery.de/i/tqycfss_kalmar.jpg</a:t>
            </a:r>
            <a:endParaRPr lang="cs-CZ" dirty="0"/>
          </a:p>
        </p:txBody>
      </p:sp>
      <p:sp>
        <p:nvSpPr>
          <p:cNvPr id="4" name="Zástupný symbol pro číslo snímku 3"/>
          <p:cNvSpPr>
            <a:spLocks noGrp="1"/>
          </p:cNvSpPr>
          <p:nvPr>
            <p:ph type="sldNum" sz="quarter" idx="10"/>
          </p:nvPr>
        </p:nvSpPr>
        <p:spPr/>
        <p:txBody>
          <a:bodyPr/>
          <a:lstStyle/>
          <a:p>
            <a:fld id="{0655A878-F8D9-402B-B775-F425B2707C7A}" type="slidenum">
              <a:rPr lang="cs-CZ" smtClean="0"/>
              <a:t>4</a:t>
            </a:fld>
            <a:endParaRPr lang="cs-CZ"/>
          </a:p>
        </p:txBody>
      </p:sp>
    </p:spTree>
    <p:extLst>
      <p:ext uri="{BB962C8B-B14F-4D97-AF65-F5344CB8AC3E}">
        <p14:creationId xmlns:p14="http://schemas.microsoft.com/office/powerpoint/2010/main" val="33146553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smtClean="0"/>
              <a:t>http://www.kompas.estranky.cz/archiv/iobrazek/1508</a:t>
            </a:r>
          </a:p>
          <a:p>
            <a:endParaRPr lang="cs-CZ" dirty="0"/>
          </a:p>
        </p:txBody>
      </p:sp>
      <p:sp>
        <p:nvSpPr>
          <p:cNvPr id="4" name="Zástupný symbol pro číslo snímku 3"/>
          <p:cNvSpPr>
            <a:spLocks noGrp="1"/>
          </p:cNvSpPr>
          <p:nvPr>
            <p:ph type="sldNum" sz="quarter" idx="10"/>
          </p:nvPr>
        </p:nvSpPr>
        <p:spPr/>
        <p:txBody>
          <a:bodyPr/>
          <a:lstStyle/>
          <a:p>
            <a:fld id="{0655A878-F8D9-402B-B775-F425B2707C7A}" type="slidenum">
              <a:rPr lang="cs-CZ" smtClean="0"/>
              <a:t>5</a:t>
            </a:fld>
            <a:endParaRPr lang="cs-CZ"/>
          </a:p>
        </p:txBody>
      </p:sp>
    </p:spTree>
    <p:extLst>
      <p:ext uri="{BB962C8B-B14F-4D97-AF65-F5344CB8AC3E}">
        <p14:creationId xmlns:p14="http://schemas.microsoft.com/office/powerpoint/2010/main" val="39791631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smtClean="0"/>
              <a:t>http://cs.wikipedia.org/wiki/Soubor:Cuttlefish_komodo_large.jpg</a:t>
            </a:r>
            <a:endParaRPr lang="cs-CZ" dirty="0"/>
          </a:p>
        </p:txBody>
      </p:sp>
      <p:sp>
        <p:nvSpPr>
          <p:cNvPr id="4" name="Zástupný symbol pro číslo snímku 3"/>
          <p:cNvSpPr>
            <a:spLocks noGrp="1"/>
          </p:cNvSpPr>
          <p:nvPr>
            <p:ph type="sldNum" sz="quarter" idx="10"/>
          </p:nvPr>
        </p:nvSpPr>
        <p:spPr/>
        <p:txBody>
          <a:bodyPr/>
          <a:lstStyle/>
          <a:p>
            <a:fld id="{0655A878-F8D9-402B-B775-F425B2707C7A}" type="slidenum">
              <a:rPr lang="cs-CZ" smtClean="0"/>
              <a:t>6</a:t>
            </a:fld>
            <a:endParaRPr lang="cs-CZ"/>
          </a:p>
        </p:txBody>
      </p:sp>
    </p:spTree>
    <p:extLst>
      <p:ext uri="{BB962C8B-B14F-4D97-AF65-F5344CB8AC3E}">
        <p14:creationId xmlns:p14="http://schemas.microsoft.com/office/powerpoint/2010/main" val="7519025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E28D88DE-A6A3-4604-B36C-9AF25E763179}" type="datetimeFigureOut">
              <a:rPr lang="cs-CZ" smtClean="0"/>
              <a:t>12.5.2012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E55DEA44-7DB6-45F3-BB09-143E46525A4C}" type="slidenum">
              <a:rPr lang="cs-CZ" smtClean="0"/>
              <a:t>‹#›</a:t>
            </a:fld>
            <a:endParaRPr lang="cs-CZ"/>
          </a:p>
        </p:txBody>
      </p:sp>
    </p:spTree>
    <p:extLst>
      <p:ext uri="{BB962C8B-B14F-4D97-AF65-F5344CB8AC3E}">
        <p14:creationId xmlns:p14="http://schemas.microsoft.com/office/powerpoint/2010/main" val="11983514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28D88DE-A6A3-4604-B36C-9AF25E763179}" type="datetimeFigureOut">
              <a:rPr lang="cs-CZ" smtClean="0"/>
              <a:t>12.5.2012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E55DEA44-7DB6-45F3-BB09-143E46525A4C}" type="slidenum">
              <a:rPr lang="cs-CZ" smtClean="0"/>
              <a:t>‹#›</a:t>
            </a:fld>
            <a:endParaRPr lang="cs-CZ"/>
          </a:p>
        </p:txBody>
      </p:sp>
    </p:spTree>
    <p:extLst>
      <p:ext uri="{BB962C8B-B14F-4D97-AF65-F5344CB8AC3E}">
        <p14:creationId xmlns:p14="http://schemas.microsoft.com/office/powerpoint/2010/main" val="28444192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E28D88DE-A6A3-4604-B36C-9AF25E763179}" type="datetimeFigureOut">
              <a:rPr lang="cs-CZ" smtClean="0"/>
              <a:t>12.5.2012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E55DEA44-7DB6-45F3-BB09-143E46525A4C}" type="slidenum">
              <a:rPr lang="cs-CZ" smtClean="0"/>
              <a:t>‹#›</a:t>
            </a:fld>
            <a:endParaRPr lang="cs-CZ"/>
          </a:p>
        </p:txBody>
      </p:sp>
    </p:spTree>
    <p:extLst>
      <p:ext uri="{BB962C8B-B14F-4D97-AF65-F5344CB8AC3E}">
        <p14:creationId xmlns:p14="http://schemas.microsoft.com/office/powerpoint/2010/main" val="17505125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E28D88DE-A6A3-4604-B36C-9AF25E763179}" type="datetimeFigureOut">
              <a:rPr lang="cs-CZ" smtClean="0"/>
              <a:t>12.5.2012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E55DEA44-7DB6-45F3-BB09-143E46525A4C}" type="slidenum">
              <a:rPr lang="cs-CZ" smtClean="0"/>
              <a:t>‹#›</a:t>
            </a:fld>
            <a:endParaRPr lang="cs-CZ"/>
          </a:p>
        </p:txBody>
      </p:sp>
    </p:spTree>
    <p:extLst>
      <p:ext uri="{BB962C8B-B14F-4D97-AF65-F5344CB8AC3E}">
        <p14:creationId xmlns:p14="http://schemas.microsoft.com/office/powerpoint/2010/main" val="15373001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E28D88DE-A6A3-4604-B36C-9AF25E763179}" type="datetimeFigureOut">
              <a:rPr lang="cs-CZ" smtClean="0"/>
              <a:t>12.5.2012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E55DEA44-7DB6-45F3-BB09-143E46525A4C}" type="slidenum">
              <a:rPr lang="cs-CZ" smtClean="0"/>
              <a:t>‹#›</a:t>
            </a:fld>
            <a:endParaRPr lang="cs-CZ"/>
          </a:p>
        </p:txBody>
      </p:sp>
    </p:spTree>
    <p:extLst>
      <p:ext uri="{BB962C8B-B14F-4D97-AF65-F5344CB8AC3E}">
        <p14:creationId xmlns:p14="http://schemas.microsoft.com/office/powerpoint/2010/main" val="6420747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E28D88DE-A6A3-4604-B36C-9AF25E763179}" type="datetimeFigureOut">
              <a:rPr lang="cs-CZ" smtClean="0"/>
              <a:t>12.5.2012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E55DEA44-7DB6-45F3-BB09-143E46525A4C}" type="slidenum">
              <a:rPr lang="cs-CZ" smtClean="0"/>
              <a:t>‹#›</a:t>
            </a:fld>
            <a:endParaRPr lang="cs-CZ"/>
          </a:p>
        </p:txBody>
      </p:sp>
    </p:spTree>
    <p:extLst>
      <p:ext uri="{BB962C8B-B14F-4D97-AF65-F5344CB8AC3E}">
        <p14:creationId xmlns:p14="http://schemas.microsoft.com/office/powerpoint/2010/main" val="32102171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E28D88DE-A6A3-4604-B36C-9AF25E763179}" type="datetimeFigureOut">
              <a:rPr lang="cs-CZ" smtClean="0"/>
              <a:t>12.5.2012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E55DEA44-7DB6-45F3-BB09-143E46525A4C}" type="slidenum">
              <a:rPr lang="cs-CZ" smtClean="0"/>
              <a:t>‹#›</a:t>
            </a:fld>
            <a:endParaRPr lang="cs-CZ"/>
          </a:p>
        </p:txBody>
      </p:sp>
    </p:spTree>
    <p:extLst>
      <p:ext uri="{BB962C8B-B14F-4D97-AF65-F5344CB8AC3E}">
        <p14:creationId xmlns:p14="http://schemas.microsoft.com/office/powerpoint/2010/main" val="13793982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E28D88DE-A6A3-4604-B36C-9AF25E763179}" type="datetimeFigureOut">
              <a:rPr lang="cs-CZ" smtClean="0"/>
              <a:t>12.5.2012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E55DEA44-7DB6-45F3-BB09-143E46525A4C}" type="slidenum">
              <a:rPr lang="cs-CZ" smtClean="0"/>
              <a:t>‹#›</a:t>
            </a:fld>
            <a:endParaRPr lang="cs-CZ"/>
          </a:p>
        </p:txBody>
      </p:sp>
    </p:spTree>
    <p:extLst>
      <p:ext uri="{BB962C8B-B14F-4D97-AF65-F5344CB8AC3E}">
        <p14:creationId xmlns:p14="http://schemas.microsoft.com/office/powerpoint/2010/main" val="9740018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E28D88DE-A6A3-4604-B36C-9AF25E763179}" type="datetimeFigureOut">
              <a:rPr lang="cs-CZ" smtClean="0"/>
              <a:t>12.5.2012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E55DEA44-7DB6-45F3-BB09-143E46525A4C}" type="slidenum">
              <a:rPr lang="cs-CZ" smtClean="0"/>
              <a:t>‹#›</a:t>
            </a:fld>
            <a:endParaRPr lang="cs-CZ"/>
          </a:p>
        </p:txBody>
      </p:sp>
    </p:spTree>
    <p:extLst>
      <p:ext uri="{BB962C8B-B14F-4D97-AF65-F5344CB8AC3E}">
        <p14:creationId xmlns:p14="http://schemas.microsoft.com/office/powerpoint/2010/main" val="1454405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28D88DE-A6A3-4604-B36C-9AF25E763179}" type="datetimeFigureOut">
              <a:rPr lang="cs-CZ" smtClean="0"/>
              <a:t>12.5.2012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E55DEA44-7DB6-45F3-BB09-143E46525A4C}" type="slidenum">
              <a:rPr lang="cs-CZ" smtClean="0"/>
              <a:t>‹#›</a:t>
            </a:fld>
            <a:endParaRPr lang="cs-CZ"/>
          </a:p>
        </p:txBody>
      </p:sp>
    </p:spTree>
    <p:extLst>
      <p:ext uri="{BB962C8B-B14F-4D97-AF65-F5344CB8AC3E}">
        <p14:creationId xmlns:p14="http://schemas.microsoft.com/office/powerpoint/2010/main" val="18054917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28D88DE-A6A3-4604-B36C-9AF25E763179}" type="datetimeFigureOut">
              <a:rPr lang="cs-CZ" smtClean="0"/>
              <a:t>12.5.2012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E55DEA44-7DB6-45F3-BB09-143E46525A4C}" type="slidenum">
              <a:rPr lang="cs-CZ" smtClean="0"/>
              <a:t>‹#›</a:t>
            </a:fld>
            <a:endParaRPr lang="cs-CZ"/>
          </a:p>
        </p:txBody>
      </p:sp>
    </p:spTree>
    <p:extLst>
      <p:ext uri="{BB962C8B-B14F-4D97-AF65-F5344CB8AC3E}">
        <p14:creationId xmlns:p14="http://schemas.microsoft.com/office/powerpoint/2010/main" val="11243177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28D88DE-A6A3-4604-B36C-9AF25E763179}" type="datetimeFigureOut">
              <a:rPr lang="cs-CZ" smtClean="0"/>
              <a:t>12.5.2012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55DEA44-7DB6-45F3-BB09-143E46525A4C}" type="slidenum">
              <a:rPr lang="cs-CZ" smtClean="0"/>
              <a:t>‹#›</a:t>
            </a:fld>
            <a:endParaRPr lang="cs-CZ"/>
          </a:p>
        </p:txBody>
      </p:sp>
    </p:spTree>
    <p:extLst>
      <p:ext uri="{BB962C8B-B14F-4D97-AF65-F5344CB8AC3E}">
        <p14:creationId xmlns:p14="http://schemas.microsoft.com/office/powerpoint/2010/main" val="40983598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image" Target="../media/image2.jpeg"/><Relationship Id="rId7"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5.jpeg"/><Relationship Id="rId11" Type="http://schemas.openxmlformats.org/officeDocument/2006/relationships/image" Target="../media/image10.png"/><Relationship Id="rId5" Type="http://schemas.openxmlformats.org/officeDocument/2006/relationships/image" Target="../media/image4.jpeg"/><Relationship Id="rId10" Type="http://schemas.openxmlformats.org/officeDocument/2006/relationships/image" Target="../media/image9.png"/><Relationship Id="rId4" Type="http://schemas.openxmlformats.org/officeDocument/2006/relationships/image" Target="../media/image3.jpeg"/><Relationship Id="rId9" Type="http://schemas.openxmlformats.org/officeDocument/2006/relationships/image" Target="../media/image8.png"/></Relationships>
</file>

<file path=ppt/slides/_rels/slide3.xml.rels><?xml version="1.0" encoding="UTF-8" standalone="yes"?>
<Relationships xmlns="http://schemas.openxmlformats.org/package/2006/relationships"><Relationship Id="rId8" Type="http://schemas.openxmlformats.org/officeDocument/2006/relationships/image" Target="../media/image14.jpeg"/><Relationship Id="rId13" Type="http://schemas.openxmlformats.org/officeDocument/2006/relationships/image" Target="../media/image19.png"/><Relationship Id="rId3" Type="http://schemas.openxmlformats.org/officeDocument/2006/relationships/image" Target="../media/image11.jpeg"/><Relationship Id="rId7" Type="http://schemas.openxmlformats.org/officeDocument/2006/relationships/hyperlink" Target="http://upload.wikimedia.org/wikipedia/commons/7/7f/Ostrea_edulis_01.jpg" TargetMode="External"/><Relationship Id="rId12" Type="http://schemas.openxmlformats.org/officeDocument/2006/relationships/image" Target="../media/image18.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13.jpeg"/><Relationship Id="rId11" Type="http://schemas.openxmlformats.org/officeDocument/2006/relationships/image" Target="../media/image17.jpeg"/><Relationship Id="rId5" Type="http://schemas.openxmlformats.org/officeDocument/2006/relationships/image" Target="../media/image12.jpeg"/><Relationship Id="rId15" Type="http://schemas.openxmlformats.org/officeDocument/2006/relationships/image" Target="../media/image21.png"/><Relationship Id="rId10" Type="http://schemas.openxmlformats.org/officeDocument/2006/relationships/image" Target="../media/image16.jpeg"/><Relationship Id="rId4" Type="http://schemas.openxmlformats.org/officeDocument/2006/relationships/hyperlink" Target="http://upload.wikimedia.org/wikipedia/commons/7/79/Conus-geographicus.jpg" TargetMode="External"/><Relationship Id="rId9" Type="http://schemas.openxmlformats.org/officeDocument/2006/relationships/image" Target="../media/image15.jpeg"/><Relationship Id="rId14" Type="http://schemas.openxmlformats.org/officeDocument/2006/relationships/image" Target="../media/image20.png"/></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23.png"/><Relationship Id="rId4" Type="http://schemas.openxmlformats.org/officeDocument/2006/relationships/image" Target="../media/image22.jpeg"/></Relationships>
</file>

<file path=ppt/slides/_rels/slide5.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package" Target="../embeddings/List_aplikace_Microsoft_Excel1.xlsx"/><Relationship Id="rId2" Type="http://schemas.openxmlformats.org/officeDocument/2006/relationships/slideLayout" Target="../slideLayouts/slideLayout7.xml"/><Relationship Id="rId1" Type="http://schemas.openxmlformats.org/officeDocument/2006/relationships/vmlDrawing" Target="../drawings/vmlDrawing1.vml"/><Relationship Id="rId4" Type="http://schemas.openxmlformats.org/officeDocument/2006/relationships/image" Target="../media/image26.emf"/></Relationships>
</file>

<file path=ppt/slides/_rels/slide8.xml.rels><?xml version="1.0" encoding="UTF-8" standalone="yes"?>
<Relationships xmlns="http://schemas.openxmlformats.org/package/2006/relationships"><Relationship Id="rId3" Type="http://schemas.openxmlformats.org/officeDocument/2006/relationships/package" Target="../embeddings/List_aplikace_Microsoft_Excel2.xlsx"/><Relationship Id="rId2" Type="http://schemas.openxmlformats.org/officeDocument/2006/relationships/slideLayout" Target="../slideLayouts/slideLayout7.xml"/><Relationship Id="rId1" Type="http://schemas.openxmlformats.org/officeDocument/2006/relationships/vmlDrawing" Target="../drawings/vmlDrawing2.vml"/><Relationship Id="rId4" Type="http://schemas.openxmlformats.org/officeDocument/2006/relationships/image" Target="../media/image27.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Nadpis 1"/>
          <p:cNvSpPr>
            <a:spLocks noGrp="1"/>
          </p:cNvSpPr>
          <p:nvPr>
            <p:ph type="ctrTitle"/>
          </p:nvPr>
        </p:nvSpPr>
        <p:spPr/>
        <p:txBody>
          <a:bodyPr/>
          <a:lstStyle/>
          <a:p>
            <a:pPr>
              <a:defRPr/>
            </a:pPr>
            <a:r>
              <a:rPr lang="cs-CZ" sz="3200" b="1">
                <a:latin typeface="+mn-lt"/>
              </a:rPr>
              <a:t>VY_32_INOVACE_37_Měkkýši - 3.část</a:t>
            </a:r>
            <a:endParaRPr lang="cs-CZ" sz="3200" dirty="0" smtClean="0">
              <a:latin typeface="+mn-lt"/>
            </a:endParaRPr>
          </a:p>
        </p:txBody>
      </p:sp>
      <p:pic>
        <p:nvPicPr>
          <p:cNvPr id="2051"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35150" y="5373688"/>
            <a:ext cx="5715000" cy="1247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052" name="TextovéPole 2"/>
          <p:cNvSpPr txBox="1">
            <a:spLocks noChangeArrowheads="1"/>
          </p:cNvSpPr>
          <p:nvPr/>
        </p:nvSpPr>
        <p:spPr bwMode="auto">
          <a:xfrm>
            <a:off x="3851275" y="1498600"/>
            <a:ext cx="12255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defRPr/>
            </a:pPr>
            <a:r>
              <a:rPr lang="cs-CZ" dirty="0" smtClean="0">
                <a:latin typeface="+mn-lt"/>
              </a:rPr>
              <a:t>Šablona</a:t>
            </a:r>
          </a:p>
        </p:txBody>
      </p:sp>
      <p:sp>
        <p:nvSpPr>
          <p:cNvPr id="2" name="TextovéPole 1"/>
          <p:cNvSpPr txBox="1"/>
          <p:nvPr/>
        </p:nvSpPr>
        <p:spPr>
          <a:xfrm>
            <a:off x="684213" y="620713"/>
            <a:ext cx="1493837" cy="215900"/>
          </a:xfrm>
          <a:prstGeom prst="rect">
            <a:avLst/>
          </a:prstGeom>
          <a:noFill/>
        </p:spPr>
        <p:txBody>
          <a:bodyPr wrap="none">
            <a:spAutoFit/>
          </a:bodyPr>
          <a:lstStyle/>
          <a:p>
            <a:pPr>
              <a:defRPr/>
            </a:pPr>
            <a:r>
              <a:rPr lang="cs-CZ" sz="800" dirty="0">
                <a:latin typeface="+mn-lt"/>
              </a:rPr>
              <a:t>Identifikátor školy: 600 150 569</a:t>
            </a:r>
          </a:p>
        </p:txBody>
      </p:sp>
    </p:spTree>
    <p:extLst>
      <p:ext uri="{BB962C8B-B14F-4D97-AF65-F5344CB8AC3E}">
        <p14:creationId xmlns:p14="http://schemas.microsoft.com/office/powerpoint/2010/main" val="3671469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rgbClr val="D6B19C"/>
            </a:gs>
            <a:gs pos="28000">
              <a:srgbClr val="D49E6C"/>
            </a:gs>
            <a:gs pos="65000">
              <a:srgbClr val="A65528"/>
            </a:gs>
            <a:gs pos="100000">
              <a:srgbClr val="663012"/>
            </a:gs>
          </a:gsLst>
          <a:lin ang="5400000" scaled="0"/>
        </a:gradFill>
        <a:effectLst/>
      </p:bgPr>
    </p:bg>
    <p:spTree>
      <p:nvGrpSpPr>
        <p:cNvPr id="1" name=""/>
        <p:cNvGrpSpPr/>
        <p:nvPr/>
      </p:nvGrpSpPr>
      <p:grpSpPr>
        <a:xfrm>
          <a:off x="0" y="0"/>
          <a:ext cx="0" cy="0"/>
          <a:chOff x="0" y="0"/>
          <a:chExt cx="0" cy="0"/>
        </a:xfrm>
      </p:grpSpPr>
      <p:sp>
        <p:nvSpPr>
          <p:cNvPr id="4" name="TextovéPole 3"/>
          <p:cNvSpPr txBox="1"/>
          <p:nvPr/>
        </p:nvSpPr>
        <p:spPr>
          <a:xfrm>
            <a:off x="1460092" y="2708920"/>
            <a:ext cx="5992346" cy="2123658"/>
          </a:xfrm>
          <a:prstGeom prst="rect">
            <a:avLst/>
          </a:prstGeom>
          <a:noFill/>
        </p:spPr>
        <p:txBody>
          <a:bodyPr wrap="none" rtlCol="0">
            <a:spAutoFit/>
          </a:bodyPr>
          <a:lstStyle/>
          <a:p>
            <a:pPr algn="ctr"/>
            <a:r>
              <a:rPr lang="cs-CZ" sz="6600" b="1" dirty="0">
                <a:solidFill>
                  <a:srgbClr val="EB2403"/>
                </a:solidFill>
                <a:latin typeface="Times New Roman" pitchFamily="18" charset="0"/>
                <a:cs typeface="Times New Roman" pitchFamily="18" charset="0"/>
              </a:rPr>
              <a:t>Kmen: </a:t>
            </a:r>
            <a:r>
              <a:rPr lang="cs-CZ" sz="6600" b="1" dirty="0" smtClean="0">
                <a:solidFill>
                  <a:srgbClr val="EB2403"/>
                </a:solidFill>
                <a:latin typeface="Times New Roman" pitchFamily="18" charset="0"/>
                <a:cs typeface="Times New Roman" pitchFamily="18" charset="0"/>
              </a:rPr>
              <a:t>Měkkýši</a:t>
            </a:r>
            <a:endParaRPr lang="cs-CZ" sz="6600" b="1" dirty="0">
              <a:solidFill>
                <a:srgbClr val="EB2403"/>
              </a:solidFill>
              <a:latin typeface="Times New Roman" pitchFamily="18" charset="0"/>
              <a:cs typeface="Times New Roman" pitchFamily="18" charset="0"/>
            </a:endParaRPr>
          </a:p>
          <a:p>
            <a:endParaRPr lang="cs-CZ" sz="6600" b="1" dirty="0">
              <a:latin typeface="Times New Roman" pitchFamily="18" charset="0"/>
              <a:cs typeface="Times New Roman" pitchFamily="18" charset="0"/>
            </a:endParaRPr>
          </a:p>
        </p:txBody>
      </p:sp>
      <p:pic>
        <p:nvPicPr>
          <p:cNvPr id="1026" name="Picture 2" descr="Škeble rybničná (Anodonta cygnea)"/>
          <p:cNvPicPr>
            <a:picLocks noChangeAspect="1" noChangeArrowheads="1"/>
          </p:cNvPicPr>
          <p:nvPr/>
        </p:nvPicPr>
        <p:blipFill rotWithShape="1">
          <a:blip r:embed="rId3">
            <a:extLst>
              <a:ext uri="{28A0092B-C50C-407E-A947-70E740481C1C}">
                <a14:useLocalDpi xmlns:a14="http://schemas.microsoft.com/office/drawing/2010/main" val="0"/>
              </a:ext>
            </a:extLst>
          </a:blip>
          <a:srcRect l="30074" t="23197" r="15623" b="23348"/>
          <a:stretch/>
        </p:blipFill>
        <p:spPr bwMode="auto">
          <a:xfrm>
            <a:off x="4122578" y="1490346"/>
            <a:ext cx="1856874" cy="121857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Plzák lesní (Arion rufus)"/>
          <p:cNvPicPr>
            <a:picLocks noChangeAspect="1" noChangeArrowheads="1"/>
          </p:cNvPicPr>
          <p:nvPr/>
        </p:nvPicPr>
        <p:blipFill rotWithShape="1">
          <a:blip r:embed="rId4">
            <a:extLst>
              <a:ext uri="{28A0092B-C50C-407E-A947-70E740481C1C}">
                <a14:useLocalDpi xmlns:a14="http://schemas.microsoft.com/office/drawing/2010/main" val="0"/>
              </a:ext>
            </a:extLst>
          </a:blip>
          <a:srcRect t="8796" r="8564" b="15524"/>
          <a:stretch/>
        </p:blipFill>
        <p:spPr bwMode="auto">
          <a:xfrm>
            <a:off x="6416014" y="362364"/>
            <a:ext cx="2547393" cy="1494511"/>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Hlemýžď zahradní (Helix pomatia)"/>
          <p:cNvPicPr>
            <a:picLocks noChangeAspect="1" noChangeArrowheads="1"/>
          </p:cNvPicPr>
          <p:nvPr/>
        </p:nvPicPr>
        <p:blipFill rotWithShape="1">
          <a:blip r:embed="rId5">
            <a:extLst>
              <a:ext uri="{28A0092B-C50C-407E-A947-70E740481C1C}">
                <a14:useLocalDpi xmlns:a14="http://schemas.microsoft.com/office/drawing/2010/main" val="0"/>
              </a:ext>
            </a:extLst>
          </a:blip>
          <a:srcRect l="7793" t="14824" r="8571" b="14364"/>
          <a:stretch/>
        </p:blipFill>
        <p:spPr bwMode="auto">
          <a:xfrm>
            <a:off x="127487" y="168948"/>
            <a:ext cx="3315934" cy="2323947"/>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http://img.blesk.cz/img/5/article/609556_painkiller-bolest-lek-morsky-plz-hlemyzd.jpg"/>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6372" t="13968" r="5534" b="6614"/>
          <a:stretch/>
        </p:blipFill>
        <p:spPr bwMode="auto">
          <a:xfrm>
            <a:off x="4359936" y="168948"/>
            <a:ext cx="1565392" cy="944654"/>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http://www.biolib.cz/IMG/GAL/12061.jp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431885" y="4121600"/>
            <a:ext cx="3531522" cy="2619767"/>
          </a:xfrm>
          <a:prstGeom prst="rect">
            <a:avLst/>
          </a:prstGeom>
          <a:noFill/>
          <a:extLst>
            <a:ext uri="{909E8E84-426E-40DD-AFC4-6F175D3DCCD1}">
              <a14:hiddenFill xmlns:a14="http://schemas.microsoft.com/office/drawing/2010/main">
                <a:solidFill>
                  <a:srgbClr val="FFFFFF"/>
                </a:solidFill>
              </a14:hiddenFill>
            </a:ext>
          </a:extLst>
        </p:spPr>
      </p:pic>
      <p:pic>
        <p:nvPicPr>
          <p:cNvPr id="1042" name="Picture 18" descr="http://www.tnaqua.org/Newsroom/HighRes/ComCuttlefish9.jpg"/>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2339752" y="4355827"/>
            <a:ext cx="2802880" cy="1868586"/>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2"/>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460788" y="3770749"/>
            <a:ext cx="1336040" cy="9233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292068" y="5131643"/>
            <a:ext cx="1759652" cy="13216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 name="Picture 4"/>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7545838" y="2143246"/>
            <a:ext cx="1508463" cy="11313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223943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467544" y="548680"/>
            <a:ext cx="5669373" cy="5078313"/>
          </a:xfrm>
          <a:prstGeom prst="rect">
            <a:avLst/>
          </a:prstGeom>
          <a:noFill/>
        </p:spPr>
        <p:txBody>
          <a:bodyPr wrap="none" rtlCol="0">
            <a:spAutoFit/>
          </a:bodyPr>
          <a:lstStyle/>
          <a:p>
            <a:r>
              <a:rPr lang="cs-CZ" b="1" dirty="0" smtClean="0"/>
              <a:t>Kmen: Měkkýši</a:t>
            </a:r>
            <a:endParaRPr lang="cs-CZ" dirty="0" smtClean="0"/>
          </a:p>
          <a:p>
            <a:r>
              <a:rPr lang="cs-CZ" dirty="0" smtClean="0"/>
              <a:t>- převážně mořští živočichové, sladkovodní, suchozemští</a:t>
            </a:r>
          </a:p>
          <a:p>
            <a:r>
              <a:rPr lang="cs-CZ" dirty="0" smtClean="0"/>
              <a:t>- měkké tělo je často chráněno vápenitými schránkami</a:t>
            </a:r>
          </a:p>
          <a:p>
            <a:r>
              <a:rPr lang="cs-CZ" dirty="0" smtClean="0"/>
              <a:t>- smyslové orgány: hmat, čichové buňky, buňky kontrolující</a:t>
            </a:r>
          </a:p>
          <a:p>
            <a:r>
              <a:rPr lang="cs-CZ" dirty="0" smtClean="0"/>
              <a:t>   polohu těla, zrakové orgány</a:t>
            </a:r>
          </a:p>
          <a:p>
            <a:r>
              <a:rPr lang="cs-CZ" dirty="0" smtClean="0"/>
              <a:t> </a:t>
            </a:r>
          </a:p>
          <a:p>
            <a:r>
              <a:rPr lang="cs-CZ" dirty="0" smtClean="0"/>
              <a:t>Třídy: </a:t>
            </a:r>
          </a:p>
          <a:p>
            <a:r>
              <a:rPr lang="cs-CZ" b="1" dirty="0" smtClean="0"/>
              <a:t>plži</a:t>
            </a:r>
          </a:p>
          <a:p>
            <a:endParaRPr lang="cs-CZ" dirty="0" smtClean="0"/>
          </a:p>
          <a:p>
            <a:endParaRPr lang="cs-CZ" dirty="0"/>
          </a:p>
          <a:p>
            <a:endParaRPr lang="cs-CZ" dirty="0" smtClean="0"/>
          </a:p>
          <a:p>
            <a:r>
              <a:rPr lang="cs-CZ" b="1" dirty="0" smtClean="0"/>
              <a:t>mlži</a:t>
            </a:r>
          </a:p>
          <a:p>
            <a:endParaRPr lang="cs-CZ" dirty="0"/>
          </a:p>
          <a:p>
            <a:endParaRPr lang="cs-CZ" dirty="0" smtClean="0"/>
          </a:p>
          <a:p>
            <a:endParaRPr lang="cs-CZ" dirty="0" smtClean="0"/>
          </a:p>
          <a:p>
            <a:r>
              <a:rPr lang="cs-CZ" dirty="0" smtClean="0"/>
              <a:t>           </a:t>
            </a:r>
          </a:p>
          <a:p>
            <a:r>
              <a:rPr lang="cs-CZ" dirty="0" smtClean="0"/>
              <a:t> </a:t>
            </a:r>
            <a:r>
              <a:rPr lang="cs-CZ" b="1" dirty="0" smtClean="0"/>
              <a:t>hlavonožci</a:t>
            </a:r>
          </a:p>
          <a:p>
            <a:endParaRPr lang="cs-CZ" dirty="0"/>
          </a:p>
        </p:txBody>
      </p:sp>
      <p:pic>
        <p:nvPicPr>
          <p:cNvPr id="13318" name="Picture 6" descr="http://priroda.sdas.cz/testy/images/mekysi/test0313.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24452" y="3645024"/>
            <a:ext cx="1414295" cy="1060721"/>
          </a:xfrm>
          <a:prstGeom prst="rect">
            <a:avLst/>
          </a:prstGeom>
          <a:noFill/>
          <a:extLst>
            <a:ext uri="{909E8E84-426E-40DD-AFC4-6F175D3DCCD1}">
              <a14:hiddenFill xmlns:a14="http://schemas.microsoft.com/office/drawing/2010/main">
                <a:solidFill>
                  <a:srgbClr val="FFFFFF"/>
                </a:solidFill>
              </a14:hiddenFill>
            </a:ext>
          </a:extLst>
        </p:spPr>
      </p:pic>
      <p:pic>
        <p:nvPicPr>
          <p:cNvPr id="13322" name="Picture 10" descr="Soubor:Conus-geographicus.jpg">
            <a:hlinkClick r:id="rId4"/>
          </p:cNvPr>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1341" t="15171" r="3767" b="5375"/>
          <a:stretch/>
        </p:blipFill>
        <p:spPr bwMode="auto">
          <a:xfrm>
            <a:off x="4549537" y="2135393"/>
            <a:ext cx="1750655" cy="1095724"/>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18" descr="http://img1.rajce.idnes.cz/d0103/1/1553/1553430_9ec52d36b6acdb1d9b456bbc328f58b5/images/022-srdcovka_jedla-dalsi_druhy.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2771800" y="3645024"/>
            <a:ext cx="1202151" cy="1060721"/>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14" descr="Soubor:Ostrea edulis 01.jpg">
            <a:hlinkClick r:id="rId7"/>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4220050" y="3645025"/>
            <a:ext cx="1432070" cy="1073604"/>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18" descr="http://www.tnaqua.org/Newsroom/HighRes/ComCuttlefish9.jpg"/>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1949189" y="5033056"/>
            <a:ext cx="1656048" cy="1104032"/>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4" descr="http://www.biolib.cz/IMG/GAL/12061.jpg"/>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3886359" y="5033057"/>
            <a:ext cx="1538505" cy="1141300"/>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4" descr="http://www.lideazeme.cz/files/imagecache/dust_activegallery_big/files/upload/story_press/3374/066_001_jpg_49c7a853d2.jpg"/>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5794165" y="3645413"/>
            <a:ext cx="2234219" cy="1069633"/>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p:cNvPicPr>
            <a:picLocks noChangeAspect="1" noChangeArrowheads="1"/>
          </p:cNvPicPr>
          <p:nvPr/>
        </p:nvPicPr>
        <p:blipFill rotWithShape="1">
          <a:blip r:embed="rId12">
            <a:extLst>
              <a:ext uri="{28A0092B-C50C-407E-A947-70E740481C1C}">
                <a14:useLocalDpi xmlns:a14="http://schemas.microsoft.com/office/drawing/2010/main" val="0"/>
              </a:ext>
            </a:extLst>
          </a:blip>
          <a:srcRect t="11454" r="14798" b="16794"/>
          <a:stretch/>
        </p:blipFill>
        <p:spPr bwMode="auto">
          <a:xfrm>
            <a:off x="1048494" y="2140330"/>
            <a:ext cx="1547620" cy="11087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6424703" y="2135394"/>
            <a:ext cx="1479171" cy="111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2" name="Picture 4"/>
          <p:cNvPicPr>
            <a:picLocks noChangeAspect="1" noChangeArrowheads="1"/>
          </p:cNvPicPr>
          <p:nvPr/>
        </p:nvPicPr>
        <p:blipFill>
          <a:blip r:embed="rId14" cstate="print">
            <a:extLst>
              <a:ext uri="{28A0092B-C50C-407E-A947-70E740481C1C}">
                <a14:useLocalDpi xmlns:a14="http://schemas.microsoft.com/office/drawing/2010/main" val="0"/>
              </a:ext>
            </a:extLst>
          </a:blip>
          <a:srcRect/>
          <a:stretch>
            <a:fillRect/>
          </a:stretch>
        </p:blipFill>
        <p:spPr bwMode="auto">
          <a:xfrm>
            <a:off x="5765648" y="5033056"/>
            <a:ext cx="1948563" cy="11413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7" name="Picture 2"/>
          <p:cNvPicPr>
            <a:picLocks noChangeAspect="1" noChangeArrowheads="1"/>
          </p:cNvPicPr>
          <p:nvPr/>
        </p:nvPicPr>
        <p:blipFill>
          <a:blip r:embed="rId15" cstate="print">
            <a:extLst>
              <a:ext uri="{28A0092B-C50C-407E-A947-70E740481C1C}">
                <a14:useLocalDpi xmlns:a14="http://schemas.microsoft.com/office/drawing/2010/main" val="0"/>
              </a:ext>
            </a:extLst>
          </a:blip>
          <a:srcRect/>
          <a:stretch>
            <a:fillRect/>
          </a:stretch>
        </p:blipFill>
        <p:spPr bwMode="auto">
          <a:xfrm>
            <a:off x="2846067" y="2140331"/>
            <a:ext cx="1518340" cy="11087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8659378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194297" y="404664"/>
            <a:ext cx="4824536" cy="2585323"/>
          </a:xfrm>
          <a:prstGeom prst="rect">
            <a:avLst/>
          </a:prstGeom>
          <a:noFill/>
        </p:spPr>
        <p:txBody>
          <a:bodyPr wrap="square" rtlCol="0">
            <a:spAutoFit/>
          </a:bodyPr>
          <a:lstStyle/>
          <a:p>
            <a:r>
              <a:rPr lang="cs-CZ" b="1" dirty="0"/>
              <a:t>3</a:t>
            </a:r>
            <a:r>
              <a:rPr lang="cs-CZ" b="1" dirty="0" smtClean="0"/>
              <a:t>. Hlavonožci</a:t>
            </a:r>
            <a:endParaRPr lang="cs-CZ" dirty="0" smtClean="0"/>
          </a:p>
          <a:p>
            <a:r>
              <a:rPr lang="cs-CZ" dirty="0" smtClean="0"/>
              <a:t>- mořští</a:t>
            </a:r>
          </a:p>
          <a:p>
            <a:r>
              <a:rPr lang="cs-CZ" dirty="0" smtClean="0"/>
              <a:t>- živí se dravě – uzpůsobení těla (chapadla, tělo – nálevka)</a:t>
            </a:r>
          </a:p>
          <a:p>
            <a:r>
              <a:rPr lang="cs-CZ" dirty="0" smtClean="0"/>
              <a:t>- dokonale vyvinuté oči</a:t>
            </a:r>
          </a:p>
          <a:p>
            <a:r>
              <a:rPr lang="cs-CZ" b="1" dirty="0" smtClean="0"/>
              <a:t>sépie obecná </a:t>
            </a:r>
            <a:r>
              <a:rPr lang="cs-CZ" dirty="0" smtClean="0"/>
              <a:t>– uvnitř těla zbytek pevné skořápky (sépiová kost)</a:t>
            </a:r>
          </a:p>
          <a:p>
            <a:r>
              <a:rPr lang="cs-CZ" b="1" dirty="0" smtClean="0"/>
              <a:t>chobotnice pobřežní, kalmar</a:t>
            </a:r>
            <a:endParaRPr lang="cs-CZ" dirty="0" smtClean="0"/>
          </a:p>
          <a:p>
            <a:endParaRPr lang="cs-CZ" dirty="0"/>
          </a:p>
        </p:txBody>
      </p:sp>
      <p:pic>
        <p:nvPicPr>
          <p:cNvPr id="3" name="Picture 14" descr="http://www.biolib.cz/IMG/GAL/1206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4297" y="2989986"/>
            <a:ext cx="4580632" cy="3031301"/>
          </a:xfrm>
          <a:prstGeom prst="rect">
            <a:avLst/>
          </a:prstGeom>
          <a:noFill/>
          <a:extLst>
            <a:ext uri="{909E8E84-426E-40DD-AFC4-6F175D3DCCD1}">
              <a14:hiddenFill xmlns:a14="http://schemas.microsoft.com/office/drawing/2010/main">
                <a:solidFill>
                  <a:srgbClr val="FFFFFF"/>
                </a:solidFill>
              </a14:hiddenFill>
            </a:ext>
          </a:extLst>
        </p:spPr>
      </p:pic>
      <p:pic>
        <p:nvPicPr>
          <p:cNvPr id="11266" name="Picture 2" descr="http://www.taucher.net/redaktion/15/kalmar.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18833" y="3573016"/>
            <a:ext cx="3930613" cy="2952328"/>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580112" y="771358"/>
            <a:ext cx="2952328" cy="22199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3037460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external image 150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03648" y="260648"/>
            <a:ext cx="6840760" cy="5130570"/>
          </a:xfrm>
          <a:prstGeom prst="rect">
            <a:avLst/>
          </a:prstGeom>
          <a:noFill/>
          <a:extLst>
            <a:ext uri="{909E8E84-426E-40DD-AFC4-6F175D3DCCD1}">
              <a14:hiddenFill xmlns:a14="http://schemas.microsoft.com/office/drawing/2010/main">
                <a:solidFill>
                  <a:srgbClr val="FFFFFF"/>
                </a:solidFill>
              </a14:hiddenFill>
            </a:ext>
          </a:extLst>
        </p:spPr>
      </p:pic>
      <p:sp>
        <p:nvSpPr>
          <p:cNvPr id="2" name="TextovéPole 1"/>
          <p:cNvSpPr txBox="1"/>
          <p:nvPr/>
        </p:nvSpPr>
        <p:spPr>
          <a:xfrm>
            <a:off x="2416959" y="5733256"/>
            <a:ext cx="4814138" cy="369332"/>
          </a:xfrm>
          <a:prstGeom prst="rect">
            <a:avLst/>
          </a:prstGeom>
          <a:noFill/>
        </p:spPr>
        <p:txBody>
          <a:bodyPr wrap="none" rtlCol="0">
            <a:spAutoFit/>
          </a:bodyPr>
          <a:lstStyle/>
          <a:p>
            <a:r>
              <a:rPr lang="cs-CZ" dirty="0">
                <a:latin typeface="Times New Roman" pitchFamily="18" charset="0"/>
                <a:cs typeface="Times New Roman" pitchFamily="18" charset="0"/>
              </a:rPr>
              <a:t>krakatice obrovská může dorůstat délky 20 - 30 m</a:t>
            </a:r>
          </a:p>
        </p:txBody>
      </p:sp>
    </p:spTree>
    <p:extLst>
      <p:ext uri="{BB962C8B-B14F-4D97-AF65-F5344CB8AC3E}">
        <p14:creationId xmlns:p14="http://schemas.microsoft.com/office/powerpoint/2010/main" val="279295556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p:cNvSpPr>
            <a:spLocks noChangeArrowheads="1"/>
          </p:cNvSpPr>
          <p:nvPr/>
        </p:nvSpPr>
        <p:spPr bwMode="auto">
          <a:xfrm>
            <a:off x="193675" y="-718428"/>
            <a:ext cx="8554789" cy="65057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44417" tIns="1758396" rIns="144417" bIns="1758396"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b="1" i="0" strike="noStrike" cap="none" normalizeH="0" baseline="0" dirty="0" smtClean="0">
                <a:ln>
                  <a:noFill/>
                </a:ln>
                <a:effectLst/>
                <a:latin typeface="Arial" pitchFamily="34" charset="0"/>
                <a:cs typeface="Arial" pitchFamily="34" charset="0"/>
              </a:rPr>
              <a:t>6000 m pod hladinou</a:t>
            </a:r>
            <a:r>
              <a:rPr kumimoji="0" lang="cs-CZ" sz="1400" i="0" strike="noStrike" cap="none" normalizeH="0" baseline="0" dirty="0" smtClean="0">
                <a:ln>
                  <a:noFill/>
                </a:ln>
                <a:effectLst/>
                <a:latin typeface="Arial" pitchFamily="34" charset="0"/>
                <a:cs typeface="Arial" pitchFamily="34" charset="0"/>
              </a:rPr>
              <a:t/>
            </a:r>
            <a:br>
              <a:rPr kumimoji="0" lang="cs-CZ" sz="1400" i="0" strike="noStrike" cap="none" normalizeH="0" baseline="0" dirty="0" smtClean="0">
                <a:ln>
                  <a:noFill/>
                </a:ln>
                <a:effectLst/>
                <a:latin typeface="Arial" pitchFamily="34" charset="0"/>
                <a:cs typeface="Arial" pitchFamily="34" charset="0"/>
              </a:rPr>
            </a:br>
            <a:r>
              <a:rPr kumimoji="0" lang="cs-CZ" sz="2000" b="1" i="0" strike="noStrike" cap="none" normalizeH="0" baseline="0" dirty="0" smtClean="0">
                <a:ln>
                  <a:noFill/>
                </a:ln>
                <a:solidFill>
                  <a:schemeClr val="accent6">
                    <a:lumMod val="75000"/>
                  </a:schemeClr>
                </a:solidFill>
                <a:effectLst/>
                <a:latin typeface="Arial" pitchFamily="34" charset="0"/>
                <a:cs typeface="Arial" pitchFamily="34" charset="0"/>
              </a:rPr>
              <a:t>Krakatice </a:t>
            </a:r>
            <a:r>
              <a:rPr kumimoji="0" lang="cs-CZ" sz="2000" b="1" i="0" strike="noStrike" cap="none" normalizeH="0" baseline="0" dirty="0" err="1" smtClean="0">
                <a:ln>
                  <a:noFill/>
                </a:ln>
                <a:solidFill>
                  <a:schemeClr val="accent6">
                    <a:lumMod val="75000"/>
                  </a:schemeClr>
                </a:solidFill>
                <a:effectLst/>
                <a:latin typeface="Arial" pitchFamily="34" charset="0"/>
                <a:cs typeface="Arial" pitchFamily="34" charset="0"/>
              </a:rPr>
              <a:t>Hamiltonova</a:t>
            </a:r>
            <a:endParaRPr kumimoji="0" lang="cs-CZ" sz="2000" b="1" i="0" strike="noStrike" cap="none" normalizeH="0" baseline="0" dirty="0" smtClean="0">
              <a:ln>
                <a:noFill/>
              </a:ln>
              <a:solidFill>
                <a:schemeClr val="accent6">
                  <a:lumMod val="75000"/>
                </a:schemeClr>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s-CZ" sz="1400" i="0" strike="noStrike" cap="none" normalizeH="0" baseline="0" dirty="0" smtClean="0">
                <a:ln>
                  <a:noFill/>
                </a:ln>
                <a:effectLst/>
                <a:latin typeface="Arial" pitchFamily="34" charset="0"/>
                <a:cs typeface="Arial"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cs-CZ" sz="1400" i="0" strike="noStrike" cap="none" normalizeH="0" baseline="0" dirty="0" smtClean="0">
                <a:ln>
                  <a:noFill/>
                </a:ln>
                <a:effectLst/>
                <a:latin typeface="Arial" pitchFamily="34" charset="0"/>
                <a:cs typeface="Arial" pitchFamily="34" charset="0"/>
              </a:rPr>
              <a:t>O tom, jak velké mohou být krakatice, se můžeme jenom dohadovat, protože živého dospělého jedince ještě</a:t>
            </a:r>
            <a:r>
              <a:rPr kumimoji="0" lang="cs-CZ" sz="1400" i="0" strike="noStrike" cap="none" normalizeH="0" dirty="0" smtClean="0">
                <a:ln>
                  <a:noFill/>
                </a:ln>
                <a:effectLst/>
                <a:latin typeface="Arial" pitchFamily="34" charset="0"/>
                <a:cs typeface="Arial" pitchFamily="34" charset="0"/>
              </a:rPr>
              <a:t> </a:t>
            </a:r>
            <a:r>
              <a:rPr kumimoji="0" lang="cs-CZ" sz="1400" i="0" strike="noStrike" cap="none" normalizeH="0" baseline="0" dirty="0" smtClean="0">
                <a:ln>
                  <a:noFill/>
                </a:ln>
                <a:effectLst/>
                <a:latin typeface="Arial" pitchFamily="34" charset="0"/>
                <a:cs typeface="Arial" pitchFamily="34" charset="0"/>
              </a:rPr>
              <a:t>nikdo neviděl. Jasné ale je, že jsou to dravci tak gigantických rozměrů, že si to dokážeme těžko představit. Krakatice </a:t>
            </a:r>
            <a:r>
              <a:rPr kumimoji="0" lang="cs-CZ" sz="1400" i="0" strike="noStrike" cap="none" normalizeH="0" baseline="0" dirty="0" err="1" smtClean="0">
                <a:ln>
                  <a:noFill/>
                </a:ln>
                <a:effectLst/>
                <a:latin typeface="Arial" pitchFamily="34" charset="0"/>
                <a:cs typeface="Arial" pitchFamily="34" charset="0"/>
              </a:rPr>
              <a:t>Hamiltonova</a:t>
            </a:r>
            <a:r>
              <a:rPr kumimoji="0" lang="cs-CZ" sz="1400" i="0" strike="noStrike" cap="none" normalizeH="0" baseline="0" dirty="0" smtClean="0">
                <a:ln>
                  <a:noFill/>
                </a:ln>
                <a:effectLst/>
                <a:latin typeface="Arial" pitchFamily="34" charset="0"/>
                <a:cs typeface="Arial" pitchFamily="34" charset="0"/>
              </a:rPr>
              <a:t> je dokonce zřejmě největší tvor žijící na naší planetě. V roce 2003 zachytila rybářská loď u břehů Tasmánie mladou samici, tehdy ještě neznámého druhu, která měla na délku 11,5 metru. Podle vědeckých výpočtů je dospělá krakatice dlouhá okolo 35 metrů. Navíc má tahle příšera kromě přísavek na svých ramenech i otáčivé háky ostré jako žiletka. Podle odborníků nejspíš loví i vorvaně, kteří se do hlubin potápějí na lov krakatic obrovských, do roku 2003 považovaných za největší svého druhu. Jenom pro ilustraci – krakatice obrovská je vedle </a:t>
            </a:r>
            <a:r>
              <a:rPr kumimoji="0" lang="cs-CZ" sz="1400" i="0" strike="noStrike" cap="none" normalizeH="0" baseline="0" dirty="0" err="1" smtClean="0">
                <a:ln>
                  <a:noFill/>
                </a:ln>
                <a:effectLst/>
                <a:latin typeface="Arial" pitchFamily="34" charset="0"/>
                <a:cs typeface="Arial" pitchFamily="34" charset="0"/>
              </a:rPr>
              <a:t>Hamiltonovy</a:t>
            </a:r>
            <a:r>
              <a:rPr kumimoji="0" lang="cs-CZ" sz="1400" i="0" strike="noStrike" cap="none" normalizeH="0" baseline="0" dirty="0" smtClean="0">
                <a:ln>
                  <a:noFill/>
                </a:ln>
                <a:effectLst/>
                <a:latin typeface="Arial" pitchFamily="34" charset="0"/>
                <a:cs typeface="Arial" pitchFamily="34" charset="0"/>
              </a:rPr>
              <a:t> asi poloviční. V jakých hloubkách krakatice, žijí není vůbec jasné. </a:t>
            </a:r>
            <a:endParaRPr kumimoji="0" lang="cs-CZ" sz="4000" i="0" strike="noStrike" cap="none" normalizeH="0" baseline="0" dirty="0" smtClean="0">
              <a:ln>
                <a:noFill/>
              </a:ln>
              <a:effectLst/>
              <a:latin typeface="Arial" pitchFamily="34" charset="0"/>
              <a:cs typeface="Arial" pitchFamily="34" charset="0"/>
            </a:endParaRPr>
          </a:p>
        </p:txBody>
      </p:sp>
      <p:pic>
        <p:nvPicPr>
          <p:cNvPr id="5124" name="Picture 4" descr="Obraze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4149" y="4509120"/>
            <a:ext cx="6849361" cy="15296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3779387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Objekt 5"/>
          <p:cNvGraphicFramePr>
            <a:graphicFrameLocks noChangeAspect="1"/>
          </p:cNvGraphicFramePr>
          <p:nvPr>
            <p:extLst>
              <p:ext uri="{D42A27DB-BD31-4B8C-83A1-F6EECF244321}">
                <p14:modId xmlns:p14="http://schemas.microsoft.com/office/powerpoint/2010/main" val="1681032786"/>
              </p:ext>
            </p:extLst>
          </p:nvPr>
        </p:nvGraphicFramePr>
        <p:xfrm>
          <a:off x="1691680" y="836712"/>
          <a:ext cx="6048375" cy="4875213"/>
        </p:xfrm>
        <a:graphic>
          <a:graphicData uri="http://schemas.openxmlformats.org/presentationml/2006/ole">
            <mc:AlternateContent xmlns:mc="http://schemas.openxmlformats.org/markup-compatibility/2006">
              <mc:Choice xmlns:v="urn:schemas-microsoft-com:vml" Requires="v">
                <p:oleObj spid="_x0000_s1038" name="List" r:id="rId3" imgW="5724636" imgH="4724378" progId="Excel.Sheet.12">
                  <p:embed/>
                </p:oleObj>
              </mc:Choice>
              <mc:Fallback>
                <p:oleObj name="List" r:id="rId3" imgW="5724636" imgH="4724378" progId="Excel.Sheet.12">
                  <p:embed/>
                  <p:pic>
                    <p:nvPicPr>
                      <p:cNvPr id="0" name=""/>
                      <p:cNvPicPr/>
                      <p:nvPr/>
                    </p:nvPicPr>
                    <p:blipFill>
                      <a:blip r:embed="rId4"/>
                      <a:stretch>
                        <a:fillRect/>
                      </a:stretch>
                    </p:blipFill>
                    <p:spPr>
                      <a:xfrm>
                        <a:off x="1691680" y="836712"/>
                        <a:ext cx="6048375" cy="4875213"/>
                      </a:xfrm>
                      <a:prstGeom prst="rect">
                        <a:avLst/>
                      </a:prstGeom>
                    </p:spPr>
                  </p:pic>
                </p:oleObj>
              </mc:Fallback>
            </mc:AlternateContent>
          </a:graphicData>
        </a:graphic>
      </p:graphicFrame>
      <p:sp>
        <p:nvSpPr>
          <p:cNvPr id="7" name="TextovéPole 6"/>
          <p:cNvSpPr txBox="1"/>
          <p:nvPr/>
        </p:nvSpPr>
        <p:spPr>
          <a:xfrm>
            <a:off x="5292" y="159992"/>
            <a:ext cx="9144000" cy="369332"/>
          </a:xfrm>
          <a:prstGeom prst="rect">
            <a:avLst/>
          </a:prstGeom>
          <a:noFill/>
        </p:spPr>
        <p:txBody>
          <a:bodyPr wrap="square" rtlCol="0">
            <a:spAutoFit/>
          </a:bodyPr>
          <a:lstStyle/>
          <a:p>
            <a:pPr algn="ctr"/>
            <a:r>
              <a:rPr lang="cs-CZ" b="1" dirty="0" err="1" smtClean="0">
                <a:latin typeface="Times New Roman" pitchFamily="18" charset="0"/>
                <a:cs typeface="Times New Roman" pitchFamily="18" charset="0"/>
              </a:rPr>
              <a:t>osmisměrka</a:t>
            </a:r>
            <a:endParaRPr lang="cs-CZ" b="1" dirty="0">
              <a:latin typeface="Times New Roman" pitchFamily="18" charset="0"/>
              <a:cs typeface="Times New Roman" pitchFamily="18" charset="0"/>
            </a:endParaRPr>
          </a:p>
        </p:txBody>
      </p:sp>
      <p:sp>
        <p:nvSpPr>
          <p:cNvPr id="8" name="TextovéPole 7"/>
          <p:cNvSpPr txBox="1"/>
          <p:nvPr/>
        </p:nvSpPr>
        <p:spPr>
          <a:xfrm>
            <a:off x="0" y="6165304"/>
            <a:ext cx="9144000" cy="369332"/>
          </a:xfrm>
          <a:prstGeom prst="rect">
            <a:avLst/>
          </a:prstGeom>
          <a:noFill/>
        </p:spPr>
        <p:txBody>
          <a:bodyPr wrap="square" rtlCol="0">
            <a:spAutoFit/>
          </a:bodyPr>
          <a:lstStyle/>
          <a:p>
            <a:pPr algn="ctr"/>
            <a:r>
              <a:rPr lang="cs-CZ" b="1" dirty="0" smtClean="0">
                <a:latin typeface="Times New Roman" pitchFamily="18" charset="0"/>
                <a:cs typeface="Times New Roman" pitchFamily="18" charset="0"/>
              </a:rPr>
              <a:t>Najdi názvy měkkýšů a zařaď je do jednotlivých tříd.</a:t>
            </a:r>
            <a:endParaRPr lang="cs-CZ" b="1" dirty="0">
              <a:latin typeface="Times New Roman" pitchFamily="18" charset="0"/>
              <a:cs typeface="Times New Roman" pitchFamily="18" charset="0"/>
            </a:endParaRPr>
          </a:p>
        </p:txBody>
      </p:sp>
    </p:spTree>
    <p:extLst>
      <p:ext uri="{BB962C8B-B14F-4D97-AF65-F5344CB8AC3E}">
        <p14:creationId xmlns:p14="http://schemas.microsoft.com/office/powerpoint/2010/main" val="311582130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Objekt 5"/>
          <p:cNvGraphicFramePr>
            <a:graphicFrameLocks noChangeAspect="1"/>
          </p:cNvGraphicFramePr>
          <p:nvPr>
            <p:extLst>
              <p:ext uri="{D42A27DB-BD31-4B8C-83A1-F6EECF244321}">
                <p14:modId xmlns:p14="http://schemas.microsoft.com/office/powerpoint/2010/main" val="1617295949"/>
              </p:ext>
            </p:extLst>
          </p:nvPr>
        </p:nvGraphicFramePr>
        <p:xfrm>
          <a:off x="323528" y="766647"/>
          <a:ext cx="5420701" cy="4369284"/>
        </p:xfrm>
        <a:graphic>
          <a:graphicData uri="http://schemas.openxmlformats.org/presentationml/2006/ole">
            <mc:AlternateContent xmlns:mc="http://schemas.openxmlformats.org/markup-compatibility/2006">
              <mc:Choice xmlns:v="urn:schemas-microsoft-com:vml" Requires="v">
                <p:oleObj spid="_x0000_s2055" name="List" r:id="rId3" imgW="5724636" imgH="4724378" progId="Excel.Sheet.12">
                  <p:embed/>
                </p:oleObj>
              </mc:Choice>
              <mc:Fallback>
                <p:oleObj name="List" r:id="rId3" imgW="5724636" imgH="4724378" progId="Excel.Sheet.12">
                  <p:embed/>
                  <p:pic>
                    <p:nvPicPr>
                      <p:cNvPr id="0" name=""/>
                      <p:cNvPicPr/>
                      <p:nvPr/>
                    </p:nvPicPr>
                    <p:blipFill>
                      <a:blip r:embed="rId4"/>
                      <a:stretch>
                        <a:fillRect/>
                      </a:stretch>
                    </p:blipFill>
                    <p:spPr>
                      <a:xfrm>
                        <a:off x="323528" y="766647"/>
                        <a:ext cx="5420701" cy="4369284"/>
                      </a:xfrm>
                      <a:prstGeom prst="rect">
                        <a:avLst/>
                      </a:prstGeom>
                    </p:spPr>
                  </p:pic>
                </p:oleObj>
              </mc:Fallback>
            </mc:AlternateContent>
          </a:graphicData>
        </a:graphic>
      </p:graphicFrame>
      <p:sp>
        <p:nvSpPr>
          <p:cNvPr id="2" name="TextovéPole 1"/>
          <p:cNvSpPr txBox="1"/>
          <p:nvPr/>
        </p:nvSpPr>
        <p:spPr>
          <a:xfrm>
            <a:off x="746060" y="319800"/>
            <a:ext cx="1056700" cy="369332"/>
          </a:xfrm>
          <a:prstGeom prst="rect">
            <a:avLst/>
          </a:prstGeom>
          <a:noFill/>
        </p:spPr>
        <p:txBody>
          <a:bodyPr wrap="none" rtlCol="0">
            <a:spAutoFit/>
          </a:bodyPr>
          <a:lstStyle/>
          <a:p>
            <a:r>
              <a:rPr lang="cs-CZ" dirty="0" smtClean="0">
                <a:latin typeface="Times New Roman" pitchFamily="18" charset="0"/>
                <a:cs typeface="Times New Roman" pitchFamily="18" charset="0"/>
              </a:rPr>
              <a:t>ŘEŠENÍ:</a:t>
            </a:r>
            <a:endParaRPr lang="cs-CZ" dirty="0">
              <a:latin typeface="Times New Roman" pitchFamily="18" charset="0"/>
              <a:cs typeface="Times New Roman" pitchFamily="18" charset="0"/>
            </a:endParaRPr>
          </a:p>
        </p:txBody>
      </p:sp>
      <p:sp>
        <p:nvSpPr>
          <p:cNvPr id="3" name="TextovéPole 2"/>
          <p:cNvSpPr txBox="1"/>
          <p:nvPr/>
        </p:nvSpPr>
        <p:spPr>
          <a:xfrm>
            <a:off x="6588224" y="708426"/>
            <a:ext cx="2448272" cy="4524315"/>
          </a:xfrm>
          <a:prstGeom prst="rect">
            <a:avLst/>
          </a:prstGeom>
          <a:noFill/>
        </p:spPr>
        <p:txBody>
          <a:bodyPr wrap="square" rtlCol="0">
            <a:spAutoFit/>
          </a:bodyPr>
          <a:lstStyle/>
          <a:p>
            <a:r>
              <a:rPr lang="cs-CZ" sz="1600" dirty="0">
                <a:latin typeface="Times New Roman" pitchFamily="18" charset="0"/>
                <a:cs typeface="Times New Roman" pitchFamily="18" charset="0"/>
              </a:rPr>
              <a:t>páskovka - plži</a:t>
            </a:r>
          </a:p>
          <a:p>
            <a:r>
              <a:rPr lang="cs-CZ" sz="1600" dirty="0" smtClean="0">
                <a:latin typeface="Times New Roman" pitchFamily="18" charset="0"/>
                <a:cs typeface="Times New Roman" pitchFamily="18" charset="0"/>
              </a:rPr>
              <a:t>okružák – plži</a:t>
            </a:r>
          </a:p>
          <a:p>
            <a:r>
              <a:rPr lang="cs-CZ" sz="1600" dirty="0" smtClean="0">
                <a:latin typeface="Times New Roman" pitchFamily="18" charset="0"/>
                <a:cs typeface="Times New Roman" pitchFamily="18" charset="0"/>
              </a:rPr>
              <a:t>homolice – plži</a:t>
            </a:r>
          </a:p>
          <a:p>
            <a:r>
              <a:rPr lang="cs-CZ" sz="1600" dirty="0">
                <a:latin typeface="Times New Roman" pitchFamily="18" charset="0"/>
                <a:cs typeface="Times New Roman" pitchFamily="18" charset="0"/>
              </a:rPr>
              <a:t>bahenka – plži</a:t>
            </a:r>
          </a:p>
          <a:p>
            <a:r>
              <a:rPr lang="cs-CZ" sz="1600" dirty="0">
                <a:latin typeface="Times New Roman" pitchFamily="18" charset="0"/>
                <a:cs typeface="Times New Roman" pitchFamily="18" charset="0"/>
              </a:rPr>
              <a:t>hlemýžď – plži</a:t>
            </a:r>
          </a:p>
          <a:p>
            <a:r>
              <a:rPr lang="cs-CZ" sz="1600" dirty="0">
                <a:latin typeface="Times New Roman" pitchFamily="18" charset="0"/>
                <a:cs typeface="Times New Roman" pitchFamily="18" charset="0"/>
              </a:rPr>
              <a:t>plovatka – plži</a:t>
            </a:r>
          </a:p>
          <a:p>
            <a:r>
              <a:rPr lang="cs-CZ" sz="1600" dirty="0">
                <a:latin typeface="Times New Roman" pitchFamily="18" charset="0"/>
                <a:cs typeface="Times New Roman" pitchFamily="18" charset="0"/>
              </a:rPr>
              <a:t>ostranka – plži</a:t>
            </a:r>
          </a:p>
          <a:p>
            <a:r>
              <a:rPr lang="cs-CZ" sz="1600" dirty="0" smtClean="0">
                <a:latin typeface="Times New Roman" pitchFamily="18" charset="0"/>
                <a:cs typeface="Times New Roman" pitchFamily="18" charset="0"/>
              </a:rPr>
              <a:t>slimák – plži</a:t>
            </a:r>
          </a:p>
          <a:p>
            <a:r>
              <a:rPr lang="cs-CZ" sz="1600" dirty="0" smtClean="0">
                <a:latin typeface="Times New Roman" pitchFamily="18" charset="0"/>
                <a:cs typeface="Times New Roman" pitchFamily="18" charset="0"/>
              </a:rPr>
              <a:t>hřebenatka </a:t>
            </a:r>
            <a:r>
              <a:rPr lang="cs-CZ" sz="1600" dirty="0">
                <a:latin typeface="Times New Roman" pitchFamily="18" charset="0"/>
                <a:cs typeface="Times New Roman" pitchFamily="18" charset="0"/>
              </a:rPr>
              <a:t>– mlži</a:t>
            </a:r>
          </a:p>
          <a:p>
            <a:r>
              <a:rPr lang="cs-CZ" sz="1600" dirty="0" smtClean="0">
                <a:latin typeface="Times New Roman" pitchFamily="18" charset="0"/>
                <a:cs typeface="Times New Roman" pitchFamily="18" charset="0"/>
              </a:rPr>
              <a:t>perlorodka </a:t>
            </a:r>
            <a:r>
              <a:rPr lang="cs-CZ" sz="1600" dirty="0">
                <a:latin typeface="Times New Roman" pitchFamily="18" charset="0"/>
                <a:cs typeface="Times New Roman" pitchFamily="18" charset="0"/>
              </a:rPr>
              <a:t>– mlži</a:t>
            </a:r>
          </a:p>
          <a:p>
            <a:r>
              <a:rPr lang="cs-CZ" sz="1600" dirty="0" smtClean="0">
                <a:latin typeface="Times New Roman" pitchFamily="18" charset="0"/>
                <a:cs typeface="Times New Roman" pitchFamily="18" charset="0"/>
              </a:rPr>
              <a:t>škeble – mlži</a:t>
            </a:r>
          </a:p>
          <a:p>
            <a:r>
              <a:rPr lang="cs-CZ" sz="1600" dirty="0">
                <a:latin typeface="Times New Roman" pitchFamily="18" charset="0"/>
                <a:cs typeface="Times New Roman" pitchFamily="18" charset="0"/>
              </a:rPr>
              <a:t>slávka – mlži</a:t>
            </a:r>
          </a:p>
          <a:p>
            <a:r>
              <a:rPr lang="cs-CZ" sz="1600" dirty="0" smtClean="0">
                <a:latin typeface="Times New Roman" pitchFamily="18" charset="0"/>
                <a:cs typeface="Times New Roman" pitchFamily="18" charset="0"/>
              </a:rPr>
              <a:t>ústřice – mlži</a:t>
            </a:r>
          </a:p>
          <a:p>
            <a:r>
              <a:rPr lang="cs-CZ" sz="1600" dirty="0" smtClean="0">
                <a:latin typeface="Times New Roman" pitchFamily="18" charset="0"/>
                <a:cs typeface="Times New Roman" pitchFamily="18" charset="0"/>
              </a:rPr>
              <a:t>perlotvorka – mlži</a:t>
            </a:r>
          </a:p>
          <a:p>
            <a:r>
              <a:rPr lang="cs-CZ" sz="1600" dirty="0" smtClean="0">
                <a:latin typeface="Times New Roman" pitchFamily="18" charset="0"/>
                <a:cs typeface="Times New Roman" pitchFamily="18" charset="0"/>
              </a:rPr>
              <a:t>srdcovka – mlži</a:t>
            </a:r>
          </a:p>
          <a:p>
            <a:r>
              <a:rPr lang="cs-CZ" sz="1600" dirty="0">
                <a:latin typeface="Times New Roman" pitchFamily="18" charset="0"/>
                <a:cs typeface="Times New Roman" pitchFamily="18" charset="0"/>
              </a:rPr>
              <a:t>kalmar – hlavonožci</a:t>
            </a:r>
          </a:p>
          <a:p>
            <a:r>
              <a:rPr lang="cs-CZ" sz="1600" dirty="0">
                <a:latin typeface="Times New Roman" pitchFamily="18" charset="0"/>
                <a:cs typeface="Times New Roman" pitchFamily="18" charset="0"/>
              </a:rPr>
              <a:t>sépie – hlavonožci</a:t>
            </a:r>
          </a:p>
          <a:p>
            <a:r>
              <a:rPr lang="cs-CZ" sz="1600" dirty="0" smtClean="0">
                <a:latin typeface="Times New Roman" pitchFamily="18" charset="0"/>
                <a:cs typeface="Times New Roman" pitchFamily="18" charset="0"/>
              </a:rPr>
              <a:t>chobotnice – hlavonožci</a:t>
            </a:r>
          </a:p>
        </p:txBody>
      </p:sp>
    </p:spTree>
    <p:extLst>
      <p:ext uri="{BB962C8B-B14F-4D97-AF65-F5344CB8AC3E}">
        <p14:creationId xmlns:p14="http://schemas.microsoft.com/office/powerpoint/2010/main" val="3408744313"/>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343</TotalTime>
  <Words>256</Words>
  <Application>Microsoft Office PowerPoint</Application>
  <PresentationFormat>Předvádění na obrazovce (4:3)</PresentationFormat>
  <Paragraphs>82</Paragraphs>
  <Slides>8</Slides>
  <Notes>5</Notes>
  <HiddenSlides>0</HiddenSlides>
  <MMClips>0</MMClips>
  <ScaleCrop>false</ScaleCrop>
  <HeadingPairs>
    <vt:vector size="6" baseType="variant">
      <vt:variant>
        <vt:lpstr>Motiv</vt:lpstr>
      </vt:variant>
      <vt:variant>
        <vt:i4>1</vt:i4>
      </vt:variant>
      <vt:variant>
        <vt:lpstr>Vložené servery OLE</vt:lpstr>
      </vt:variant>
      <vt:variant>
        <vt:i4>1</vt:i4>
      </vt:variant>
      <vt:variant>
        <vt:lpstr>Nadpisy snímků</vt:lpstr>
      </vt:variant>
      <vt:variant>
        <vt:i4>8</vt:i4>
      </vt:variant>
    </vt:vector>
  </HeadingPairs>
  <TitlesOfParts>
    <vt:vector size="10" baseType="lpstr">
      <vt:lpstr>Motiv systému Office</vt:lpstr>
      <vt:lpstr>List</vt:lpstr>
      <vt:lpstr>VY_32_INOVACE_37_Měkkýši - 3.část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Kašpárková Ivana</dc:creator>
  <cp:lastModifiedBy>Kašpárková Ivana</cp:lastModifiedBy>
  <cp:revision>32</cp:revision>
  <dcterms:created xsi:type="dcterms:W3CDTF">2011-04-22T08:43:18Z</dcterms:created>
  <dcterms:modified xsi:type="dcterms:W3CDTF">2012-05-12T18:39:11Z</dcterms:modified>
</cp:coreProperties>
</file>