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6" r:id="rId2"/>
    <p:sldId id="256" r:id="rId3"/>
    <p:sldId id="259" r:id="rId4"/>
    <p:sldId id="257" r:id="rId5"/>
    <p:sldId id="260" r:id="rId6"/>
    <p:sldId id="261" r:id="rId7"/>
    <p:sldId id="265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B24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5187" autoAdjust="0"/>
  </p:normalViewPr>
  <p:slideViewPr>
    <p:cSldViewPr>
      <p:cViewPr varScale="1">
        <p:scale>
          <a:sx n="47" d="100"/>
          <a:sy n="47" d="100"/>
        </p:scale>
        <p:origin x="-204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FC8FAD-BF61-43FB-B097-89FBCC5494BB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55A878-F8D9-402B-B775-F425B2707C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106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http://img.abicko.cz/img/5/article/609556_painkiller-bolest-lek-morsky-plz-hlemyzd.jpg</a:t>
            </a:r>
          </a:p>
          <a:p>
            <a:r>
              <a:rPr lang="cs-CZ" dirty="0" smtClean="0"/>
              <a:t>http://www.biolib.cz/IMG/GAL/12061.jpg</a:t>
            </a:r>
          </a:p>
          <a:p>
            <a:r>
              <a:rPr lang="cs-CZ" dirty="0" smtClean="0"/>
              <a:t>http://files.ucivo.webnode.cz/system_preview_detail_200002906-5b3a85c336-public/M%C4%9Bkk%C3%BD%C5%A1i%20Hlavono%C5%BEci%20lod%C4%9Bnka%20hlubinn%C3%A1.jpg</a:t>
            </a:r>
          </a:p>
          <a:p>
            <a:r>
              <a:rPr lang="cs-CZ" dirty="0" smtClean="0"/>
              <a:t>http://absolventi.gymcheb.cz/2009/pegrisn/internetove_stranky_2/obrazky/hlemyzd_zahradni.jpg</a:t>
            </a:r>
          </a:p>
          <a:p>
            <a:r>
              <a:rPr lang="cs-CZ" dirty="0" smtClean="0"/>
              <a:t>http://absolventi.gymcheb.cz/2009/pegrisn/internetove_stranky_2/obrazky/plza_lesni.jpg</a:t>
            </a:r>
          </a:p>
          <a:p>
            <a:r>
              <a:rPr lang="cs-CZ" dirty="0" smtClean="0"/>
              <a:t>http://www.naturfoto.cz/fotografie/ostatni/skeble-rybnicna-34714.jpg</a:t>
            </a:r>
          </a:p>
          <a:p>
            <a:r>
              <a:rPr lang="cs-CZ" dirty="0" smtClean="0"/>
              <a:t>http://files.ucivo.webnode.cz/system_preview_detail_200002905-a8521a94d0-public/M%C4%9Bkk%C3%BD%C5%A1i%20Hlavono%C5%BEci%20olihe%C5%88%20obecn%C3%A1.jpg</a:t>
            </a:r>
          </a:p>
          <a:p>
            <a:r>
              <a:rPr lang="cs-CZ" dirty="0" smtClean="0"/>
              <a:t>http://img2.rajce.idnes.cz/d5/4/4292/4292290_1a314d0d33bffa454d5c344a87150b9e/images/sepie_obecna.jpg</a:t>
            </a:r>
          </a:p>
          <a:p>
            <a:r>
              <a:rPr lang="cs-CZ" dirty="0" smtClean="0"/>
              <a:t>http://img267.imageshack.us/img267/7102/70777j.jpg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55A878-F8D9-402B-B775-F425B2707C7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5185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http://img2.rajce.idnes.cz/d5/4/4292/4292290_1a314d0d33bffa454d5c344a87150b9e/images/ustrice_jedla.jpg?ver=0</a:t>
            </a:r>
          </a:p>
          <a:p>
            <a:r>
              <a:rPr lang="cs-CZ" dirty="0" smtClean="0"/>
              <a:t>http://img2.rajce.idnes.cz/d5/4/4292/4292290_1a314d0d33bffa454d5c344a87150b9e/images/srdcovka_jedla.jpg?ver=0</a:t>
            </a:r>
          </a:p>
          <a:p>
            <a:r>
              <a:rPr lang="cs-CZ" dirty="0" smtClean="0"/>
              <a:t>http://milon.modry.cz/akce/vltavavandr/slides/IMG_2074.JPG</a:t>
            </a:r>
          </a:p>
          <a:p>
            <a:r>
              <a:rPr lang="cs-CZ" dirty="0" smtClean="0"/>
              <a:t>http://upload.wikimedia.org/wikipedia/commons/thumb/7/79/Conus-geographicus.jpg/220px-Conus-geographicus.jpg</a:t>
            </a:r>
          </a:p>
          <a:p>
            <a:r>
              <a:rPr lang="cs-CZ" dirty="0" smtClean="0"/>
              <a:t>http://studenti.cgym-kh.cz:90/biologie/prima/Mekkysi/nezazipovane%20obrazky/Plz%A0k%20lesn%A1%20a.jpg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http://files.ucivo.webnode.cz/system_preview_detail_200002906-5b3a85c336-public/M%C4%9Bkk%C3%BD%C5%A1i%20Hlavono%C5%BEci%20lod%C4%9Bnka%20hlubinn%C3%A1.jpg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http://files.ucivo.webnode.cz/system_preview_detail_200002905-a8521a94d0-public/M%C4%9Bkk%C3%BD%C5%A1i%20Hlavono%C5%BEci%20olihe%C5%88%20obecn%C3%A1.jpg</a:t>
            </a:r>
          </a:p>
          <a:p>
            <a:r>
              <a:rPr lang="cs-CZ" dirty="0" smtClean="0"/>
              <a:t>http://i.idnes.cz/12/012/cl6/TS408b35_olihe.jpg</a:t>
            </a:r>
          </a:p>
          <a:p>
            <a:r>
              <a:rPr lang="cs-CZ" dirty="0" smtClean="0"/>
              <a:t>http://www.lideazeme.cz/files/imagecache/dust_filerenderer_big/files/upload/story_press/3374/066_001_jpg_49c7a853d2.jpg</a:t>
            </a:r>
          </a:p>
          <a:p>
            <a:r>
              <a:rPr lang="cs-CZ" dirty="0" smtClean="0"/>
              <a:t>http://priroda.sdas.cz/testy/images/mekysi/test0313.jpg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http://www.justanimal.org/images/snail-16.jpg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55A878-F8D9-402B-B775-F425B2707C7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2456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http://www.naturfoto.cz/fotografie/ostatni/plovatka-bahenni-3473.jpg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http://img.abicko.cz/img/5/article/609556_painkiller-bolest-lek-morsky-plz-hlemyzd.jpg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http://absolventi.gymcheb.cz/2009/pegrisn/internetove_stranky_2/obrazky/hlemyzd_zahradni.jpg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55A878-F8D9-402B-B775-F425B2707C7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18374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google.cz/imgres?imgurl=http://upload.wikimedia.org/wikipedia/commons/thumb/5/58/Snail_diagram_cs.svg/751px-Snail_diagram_cs.svg.png&amp;imgrefurl=http://skolaazdomu.wikispaces.com/M%25C4%259Bkk%25C3%25BD%25C5%25A1i&amp;usg=__fC1a8eVazOLv8nOiqidnb2XphIs=&amp;h=370&amp;w=751&amp;sz=138&amp;hl=cs&amp;start=47&amp;zoom=1&amp;tbnid=BcMRIEbOzBqfNM:&amp;tbnh=106&amp;tbnw=216&amp;ei=PUmxTa7RKYvR4waHg9yDDA&amp;prev=/search%3Fq%3Dmo%25C5%2599%25C5%25A1t%25C3%25AD%2Bpl%25C5%25BEi%26um%3D1%26hl%3Dcs%26sa%3DN%26biw%3D1345%26bih%3D498%26tbm%3Disch0%2C1169&amp;um=1&amp;itbs=1&amp;iact=hc&amp;vpx=338&amp;vpy=118&amp;dur=15&amp;hovh=157&amp;hovw=320&amp;tx=148&amp;ty=84&amp;page=4&amp;ndsp=10&amp;ved=1t:429,r:1,s:47&amp;biw=1345&amp;bih=498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55A878-F8D9-402B-B775-F425B2707C7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68554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http://skolaazdomu.wikispaces.com/M%C4%9Bkk%C3%BD%C5%A1i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55A878-F8D9-402B-B775-F425B2707C7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33470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http://upload.wikimedia.7val.com/img/wikipedia/commons/2/2e/Slugs_1896.jpg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55A878-F8D9-402B-B775-F425B2707C7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3576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http://www.prodejfoto.com/pavel-simak-indonesie-podmorsky-svet.a73.html</a:t>
            </a:r>
          </a:p>
          <a:p>
            <a:r>
              <a:rPr lang="cs-CZ" dirty="0" smtClean="0"/>
              <a:t>http://aqua-mermaid-czech.webnode.cz/products/ostranka-jaderska/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55A878-F8D9-402B-B775-F425B2707C7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36714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D88DE-A6A3-4604-B36C-9AF25E76317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DEA44-7DB6-45F3-BB09-143E46525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83514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D88DE-A6A3-4604-B36C-9AF25E76317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DEA44-7DB6-45F3-BB09-143E46525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4419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D88DE-A6A3-4604-B36C-9AF25E76317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DEA44-7DB6-45F3-BB09-143E46525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05125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D88DE-A6A3-4604-B36C-9AF25E76317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DEA44-7DB6-45F3-BB09-143E46525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73001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D88DE-A6A3-4604-B36C-9AF25E76317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DEA44-7DB6-45F3-BB09-143E46525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2074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D88DE-A6A3-4604-B36C-9AF25E76317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DEA44-7DB6-45F3-BB09-143E46525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02171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D88DE-A6A3-4604-B36C-9AF25E76317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DEA44-7DB6-45F3-BB09-143E46525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93982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D88DE-A6A3-4604-B36C-9AF25E76317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DEA44-7DB6-45F3-BB09-143E46525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40018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D88DE-A6A3-4604-B36C-9AF25E76317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DEA44-7DB6-45F3-BB09-143E46525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4405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D88DE-A6A3-4604-B36C-9AF25E76317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DEA44-7DB6-45F3-BB09-143E46525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5491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D88DE-A6A3-4604-B36C-9AF25E76317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DEA44-7DB6-45F3-BB09-143E46525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43177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8D88DE-A6A3-4604-B36C-9AF25E76317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5DEA44-7DB6-45F3-BB09-143E46525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83598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11" Type="http://schemas.openxmlformats.org/officeDocument/2006/relationships/image" Target="../media/image10.png"/><Relationship Id="rId5" Type="http://schemas.openxmlformats.org/officeDocument/2006/relationships/image" Target="../media/image4.jpeg"/><Relationship Id="rId10" Type="http://schemas.openxmlformats.org/officeDocument/2006/relationships/image" Target="../media/image9.pn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13" Type="http://schemas.openxmlformats.org/officeDocument/2006/relationships/image" Target="../media/image19.png"/><Relationship Id="rId3" Type="http://schemas.openxmlformats.org/officeDocument/2006/relationships/image" Target="../media/image11.jpeg"/><Relationship Id="rId7" Type="http://schemas.openxmlformats.org/officeDocument/2006/relationships/hyperlink" Target="http://upload.wikimedia.org/wikipedia/commons/7/7f/Ostrea_edulis_01.jpg" TargetMode="External"/><Relationship Id="rId12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11" Type="http://schemas.openxmlformats.org/officeDocument/2006/relationships/image" Target="../media/image17.jpeg"/><Relationship Id="rId5" Type="http://schemas.openxmlformats.org/officeDocument/2006/relationships/image" Target="../media/image12.jpeg"/><Relationship Id="rId15" Type="http://schemas.openxmlformats.org/officeDocument/2006/relationships/image" Target="../media/image21.png"/><Relationship Id="rId10" Type="http://schemas.openxmlformats.org/officeDocument/2006/relationships/image" Target="../media/image16.jpeg"/><Relationship Id="rId4" Type="http://schemas.openxmlformats.org/officeDocument/2006/relationships/hyperlink" Target="http://upload.wikimedia.org/wikipedia/commons/7/79/Conus-geographicus.jpg" TargetMode="External"/><Relationship Id="rId9" Type="http://schemas.openxmlformats.org/officeDocument/2006/relationships/image" Target="../media/image15.jpeg"/><Relationship Id="rId14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2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2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>
                <a:latin typeface="+mn-lt"/>
              </a:rPr>
              <a:t>VY_32_INOVACE_35_Měkkýši - 1.část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3987340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8000">
              <a:srgbClr val="D6B19C"/>
            </a:gs>
            <a:gs pos="54000">
              <a:srgbClr val="D49E6C"/>
            </a:gs>
            <a:gs pos="87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60092" y="2708920"/>
            <a:ext cx="5992346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6600" b="1" dirty="0">
                <a:solidFill>
                  <a:srgbClr val="EB2403"/>
                </a:solidFill>
                <a:latin typeface="Times New Roman" pitchFamily="18" charset="0"/>
                <a:cs typeface="Times New Roman" pitchFamily="18" charset="0"/>
              </a:rPr>
              <a:t>Kmen: </a:t>
            </a:r>
            <a:r>
              <a:rPr lang="cs-CZ" sz="6600" b="1" dirty="0" smtClean="0">
                <a:solidFill>
                  <a:srgbClr val="EB2403"/>
                </a:solidFill>
                <a:latin typeface="Times New Roman" pitchFamily="18" charset="0"/>
                <a:cs typeface="Times New Roman" pitchFamily="18" charset="0"/>
              </a:rPr>
              <a:t>Měkkýši</a:t>
            </a:r>
            <a:endParaRPr lang="cs-CZ" sz="6600" b="1" dirty="0">
              <a:solidFill>
                <a:srgbClr val="EB2403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Škeble rybničná (Anodonta cygnea)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074" t="23197" r="15623" b="23348"/>
          <a:stretch/>
        </p:blipFill>
        <p:spPr bwMode="auto">
          <a:xfrm>
            <a:off x="4122578" y="1490346"/>
            <a:ext cx="1856874" cy="1218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lzák lesní (Arion rufus)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96" r="8564" b="15524"/>
          <a:stretch/>
        </p:blipFill>
        <p:spPr bwMode="auto">
          <a:xfrm>
            <a:off x="6416014" y="362364"/>
            <a:ext cx="2547393" cy="1494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lemýžď zahradní (Helix pomatia)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93" t="14824" r="8571" b="14364"/>
          <a:stretch/>
        </p:blipFill>
        <p:spPr bwMode="auto">
          <a:xfrm>
            <a:off x="127487" y="168948"/>
            <a:ext cx="3315934" cy="2323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img.blesk.cz/img/5/article/609556_painkiller-bolest-lek-morsky-plz-hlemyzd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72" t="13968" r="5534" b="6614"/>
          <a:stretch/>
        </p:blipFill>
        <p:spPr bwMode="auto">
          <a:xfrm>
            <a:off x="4359936" y="168948"/>
            <a:ext cx="1565392" cy="944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www.biolib.cz/IMG/GAL/12061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1885" y="4121600"/>
            <a:ext cx="3531522" cy="2619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http://www.tnaqua.org/Newsroom/HighRes/ComCuttlefish9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355827"/>
            <a:ext cx="2802880" cy="1868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788" y="3770749"/>
            <a:ext cx="1336040" cy="923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068" y="5131643"/>
            <a:ext cx="1759652" cy="13216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5838" y="2143246"/>
            <a:ext cx="1508463" cy="1131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0086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5669373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Kmen: Měkkýši</a:t>
            </a:r>
            <a:endParaRPr lang="cs-CZ" dirty="0" smtClean="0"/>
          </a:p>
          <a:p>
            <a:r>
              <a:rPr lang="cs-CZ" dirty="0" smtClean="0"/>
              <a:t>- převážně mořští živočichové, sladkovodní, suchozemští</a:t>
            </a:r>
          </a:p>
          <a:p>
            <a:r>
              <a:rPr lang="cs-CZ" dirty="0" smtClean="0"/>
              <a:t>- měkké tělo je často chráněno vápenitými schránkami</a:t>
            </a:r>
          </a:p>
          <a:p>
            <a:r>
              <a:rPr lang="cs-CZ" dirty="0" smtClean="0"/>
              <a:t>- smyslové orgány: hmat, čichové buňky, buňky kontrolující</a:t>
            </a:r>
          </a:p>
          <a:p>
            <a:r>
              <a:rPr lang="cs-CZ" dirty="0" smtClean="0"/>
              <a:t>   polohu těla, zrakové orgány</a:t>
            </a:r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Třídy: </a:t>
            </a:r>
          </a:p>
          <a:p>
            <a:r>
              <a:rPr lang="cs-CZ" b="1" dirty="0" smtClean="0"/>
              <a:t>plži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mlži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</a:t>
            </a:r>
          </a:p>
          <a:p>
            <a:r>
              <a:rPr lang="cs-CZ" dirty="0" smtClean="0"/>
              <a:t> </a:t>
            </a:r>
            <a:r>
              <a:rPr lang="cs-CZ" b="1" dirty="0" smtClean="0"/>
              <a:t>hlavonožci</a:t>
            </a:r>
          </a:p>
          <a:p>
            <a:endParaRPr lang="cs-CZ" dirty="0"/>
          </a:p>
        </p:txBody>
      </p:sp>
      <p:pic>
        <p:nvPicPr>
          <p:cNvPr id="13318" name="Picture 6" descr="http://priroda.sdas.cz/testy/images/mekysi/test031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4452" y="3645024"/>
            <a:ext cx="1414295" cy="1060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2" name="Picture 10" descr="Soubor:Conus-geographicus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1" t="15171" r="3767" b="5375"/>
          <a:stretch/>
        </p:blipFill>
        <p:spPr bwMode="auto">
          <a:xfrm>
            <a:off x="4549537" y="2135393"/>
            <a:ext cx="1750655" cy="1095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8" descr="http://img1.rajce.idnes.cz/d0103/1/1553/1553430_9ec52d36b6acdb1d9b456bbc328f58b5/images/022-srdcovka_jedla-dalsi_druhy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645024"/>
            <a:ext cx="1202151" cy="1060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Soubor:Ostrea edulis 01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0050" y="3645025"/>
            <a:ext cx="1432070" cy="1073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8" descr="http://www.tnaqua.org/Newsroom/HighRes/ComCuttlefish9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9189" y="5033056"/>
            <a:ext cx="1656048" cy="1104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4" descr="http://www.biolib.cz/IMG/GAL/12061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359" y="5033057"/>
            <a:ext cx="1538505" cy="114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http://www.lideazeme.cz/files/imagecache/dust_activegallery_big/files/upload/story_press/3374/066_001_jpg_49c7a853d2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4165" y="3645413"/>
            <a:ext cx="2234219" cy="106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54" r="14798" b="16794"/>
          <a:stretch/>
        </p:blipFill>
        <p:spPr bwMode="auto">
          <a:xfrm>
            <a:off x="1048494" y="2140330"/>
            <a:ext cx="1547620" cy="11087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4703" y="2135394"/>
            <a:ext cx="1479171" cy="1113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5648" y="5033056"/>
            <a:ext cx="1948563" cy="11413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6067" y="2140331"/>
            <a:ext cx="1518340" cy="11087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83667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6589561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 </a:t>
            </a:r>
          </a:p>
          <a:p>
            <a:r>
              <a:rPr lang="cs-CZ" b="1" dirty="0" smtClean="0"/>
              <a:t>1.  Plži</a:t>
            </a:r>
            <a:endParaRPr lang="cs-CZ" dirty="0" smtClean="0"/>
          </a:p>
          <a:p>
            <a:r>
              <a:rPr lang="cs-CZ" dirty="0" smtClean="0"/>
              <a:t>- vodní i suchozemští</a:t>
            </a:r>
          </a:p>
          <a:p>
            <a:r>
              <a:rPr lang="cs-CZ" dirty="0" smtClean="0"/>
              <a:t>- pohyb – svalnatá noha, žlázy – sliz</a:t>
            </a:r>
          </a:p>
          <a:p>
            <a:r>
              <a:rPr lang="cs-CZ" dirty="0" smtClean="0"/>
              <a:t>- tělo většinou kryto ulitou, u některých jen vápenitá destička (</a:t>
            </a:r>
            <a:r>
              <a:rPr lang="cs-CZ" dirty="0" err="1" smtClean="0"/>
              <a:t>slimá</a:t>
            </a:r>
            <a:r>
              <a:rPr lang="cs-CZ" dirty="0" smtClean="0"/>
              <a:t>-</a:t>
            </a:r>
          </a:p>
          <a:p>
            <a:r>
              <a:rPr lang="cs-CZ" dirty="0" smtClean="0"/>
              <a:t>   </a:t>
            </a:r>
            <a:r>
              <a:rPr lang="cs-CZ" dirty="0" err="1" smtClean="0"/>
              <a:t>ci</a:t>
            </a:r>
            <a:r>
              <a:rPr lang="cs-CZ" dirty="0" smtClean="0"/>
              <a:t>) – vápenaté látky jsou vylučovány pláštěm</a:t>
            </a:r>
          </a:p>
          <a:p>
            <a:r>
              <a:rPr lang="cs-CZ" dirty="0" smtClean="0"/>
              <a:t>- většinou odděleného pohlaví</a:t>
            </a:r>
          </a:p>
          <a:p>
            <a:r>
              <a:rPr lang="cs-CZ" dirty="0" smtClean="0"/>
              <a:t>- někteří jsou hermafroditi=obojetníci</a:t>
            </a:r>
          </a:p>
          <a:p>
            <a:r>
              <a:rPr lang="cs-CZ" dirty="0" smtClean="0"/>
              <a:t>- živí se R i Ž potravou</a:t>
            </a:r>
          </a:p>
          <a:p>
            <a:r>
              <a:rPr lang="cs-CZ" dirty="0" smtClean="0"/>
              <a:t>- dýchají kyslík rozpuštěný ve vodě nebo vzdušný kyslík</a:t>
            </a:r>
          </a:p>
          <a:p>
            <a:endParaRPr lang="cs-CZ" b="1" dirty="0" smtClean="0"/>
          </a:p>
          <a:p>
            <a:r>
              <a:rPr lang="cs-CZ" b="1" dirty="0" smtClean="0"/>
              <a:t>hlemýžď zahradní, páskovka, </a:t>
            </a:r>
            <a:r>
              <a:rPr lang="cs-CZ" b="1" dirty="0" err="1" smtClean="0"/>
              <a:t>plzák</a:t>
            </a:r>
            <a:r>
              <a:rPr lang="cs-CZ" b="1" dirty="0" smtClean="0"/>
              <a:t> lesní, slimák </a:t>
            </a:r>
            <a:r>
              <a:rPr lang="cs-CZ" dirty="0" smtClean="0"/>
              <a:t>– suchozemští</a:t>
            </a:r>
          </a:p>
          <a:p>
            <a:r>
              <a:rPr lang="cs-CZ" b="1" dirty="0" smtClean="0"/>
              <a:t>okružák ploský, bahenka, plovatka bahenní </a:t>
            </a:r>
            <a:r>
              <a:rPr lang="cs-CZ" dirty="0" smtClean="0"/>
              <a:t>– sladkovodní</a:t>
            </a:r>
          </a:p>
          <a:p>
            <a:r>
              <a:rPr lang="cs-CZ" b="1" dirty="0" smtClean="0"/>
              <a:t>kotouč, ostranka, homolice </a:t>
            </a:r>
            <a:r>
              <a:rPr lang="cs-CZ" dirty="0" smtClean="0"/>
              <a:t>– mořští</a:t>
            </a:r>
          </a:p>
          <a:p>
            <a:r>
              <a:rPr lang="cs-CZ" dirty="0" smtClean="0"/>
              <a:t> </a:t>
            </a:r>
          </a:p>
          <a:p>
            <a:r>
              <a:rPr lang="cs-CZ" b="1" i="1" dirty="0" smtClean="0"/>
              <a:t> </a:t>
            </a:r>
            <a:endParaRPr lang="cs-CZ" dirty="0" smtClean="0"/>
          </a:p>
          <a:p>
            <a:r>
              <a:rPr lang="cs-CZ" b="1" dirty="0" smtClean="0"/>
              <a:t> </a:t>
            </a:r>
            <a:endParaRPr lang="cs-CZ" dirty="0"/>
          </a:p>
        </p:txBody>
      </p:sp>
      <p:pic>
        <p:nvPicPr>
          <p:cNvPr id="3" name="Picture 8" descr="Hlemýžď zahradní (Helix pomatia)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93" t="14824" r="8571" b="14364"/>
          <a:stretch/>
        </p:blipFill>
        <p:spPr bwMode="auto">
          <a:xfrm>
            <a:off x="374382" y="4653136"/>
            <a:ext cx="2541434" cy="1781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Plovatka bahenní (Lymnaea stagnalis)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20" t="11686" r="17825" b="20808"/>
          <a:stretch/>
        </p:blipFill>
        <p:spPr bwMode="auto">
          <a:xfrm>
            <a:off x="3275856" y="4657345"/>
            <a:ext cx="2267802" cy="1776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http://img.blesk.cz/img/5/article/609556_painkiller-bolest-lek-morsky-plz-hlemyzd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72" t="13968" r="5534" b="6614"/>
          <a:stretch/>
        </p:blipFill>
        <p:spPr bwMode="auto">
          <a:xfrm>
            <a:off x="5900214" y="4668673"/>
            <a:ext cx="2925799" cy="1765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6240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thumb/5/58/Snail_diagram_cs.svg/751px-Snail_diagram_cs.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84784"/>
            <a:ext cx="8769404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4615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xternal image Radul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625058"/>
            <a:ext cx="3810000" cy="5181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764704"/>
            <a:ext cx="19094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jazyk plžů - radula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6160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upload.wikimedia.7val.com/img/wikipedia/commons/2/2e/Slugs_189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24702"/>
            <a:ext cx="4403756" cy="6626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548680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lzáci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slimáci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6928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www.prodejfoto.com/upload/kikuj/plz3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06" t="11897" r="26581" b="30244"/>
          <a:stretch/>
        </p:blipFill>
        <p:spPr bwMode="auto">
          <a:xfrm>
            <a:off x="775855" y="620688"/>
            <a:ext cx="3657600" cy="2479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files.aqua-mermaid-czech.webnode.cz/system_preview_detail_200000028-8f89490835/200px-Haustellum_brandaris_00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124744"/>
            <a:ext cx="2808312" cy="3075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940152" y="4437112"/>
            <a:ext cx="18213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stranka jaderská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12570" y="3212976"/>
            <a:ext cx="11841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ořský plž</a:t>
            </a:r>
            <a:endParaRPr lang="cs-CZ" dirty="0"/>
          </a:p>
        </p:txBody>
      </p:sp>
      <p:pic>
        <p:nvPicPr>
          <p:cNvPr id="6" name="Picture 10" descr="http://img.blesk.cz/img/5/article/609556_painkiller-bolest-lek-morsky-plz-hlemyzd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72" t="13968" r="5534" b="6614"/>
          <a:stretch/>
        </p:blipFill>
        <p:spPr bwMode="auto">
          <a:xfrm>
            <a:off x="1733840" y="4197879"/>
            <a:ext cx="2925799" cy="1765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40260" y="6116301"/>
            <a:ext cx="1912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jedovatá homolice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0663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654</TotalTime>
  <Words>166</Words>
  <Application>Microsoft Office PowerPoint</Application>
  <PresentationFormat>Předvádění na obrazovce (4:3)</PresentationFormat>
  <Paragraphs>78</Paragraphs>
  <Slides>8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VY_32_INOVACE_35_Měkkýši - 1.část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34</cp:revision>
  <dcterms:created xsi:type="dcterms:W3CDTF">2011-04-22T08:43:18Z</dcterms:created>
  <dcterms:modified xsi:type="dcterms:W3CDTF">2012-05-12T18:31:46Z</dcterms:modified>
</cp:coreProperties>
</file>