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62" r:id="rId3"/>
    <p:sldId id="257" r:id="rId4"/>
    <p:sldId id="258" r:id="rId5"/>
    <p:sldId id="259" r:id="rId6"/>
    <p:sldId id="260" r:id="rId7"/>
    <p:sldId id="261" r:id="rId8"/>
    <p:sldId id="263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6600"/>
    <a:srgbClr val="0000CC"/>
    <a:srgbClr val="0033CC"/>
    <a:srgbClr val="008000"/>
  </p:clrMru>
</p:presentationPr>
</file>

<file path=ppt/tableStyles.xml><?xml version="1.0" encoding="utf-8"?>
<a:tblStyleLst xmlns:a="http://schemas.openxmlformats.org/drawingml/2006/main" def="{5C22544A-7EE6-4342-B048-85BDC9FD1C3A}">
  <a:tblStyle styleId="{7DF18680-E054-41AD-8BC1-D1AEF772440D}" styleName="Střední styl 2 – zvýraznění 5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5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5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82" d="100"/>
          <a:sy n="82" d="100"/>
        </p:scale>
        <p:origin x="-994" y="-8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25.2.2012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25.2.2012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25.2.2012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25.2.2012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25.2.2012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25.2.2012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25.2.2012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25.2.2012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25.2.2012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25.2.2012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25.2.2012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25.2.2012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42910" y="357166"/>
            <a:ext cx="7772400" cy="1470025"/>
          </a:xfrm>
        </p:spPr>
        <p:txBody>
          <a:bodyPr/>
          <a:lstStyle/>
          <a:p>
            <a:r>
              <a:rPr lang="cs-CZ" dirty="0" smtClean="0"/>
              <a:t>ZÁJMENA TEN, NÁŠ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785786" y="1857364"/>
            <a:ext cx="7572428" cy="4500594"/>
          </a:xfrm>
        </p:spPr>
        <p:txBody>
          <a:bodyPr/>
          <a:lstStyle/>
          <a:p>
            <a:pPr algn="l"/>
            <a:r>
              <a:rPr lang="cs-CZ" sz="2000" dirty="0" smtClean="0">
                <a:solidFill>
                  <a:schemeClr val="tx1"/>
                </a:solidFill>
              </a:rPr>
              <a:t>Název školy:  Základní škola Karla Klíče Hostinné</a:t>
            </a:r>
          </a:p>
          <a:p>
            <a:pPr algn="l"/>
            <a:r>
              <a:rPr lang="cs-CZ" sz="2000" dirty="0" smtClean="0">
                <a:solidFill>
                  <a:schemeClr val="tx1"/>
                </a:solidFill>
              </a:rPr>
              <a:t>Autor:  Mgr. Helena Baculáková</a:t>
            </a:r>
          </a:p>
          <a:p>
            <a:pPr algn="l"/>
            <a:r>
              <a:rPr lang="cs-CZ" sz="2000" dirty="0" smtClean="0">
                <a:solidFill>
                  <a:schemeClr val="tx1"/>
                </a:solidFill>
              </a:rPr>
              <a:t>Název:  VY_32_INOVACE_01_A_8_ZÁJMENA TEN, NÁŠ</a:t>
            </a:r>
          </a:p>
          <a:p>
            <a:pPr algn="l"/>
            <a:r>
              <a:rPr lang="cs-CZ" sz="2000" dirty="0" smtClean="0">
                <a:solidFill>
                  <a:schemeClr val="tx1"/>
                </a:solidFill>
              </a:rPr>
              <a:t>Téma:   TVAROSLOVÍ</a:t>
            </a:r>
          </a:p>
          <a:p>
            <a:pPr algn="l"/>
            <a:r>
              <a:rPr lang="cs-CZ" sz="2000" dirty="0" smtClean="0">
                <a:solidFill>
                  <a:schemeClr val="tx1"/>
                </a:solidFill>
              </a:rPr>
              <a:t>Číslo projektu:   CZ.1.07/1.4.00/21.2131</a:t>
            </a:r>
          </a:p>
          <a:p>
            <a:pPr algn="l"/>
            <a:endParaRPr lang="cs-CZ" sz="2000" dirty="0" smtClean="0">
              <a:solidFill>
                <a:schemeClr val="tx1"/>
              </a:solidFill>
            </a:endParaRPr>
          </a:p>
          <a:p>
            <a:pPr algn="l"/>
            <a:endParaRPr lang="cs-CZ" dirty="0" smtClean="0"/>
          </a:p>
          <a:p>
            <a:pPr algn="l"/>
            <a:endParaRPr lang="cs-CZ" dirty="0" smtClean="0"/>
          </a:p>
          <a:p>
            <a:pPr algn="l"/>
            <a:endParaRPr lang="cs-CZ" dirty="0"/>
          </a:p>
        </p:txBody>
      </p:sp>
      <p:pic>
        <p:nvPicPr>
          <p:cNvPr id="4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="" xmlns:a14="http://schemas.microsoft.com/office/drawing/2010/main" xmlns:lc="http://schemas.openxmlformats.org/drawingml/2006/lockedCanvas" val="0"/>
              </a:ext>
            </a:extLst>
          </a:blip>
          <a:srcRect/>
          <a:stretch>
            <a:fillRect/>
          </a:stretch>
        </p:blipFill>
        <p:spPr bwMode="auto">
          <a:xfrm>
            <a:off x="1357290" y="4786322"/>
            <a:ext cx="6472932" cy="125730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 xmlns:lc="http://schemas.openxmlformats.org/drawingml/2006/lockedCanvas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xmlns:lc="http://schemas.openxmlformats.org/drawingml/2006/lockedCanvas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 xmlns:lc="http://schemas.openxmlformats.org/drawingml/2006/lockedCanvas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785788" y="928672"/>
          <a:ext cx="6834212" cy="3645747"/>
        </p:xfrm>
        <a:graphic>
          <a:graphicData uri="http://schemas.openxmlformats.org/drawingml/2006/table">
            <a:tbl>
              <a:tblPr firstRow="1" bandRow="1">
                <a:tableStyleId>{7DF18680-E054-41AD-8BC1-D1AEF772440D}</a:tableStyleId>
              </a:tblPr>
              <a:tblGrid>
                <a:gridCol w="2214576"/>
                <a:gridCol w="2071702"/>
                <a:gridCol w="1071570"/>
                <a:gridCol w="1476364"/>
              </a:tblGrid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Autor</a:t>
                      </a:r>
                      <a:endParaRPr lang="cs-CZ" dirty="0"/>
                    </a:p>
                  </a:txBody>
                  <a:tcPr>
                    <a:solidFill>
                      <a:schemeClr val="accent5">
                        <a:lumMod val="75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Mgr. Helena Baculáková</a:t>
                      </a:r>
                      <a:endParaRPr lang="cs-CZ" dirty="0"/>
                    </a:p>
                  </a:txBody>
                  <a:tcPr>
                    <a:solidFill>
                      <a:schemeClr val="accent5">
                        <a:lumMod val="75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Vytvořeno dne</a:t>
                      </a:r>
                      <a:endParaRPr lang="cs-CZ" dirty="0"/>
                    </a:p>
                  </a:txBody>
                  <a:tcPr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30</a:t>
                      </a:r>
                      <a:r>
                        <a:rPr lang="cs-CZ" smtClean="0"/>
                        <a:t>. prosince </a:t>
                      </a:r>
                      <a:r>
                        <a:rPr lang="cs-CZ" dirty="0" smtClean="0"/>
                        <a:t>2011</a:t>
                      </a:r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Odpilotováno dne</a:t>
                      </a:r>
                      <a:endParaRPr lang="cs-CZ" dirty="0"/>
                    </a:p>
                  </a:txBody>
                  <a:tcPr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mtClean="0"/>
                        <a:t>4. ledna 2012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ve třídě</a:t>
                      </a:r>
                      <a:endParaRPr lang="cs-CZ" dirty="0"/>
                    </a:p>
                  </a:txBody>
                  <a:tcPr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VI.A, VI.B</a:t>
                      </a:r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Vzdělávací oblast</a:t>
                      </a:r>
                      <a:endParaRPr lang="cs-CZ" dirty="0"/>
                    </a:p>
                  </a:txBody>
                  <a:tcPr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Jazyk a jazyková komunikace</a:t>
                      </a:r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Vzdělávací obor</a:t>
                      </a:r>
                      <a:endParaRPr lang="cs-CZ" dirty="0"/>
                    </a:p>
                  </a:txBody>
                  <a:tcPr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Český jazyk a literatura</a:t>
                      </a:r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Tematický okruh</a:t>
                      </a:r>
                      <a:endParaRPr lang="cs-CZ" dirty="0"/>
                    </a:p>
                  </a:txBody>
                  <a:tcPr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Tvarosloví</a:t>
                      </a:r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Téma</a:t>
                      </a:r>
                      <a:endParaRPr lang="cs-CZ" dirty="0"/>
                    </a:p>
                  </a:txBody>
                  <a:tcPr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Skloňování zájmen ten, náš</a:t>
                      </a:r>
                      <a:endParaRPr lang="cs-CZ" b="1" i="1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Klíčová slova</a:t>
                      </a:r>
                      <a:endParaRPr lang="cs-CZ" dirty="0"/>
                    </a:p>
                  </a:txBody>
                  <a:tcPr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Skloňování zájmen ten, náš, psaní i / í (analogie se zájmenem ten)</a:t>
                      </a:r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ln/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r>
              <a:rPr lang="cs-CZ" sz="3200" dirty="0" smtClean="0"/>
              <a:t>Skloňování zájmen  ten, náš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ln w="9525"/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>
            <a:normAutofit fontScale="92500"/>
          </a:bodyPr>
          <a:lstStyle/>
          <a:p>
            <a:pPr>
              <a:buNone/>
            </a:pPr>
            <a:r>
              <a:rPr lang="cs-CZ" sz="2400" b="1" u="sng" dirty="0" smtClean="0">
                <a:solidFill>
                  <a:srgbClr val="0000CC"/>
                </a:solidFill>
              </a:rPr>
              <a:t>číslo jednotné</a:t>
            </a:r>
            <a:endParaRPr lang="cs-CZ" sz="2400" dirty="0" smtClean="0">
              <a:solidFill>
                <a:srgbClr val="0000CC"/>
              </a:solidFill>
            </a:endParaRPr>
          </a:p>
          <a:p>
            <a:pPr>
              <a:buNone/>
            </a:pPr>
            <a:r>
              <a:rPr lang="cs-CZ" sz="2400" dirty="0" smtClean="0"/>
              <a:t> </a:t>
            </a:r>
          </a:p>
          <a:p>
            <a:pPr>
              <a:buNone/>
            </a:pPr>
            <a:r>
              <a:rPr lang="cs-CZ" sz="2600" u="sng" dirty="0" smtClean="0"/>
              <a:t>	    rod mužský		rod ženský	          rod střední</a:t>
            </a:r>
            <a:endParaRPr lang="cs-CZ" sz="2600" dirty="0" smtClean="0"/>
          </a:p>
          <a:p>
            <a:pPr>
              <a:buNone/>
            </a:pPr>
            <a:r>
              <a:rPr lang="cs-CZ" sz="2600" dirty="0" smtClean="0"/>
              <a:t>1.p.	ten, náš		ta, naše	          to, naše  	</a:t>
            </a:r>
          </a:p>
          <a:p>
            <a:pPr>
              <a:buNone/>
            </a:pPr>
            <a:r>
              <a:rPr lang="cs-CZ" sz="2600" dirty="0" smtClean="0"/>
              <a:t>2.p.   	toho, našeho		t</a:t>
            </a:r>
            <a:r>
              <a:rPr lang="cs-CZ" sz="2600" b="1" dirty="0" smtClean="0">
                <a:solidFill>
                  <a:srgbClr val="FF0000"/>
                </a:solidFill>
              </a:rPr>
              <a:t>é</a:t>
            </a:r>
            <a:r>
              <a:rPr lang="cs-CZ" sz="2600" dirty="0" smtClean="0"/>
              <a:t>, naš</a:t>
            </a:r>
            <a:r>
              <a:rPr lang="cs-CZ" sz="2600" b="1" dirty="0" smtClean="0">
                <a:solidFill>
                  <a:srgbClr val="FF0000"/>
                </a:solidFill>
              </a:rPr>
              <a:t>í</a:t>
            </a:r>
            <a:r>
              <a:rPr lang="cs-CZ" sz="2600" b="1" dirty="0" smtClean="0"/>
              <a:t>	</a:t>
            </a:r>
            <a:r>
              <a:rPr lang="cs-CZ" sz="2600" dirty="0" smtClean="0"/>
              <a:t>	          toho, našeho</a:t>
            </a:r>
          </a:p>
          <a:p>
            <a:pPr>
              <a:buNone/>
            </a:pPr>
            <a:r>
              <a:rPr lang="cs-CZ" sz="2600" dirty="0" smtClean="0"/>
              <a:t>3.p.	tomu, našemu		t</a:t>
            </a:r>
            <a:r>
              <a:rPr lang="cs-CZ" sz="2600" b="1" dirty="0" smtClean="0">
                <a:solidFill>
                  <a:srgbClr val="FF0000"/>
                </a:solidFill>
              </a:rPr>
              <a:t>é</a:t>
            </a:r>
            <a:r>
              <a:rPr lang="cs-CZ" sz="2600" dirty="0" smtClean="0"/>
              <a:t>, naš</a:t>
            </a:r>
            <a:r>
              <a:rPr lang="cs-CZ" sz="2600" b="1" dirty="0" smtClean="0">
                <a:solidFill>
                  <a:srgbClr val="FF0000"/>
                </a:solidFill>
              </a:rPr>
              <a:t>í</a:t>
            </a:r>
            <a:r>
              <a:rPr lang="cs-CZ" sz="2600" b="1" dirty="0" smtClean="0"/>
              <a:t>	</a:t>
            </a:r>
            <a:r>
              <a:rPr lang="cs-CZ" sz="2600" dirty="0" smtClean="0"/>
              <a:t>	          tomu, našemu</a:t>
            </a:r>
          </a:p>
          <a:p>
            <a:pPr>
              <a:buNone/>
            </a:pPr>
            <a:r>
              <a:rPr lang="cs-CZ" sz="2600" dirty="0" smtClean="0"/>
              <a:t>4.p.	toho, našeho (živ.)	t</a:t>
            </a:r>
            <a:r>
              <a:rPr lang="cs-CZ" sz="2600" b="1" dirty="0" smtClean="0">
                <a:solidFill>
                  <a:srgbClr val="0000CC"/>
                </a:solidFill>
              </a:rPr>
              <a:t>u</a:t>
            </a:r>
            <a:r>
              <a:rPr lang="cs-CZ" sz="2600" dirty="0" smtClean="0"/>
              <a:t>, naš</a:t>
            </a:r>
            <a:r>
              <a:rPr lang="cs-CZ" sz="2600" b="1" dirty="0" smtClean="0">
                <a:solidFill>
                  <a:srgbClr val="0000CC"/>
                </a:solidFill>
              </a:rPr>
              <a:t>i	</a:t>
            </a:r>
            <a:r>
              <a:rPr lang="cs-CZ" sz="2600" dirty="0" smtClean="0"/>
              <a:t>	          to, naše	</a:t>
            </a:r>
          </a:p>
          <a:p>
            <a:pPr>
              <a:buNone/>
            </a:pPr>
            <a:r>
              <a:rPr lang="cs-CZ" sz="2600" dirty="0" smtClean="0"/>
              <a:t>      	ten, náš (než.)						</a:t>
            </a:r>
          </a:p>
          <a:p>
            <a:pPr>
              <a:buNone/>
            </a:pPr>
            <a:r>
              <a:rPr lang="cs-CZ" sz="2600" dirty="0" smtClean="0"/>
              <a:t>6.p.	o tom, našem		o t</a:t>
            </a:r>
            <a:r>
              <a:rPr lang="cs-CZ" sz="2600" b="1" dirty="0" smtClean="0">
                <a:solidFill>
                  <a:srgbClr val="FF0000"/>
                </a:solidFill>
              </a:rPr>
              <a:t>é</a:t>
            </a:r>
            <a:r>
              <a:rPr lang="cs-CZ" sz="2600" dirty="0" smtClean="0"/>
              <a:t>, naš</a:t>
            </a:r>
            <a:r>
              <a:rPr lang="cs-CZ" sz="2600" b="1" dirty="0" smtClean="0">
                <a:solidFill>
                  <a:srgbClr val="FF0000"/>
                </a:solidFill>
              </a:rPr>
              <a:t>í</a:t>
            </a:r>
            <a:r>
              <a:rPr lang="cs-CZ" sz="2600" dirty="0" smtClean="0"/>
              <a:t>	          o tom, našem</a:t>
            </a:r>
          </a:p>
          <a:p>
            <a:pPr>
              <a:buNone/>
            </a:pPr>
            <a:r>
              <a:rPr lang="cs-CZ" sz="2600" dirty="0" smtClean="0"/>
              <a:t>7.p.	t</a:t>
            </a:r>
            <a:r>
              <a:rPr lang="cs-CZ" sz="2600" b="1" dirty="0" smtClean="0">
                <a:solidFill>
                  <a:srgbClr val="FF0000"/>
                </a:solidFill>
              </a:rPr>
              <a:t>í</a:t>
            </a:r>
            <a:r>
              <a:rPr lang="cs-CZ" sz="2600" dirty="0" smtClean="0"/>
              <a:t>m, naš</a:t>
            </a:r>
            <a:r>
              <a:rPr lang="cs-CZ" sz="2600" b="1" dirty="0" smtClean="0">
                <a:solidFill>
                  <a:srgbClr val="FF0000"/>
                </a:solidFill>
              </a:rPr>
              <a:t>í</a:t>
            </a:r>
            <a:r>
              <a:rPr lang="cs-CZ" sz="2600" dirty="0" smtClean="0"/>
              <a:t>m,		t</a:t>
            </a:r>
            <a:r>
              <a:rPr lang="cs-CZ" sz="2600" b="1" dirty="0" smtClean="0">
                <a:solidFill>
                  <a:srgbClr val="FF0000"/>
                </a:solidFill>
              </a:rPr>
              <a:t>ou</a:t>
            </a:r>
            <a:r>
              <a:rPr lang="cs-CZ" sz="2600" dirty="0" smtClean="0"/>
              <a:t>, naš</a:t>
            </a:r>
            <a:r>
              <a:rPr lang="cs-CZ" sz="2600" b="1" dirty="0" smtClean="0">
                <a:solidFill>
                  <a:srgbClr val="FF0000"/>
                </a:solidFill>
              </a:rPr>
              <a:t>í</a:t>
            </a:r>
            <a:r>
              <a:rPr lang="cs-CZ" sz="2600" dirty="0" smtClean="0"/>
              <a:t>	          t</a:t>
            </a:r>
            <a:r>
              <a:rPr lang="cs-CZ" sz="2600" b="1" dirty="0" smtClean="0">
                <a:solidFill>
                  <a:srgbClr val="FF0000"/>
                </a:solidFill>
              </a:rPr>
              <a:t>í</a:t>
            </a:r>
            <a:r>
              <a:rPr lang="cs-CZ" sz="2600" dirty="0" smtClean="0"/>
              <a:t>m, naš</a:t>
            </a:r>
            <a:r>
              <a:rPr lang="cs-CZ" sz="2600" b="1" dirty="0" smtClean="0">
                <a:solidFill>
                  <a:srgbClr val="FF0000"/>
                </a:solidFill>
              </a:rPr>
              <a:t>í</a:t>
            </a:r>
            <a:r>
              <a:rPr lang="cs-CZ" sz="2600" dirty="0" smtClean="0"/>
              <a:t>m</a:t>
            </a:r>
            <a:endParaRPr lang="cs-CZ" sz="26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ln w="9525"/>
          <a:scene3d>
            <a:camera prst="orthographicFront"/>
            <a:lightRig rig="threePt" dir="t"/>
          </a:scene3d>
          <a:sp3d>
            <a:bevelT w="165100" prst="coolSlant"/>
          </a:sp3d>
        </p:spPr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r>
              <a:rPr lang="cs-CZ" sz="3200" dirty="0" smtClean="0"/>
              <a:t>Skloňování zájmen  ten, náš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>
            <a:normAutofit fontScale="92500"/>
          </a:bodyPr>
          <a:lstStyle/>
          <a:p>
            <a:pPr>
              <a:buNone/>
            </a:pPr>
            <a:r>
              <a:rPr lang="cs-CZ" sz="2400" b="1" u="sng" dirty="0" smtClean="0">
                <a:solidFill>
                  <a:srgbClr val="0000CC"/>
                </a:solidFill>
              </a:rPr>
              <a:t>číslo množné</a:t>
            </a:r>
            <a:endParaRPr lang="cs-CZ" sz="2400" dirty="0" smtClean="0">
              <a:solidFill>
                <a:srgbClr val="0000CC"/>
              </a:solidFill>
            </a:endParaRPr>
          </a:p>
          <a:p>
            <a:pPr>
              <a:buNone/>
            </a:pPr>
            <a:r>
              <a:rPr lang="cs-CZ" sz="2400" dirty="0" smtClean="0"/>
              <a:t> </a:t>
            </a:r>
          </a:p>
          <a:p>
            <a:pPr>
              <a:buNone/>
            </a:pPr>
            <a:r>
              <a:rPr lang="cs-CZ" sz="2400" u="sng" dirty="0" smtClean="0"/>
              <a:t>	rod mužský		             rod ženský		rod střední</a:t>
            </a:r>
            <a:endParaRPr lang="cs-CZ" sz="2400" dirty="0" smtClean="0"/>
          </a:p>
          <a:p>
            <a:pPr>
              <a:buNone/>
            </a:pPr>
            <a:r>
              <a:rPr lang="cs-CZ" sz="2400" dirty="0" smtClean="0"/>
              <a:t>1.p.	ti, naši (živ.)		ty, naše			ta, naše	</a:t>
            </a:r>
          </a:p>
          <a:p>
            <a:pPr>
              <a:buNone/>
            </a:pPr>
            <a:r>
              <a:rPr lang="cs-CZ" sz="2400" dirty="0" smtClean="0"/>
              <a:t>		       ty, naše (než.)					    </a:t>
            </a:r>
          </a:p>
          <a:p>
            <a:pPr>
              <a:buNone/>
            </a:pPr>
            <a:r>
              <a:rPr lang="cs-CZ" sz="2400" dirty="0" smtClean="0"/>
              <a:t>2.p.	t</a:t>
            </a:r>
            <a:r>
              <a:rPr lang="cs-CZ" sz="2400" b="1" dirty="0" smtClean="0">
                <a:solidFill>
                  <a:srgbClr val="0000CC"/>
                </a:solidFill>
              </a:rPr>
              <a:t>ě</a:t>
            </a:r>
            <a:r>
              <a:rPr lang="cs-CZ" sz="2400" dirty="0" smtClean="0"/>
              <a:t>ch, naš</a:t>
            </a:r>
            <a:r>
              <a:rPr lang="cs-CZ" sz="2400" b="1" dirty="0" smtClean="0">
                <a:solidFill>
                  <a:srgbClr val="0000CC"/>
                </a:solidFill>
              </a:rPr>
              <a:t>i</a:t>
            </a:r>
            <a:r>
              <a:rPr lang="cs-CZ" sz="2400" dirty="0" smtClean="0"/>
              <a:t>ch		t</a:t>
            </a:r>
            <a:r>
              <a:rPr lang="cs-CZ" sz="2400" b="1" dirty="0" smtClean="0">
                <a:solidFill>
                  <a:srgbClr val="0000CC"/>
                </a:solidFill>
              </a:rPr>
              <a:t>ě</a:t>
            </a:r>
            <a:r>
              <a:rPr lang="cs-CZ" sz="2400" dirty="0" smtClean="0"/>
              <a:t>ch, naš</a:t>
            </a:r>
            <a:r>
              <a:rPr lang="cs-CZ" sz="2400" b="1" dirty="0" smtClean="0">
                <a:solidFill>
                  <a:srgbClr val="0000CC"/>
                </a:solidFill>
              </a:rPr>
              <a:t>i</a:t>
            </a:r>
            <a:r>
              <a:rPr lang="cs-CZ" sz="2400" dirty="0" smtClean="0"/>
              <a:t>ch		t</a:t>
            </a:r>
            <a:r>
              <a:rPr lang="cs-CZ" sz="2400" b="1" dirty="0" smtClean="0">
                <a:solidFill>
                  <a:srgbClr val="0000CC"/>
                </a:solidFill>
              </a:rPr>
              <a:t>ě</a:t>
            </a:r>
            <a:r>
              <a:rPr lang="cs-CZ" sz="2400" dirty="0" smtClean="0"/>
              <a:t>ch, naš</a:t>
            </a:r>
            <a:r>
              <a:rPr lang="cs-CZ" sz="2400" b="1" dirty="0" smtClean="0">
                <a:solidFill>
                  <a:srgbClr val="0000CC"/>
                </a:solidFill>
              </a:rPr>
              <a:t>i</a:t>
            </a:r>
            <a:r>
              <a:rPr lang="cs-CZ" sz="2400" dirty="0" smtClean="0"/>
              <a:t>ch</a:t>
            </a:r>
          </a:p>
          <a:p>
            <a:pPr>
              <a:buNone/>
            </a:pPr>
            <a:r>
              <a:rPr lang="cs-CZ" sz="2400" dirty="0" smtClean="0"/>
              <a:t>3.p.	t</a:t>
            </a:r>
            <a:r>
              <a:rPr lang="cs-CZ" sz="2400" b="1" dirty="0" smtClean="0">
                <a:solidFill>
                  <a:srgbClr val="0000CC"/>
                </a:solidFill>
              </a:rPr>
              <a:t>ě</a:t>
            </a:r>
            <a:r>
              <a:rPr lang="cs-CZ" sz="2400" dirty="0" smtClean="0"/>
              <a:t>m, naš</a:t>
            </a:r>
            <a:r>
              <a:rPr lang="cs-CZ" sz="2400" b="1" dirty="0" smtClean="0">
                <a:solidFill>
                  <a:srgbClr val="0000CC"/>
                </a:solidFill>
              </a:rPr>
              <a:t>i</a:t>
            </a:r>
            <a:r>
              <a:rPr lang="cs-CZ" sz="2400" dirty="0" smtClean="0"/>
              <a:t>m		t</a:t>
            </a:r>
            <a:r>
              <a:rPr lang="cs-CZ" sz="2400" b="1" dirty="0" smtClean="0">
                <a:solidFill>
                  <a:srgbClr val="0000CC"/>
                </a:solidFill>
              </a:rPr>
              <a:t>ě</a:t>
            </a:r>
            <a:r>
              <a:rPr lang="cs-CZ" sz="2400" dirty="0" smtClean="0"/>
              <a:t>m, naš</a:t>
            </a:r>
            <a:r>
              <a:rPr lang="cs-CZ" sz="2400" b="1" dirty="0" smtClean="0">
                <a:solidFill>
                  <a:srgbClr val="0000CC"/>
                </a:solidFill>
              </a:rPr>
              <a:t>i</a:t>
            </a:r>
            <a:r>
              <a:rPr lang="cs-CZ" sz="2400" dirty="0" smtClean="0"/>
              <a:t>m		t</a:t>
            </a:r>
            <a:r>
              <a:rPr lang="cs-CZ" sz="2400" b="1" dirty="0" smtClean="0">
                <a:solidFill>
                  <a:srgbClr val="0000CC"/>
                </a:solidFill>
              </a:rPr>
              <a:t>ě</a:t>
            </a:r>
            <a:r>
              <a:rPr lang="cs-CZ" sz="2400" dirty="0" smtClean="0"/>
              <a:t>m, naš</a:t>
            </a:r>
            <a:r>
              <a:rPr lang="cs-CZ" sz="2400" b="1" dirty="0" smtClean="0">
                <a:solidFill>
                  <a:srgbClr val="0000CC"/>
                </a:solidFill>
              </a:rPr>
              <a:t>i</a:t>
            </a:r>
            <a:r>
              <a:rPr lang="cs-CZ" sz="2400" dirty="0" smtClean="0"/>
              <a:t>m	</a:t>
            </a:r>
          </a:p>
          <a:p>
            <a:pPr>
              <a:buNone/>
            </a:pPr>
            <a:r>
              <a:rPr lang="cs-CZ" sz="2400" dirty="0" smtClean="0"/>
              <a:t>4.p.	ty, naše			ty, naše			ta, naše	</a:t>
            </a:r>
          </a:p>
          <a:p>
            <a:pPr>
              <a:buNone/>
            </a:pPr>
            <a:r>
              <a:rPr lang="cs-CZ" sz="2400" dirty="0" smtClean="0"/>
              <a:t>6.p.	o t</a:t>
            </a:r>
            <a:r>
              <a:rPr lang="cs-CZ" sz="2400" b="1" dirty="0" smtClean="0">
                <a:solidFill>
                  <a:srgbClr val="0000CC"/>
                </a:solidFill>
              </a:rPr>
              <a:t>ě</a:t>
            </a:r>
            <a:r>
              <a:rPr lang="cs-CZ" sz="2400" dirty="0" smtClean="0"/>
              <a:t>ch, naš</a:t>
            </a:r>
            <a:r>
              <a:rPr lang="cs-CZ" sz="2400" b="1" dirty="0" smtClean="0">
                <a:solidFill>
                  <a:srgbClr val="0000CC"/>
                </a:solidFill>
              </a:rPr>
              <a:t>i</a:t>
            </a:r>
            <a:r>
              <a:rPr lang="cs-CZ" sz="2400" dirty="0" smtClean="0"/>
              <a:t>ch		o t</a:t>
            </a:r>
            <a:r>
              <a:rPr lang="cs-CZ" sz="2400" b="1" dirty="0" smtClean="0">
                <a:solidFill>
                  <a:srgbClr val="0000CC"/>
                </a:solidFill>
              </a:rPr>
              <a:t>ě</a:t>
            </a:r>
            <a:r>
              <a:rPr lang="cs-CZ" sz="2400" dirty="0" smtClean="0"/>
              <a:t>ch, naš</a:t>
            </a:r>
            <a:r>
              <a:rPr lang="cs-CZ" sz="2400" b="1" dirty="0" smtClean="0">
                <a:solidFill>
                  <a:srgbClr val="0000CC"/>
                </a:solidFill>
              </a:rPr>
              <a:t>i</a:t>
            </a:r>
            <a:r>
              <a:rPr lang="cs-CZ" sz="2400" dirty="0" smtClean="0"/>
              <a:t>ch		o t</a:t>
            </a:r>
            <a:r>
              <a:rPr lang="cs-CZ" sz="2400" b="1" dirty="0" smtClean="0">
                <a:solidFill>
                  <a:srgbClr val="0000CC"/>
                </a:solidFill>
              </a:rPr>
              <a:t>ě</a:t>
            </a:r>
            <a:r>
              <a:rPr lang="cs-CZ" sz="2400" dirty="0" smtClean="0"/>
              <a:t>ch, naš</a:t>
            </a:r>
            <a:r>
              <a:rPr lang="cs-CZ" sz="2400" b="1" dirty="0" smtClean="0">
                <a:solidFill>
                  <a:srgbClr val="0000CC"/>
                </a:solidFill>
              </a:rPr>
              <a:t>i</a:t>
            </a:r>
            <a:r>
              <a:rPr lang="cs-CZ" sz="2400" dirty="0" smtClean="0"/>
              <a:t>ch</a:t>
            </a:r>
          </a:p>
          <a:p>
            <a:pPr>
              <a:buNone/>
            </a:pPr>
            <a:r>
              <a:rPr lang="cs-CZ" sz="2400" dirty="0" smtClean="0"/>
              <a:t>7.p.	t</a:t>
            </a:r>
            <a:r>
              <a:rPr lang="cs-CZ" sz="2400" b="1" dirty="0" smtClean="0">
                <a:solidFill>
                  <a:srgbClr val="0000CC"/>
                </a:solidFill>
              </a:rPr>
              <a:t>ě</a:t>
            </a:r>
            <a:r>
              <a:rPr lang="cs-CZ" sz="2400" dirty="0" smtClean="0"/>
              <a:t>mi, naš</a:t>
            </a:r>
            <a:r>
              <a:rPr lang="cs-CZ" sz="2400" b="1" dirty="0" smtClean="0">
                <a:solidFill>
                  <a:srgbClr val="0000CC"/>
                </a:solidFill>
              </a:rPr>
              <a:t>i</a:t>
            </a:r>
            <a:r>
              <a:rPr lang="cs-CZ" sz="2400" dirty="0" smtClean="0"/>
              <a:t>mi		t</a:t>
            </a:r>
            <a:r>
              <a:rPr lang="cs-CZ" sz="2400" b="1" dirty="0" smtClean="0">
                <a:solidFill>
                  <a:srgbClr val="0000CC"/>
                </a:solidFill>
              </a:rPr>
              <a:t>ě</a:t>
            </a:r>
            <a:r>
              <a:rPr lang="cs-CZ" sz="2400" dirty="0" smtClean="0"/>
              <a:t>mi, naš</a:t>
            </a:r>
            <a:r>
              <a:rPr lang="cs-CZ" sz="2400" b="1" dirty="0" smtClean="0">
                <a:solidFill>
                  <a:srgbClr val="0000CC"/>
                </a:solidFill>
              </a:rPr>
              <a:t>i</a:t>
            </a:r>
            <a:r>
              <a:rPr lang="cs-CZ" sz="2400" dirty="0" smtClean="0"/>
              <a:t>mi		t</a:t>
            </a:r>
            <a:r>
              <a:rPr lang="cs-CZ" sz="2400" b="1" dirty="0" smtClean="0">
                <a:solidFill>
                  <a:srgbClr val="0000CC"/>
                </a:solidFill>
              </a:rPr>
              <a:t>ě</a:t>
            </a:r>
            <a:r>
              <a:rPr lang="cs-CZ" sz="2400" dirty="0" smtClean="0"/>
              <a:t>mi, naš</a:t>
            </a:r>
            <a:r>
              <a:rPr lang="cs-CZ" sz="2400" b="1" dirty="0" smtClean="0">
                <a:solidFill>
                  <a:srgbClr val="0000CC"/>
                </a:solidFill>
              </a:rPr>
              <a:t>i</a:t>
            </a:r>
            <a:r>
              <a:rPr lang="cs-CZ" sz="2400" dirty="0" smtClean="0"/>
              <a:t>mi</a:t>
            </a:r>
            <a:endParaRPr lang="cs-CZ" sz="2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57158" y="285728"/>
            <a:ext cx="8429684" cy="868346"/>
          </a:xfrm>
          <a:solidFill>
            <a:schemeClr val="accent5">
              <a:lumMod val="75000"/>
            </a:schemeClr>
          </a:solidFill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r>
              <a:rPr lang="cs-CZ" sz="2800" dirty="0" smtClean="0"/>
              <a:t>Poznámky ke skloňování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85860"/>
            <a:ext cx="8229600" cy="4840303"/>
          </a:xfrm>
          <a:solidFill>
            <a:schemeClr val="accent5">
              <a:lumMod val="20000"/>
              <a:lumOff val="80000"/>
            </a:schemeClr>
          </a:solidFill>
          <a:effectLst>
            <a:glow rad="228600">
              <a:schemeClr val="accent1">
                <a:satMod val="175000"/>
                <a:alpha val="40000"/>
              </a:schemeClr>
            </a:glow>
          </a:effectLst>
        </p:spPr>
        <p:txBody>
          <a:bodyPr>
            <a:normAutofit/>
          </a:bodyPr>
          <a:lstStyle/>
          <a:p>
            <a:r>
              <a:rPr lang="cs-CZ" sz="2400" u="sng" dirty="0" smtClean="0"/>
              <a:t>Podle zájmena </a:t>
            </a:r>
            <a:r>
              <a:rPr lang="cs-CZ" sz="2400" b="1" u="sng" dirty="0" smtClean="0"/>
              <a:t>ten</a:t>
            </a:r>
            <a:r>
              <a:rPr lang="cs-CZ" sz="2400" u="sng" dirty="0" smtClean="0"/>
              <a:t> skloňujeme: </a:t>
            </a:r>
          </a:p>
          <a:p>
            <a:pPr>
              <a:buNone/>
            </a:pPr>
            <a:r>
              <a:rPr lang="cs-CZ" sz="2400" dirty="0" smtClean="0"/>
              <a:t>		- další ukazovací zájmena (onen, tento, tenhle, týž)</a:t>
            </a:r>
          </a:p>
          <a:p>
            <a:pPr>
              <a:buNone/>
            </a:pPr>
            <a:r>
              <a:rPr lang="cs-CZ" sz="2400" dirty="0" smtClean="0"/>
              <a:t>		 -některá cizí jména zakončená na –e (Dante, </a:t>
            </a:r>
            <a:r>
              <a:rPr lang="cs-CZ" sz="2400" dirty="0" err="1" smtClean="0"/>
              <a:t>Danteho</a:t>
            </a:r>
            <a:r>
              <a:rPr lang="cs-CZ" sz="2400" dirty="0" smtClean="0"/>
              <a:t>)</a:t>
            </a:r>
          </a:p>
          <a:p>
            <a:r>
              <a:rPr lang="cs-CZ" sz="2400" u="sng" dirty="0" smtClean="0"/>
              <a:t>Podle zájmena </a:t>
            </a:r>
            <a:r>
              <a:rPr lang="cs-CZ" sz="2400" b="1" u="sng" dirty="0" smtClean="0"/>
              <a:t>náš</a:t>
            </a:r>
            <a:r>
              <a:rPr lang="cs-CZ" sz="2400" u="sng" dirty="0" smtClean="0"/>
              <a:t> skloňujeme</a:t>
            </a:r>
            <a:r>
              <a:rPr lang="cs-CZ" sz="2400" dirty="0" smtClean="0"/>
              <a:t> </a:t>
            </a:r>
          </a:p>
          <a:p>
            <a:pPr>
              <a:buNone/>
            </a:pPr>
            <a:r>
              <a:rPr lang="cs-CZ" sz="2400" dirty="0" smtClean="0"/>
              <a:t>		- přivlastňovací zájmeno váš</a:t>
            </a:r>
          </a:p>
          <a:p>
            <a:pPr>
              <a:buNone/>
            </a:pPr>
            <a:r>
              <a:rPr lang="cs-CZ" sz="2400" dirty="0" smtClean="0"/>
              <a:t>		- zájmeno co, lecco, cosi, něco, nic</a:t>
            </a:r>
          </a:p>
          <a:p>
            <a:r>
              <a:rPr lang="cs-CZ" sz="2400" dirty="0" smtClean="0"/>
              <a:t>4.p.č.j. – spojení předložky </a:t>
            </a:r>
            <a:r>
              <a:rPr lang="cs-CZ" sz="2400" i="1" dirty="0" smtClean="0"/>
              <a:t>na, za </a:t>
            </a:r>
            <a:r>
              <a:rPr lang="cs-CZ" sz="2400" dirty="0" smtClean="0"/>
              <a:t>a zájmena </a:t>
            </a:r>
            <a:r>
              <a:rPr lang="cs-CZ" sz="2400" b="1" i="1" dirty="0" smtClean="0"/>
              <a:t>co</a:t>
            </a:r>
            <a:r>
              <a:rPr lang="cs-CZ" sz="2400" dirty="0" smtClean="0"/>
              <a:t> lze nahradit výrazem </a:t>
            </a:r>
            <a:r>
              <a:rPr lang="cs-CZ" sz="2400" b="1" dirty="0" smtClean="0">
                <a:solidFill>
                  <a:srgbClr val="006600"/>
                </a:solidFill>
              </a:rPr>
              <a:t>nač, zač</a:t>
            </a:r>
          </a:p>
          <a:p>
            <a:r>
              <a:rPr lang="cs-CZ" sz="2400" dirty="0" smtClean="0"/>
              <a:t>U zájmen náš a váš píšeme krátké i v těch pádech, ve kterých je krátká tvar u zájmena ten</a:t>
            </a:r>
          </a:p>
          <a:p>
            <a:pPr>
              <a:buNone/>
            </a:pPr>
            <a:r>
              <a:rPr lang="cs-CZ" sz="2400" dirty="0" smtClean="0"/>
              <a:t>		s </a:t>
            </a:r>
            <a:r>
              <a:rPr lang="cs-CZ" sz="2400" b="1" dirty="0" smtClean="0">
                <a:solidFill>
                  <a:srgbClr val="FF0000"/>
                </a:solidFill>
              </a:rPr>
              <a:t>tím</a:t>
            </a:r>
            <a:r>
              <a:rPr lang="cs-CZ" sz="2400" dirty="0" smtClean="0">
                <a:solidFill>
                  <a:srgbClr val="FF0000"/>
                </a:solidFill>
              </a:rPr>
              <a:t> </a:t>
            </a:r>
            <a:r>
              <a:rPr lang="cs-CZ" sz="2400" b="1" dirty="0" smtClean="0">
                <a:solidFill>
                  <a:srgbClr val="FF0000"/>
                </a:solidFill>
              </a:rPr>
              <a:t>naším</a:t>
            </a:r>
            <a:r>
              <a:rPr lang="cs-CZ" sz="2400" dirty="0" smtClean="0">
                <a:solidFill>
                  <a:srgbClr val="FF0000"/>
                </a:solidFill>
              </a:rPr>
              <a:t> </a:t>
            </a:r>
            <a:r>
              <a:rPr lang="cs-CZ" sz="2400" dirty="0" smtClean="0"/>
              <a:t>psem, na </a:t>
            </a:r>
            <a:r>
              <a:rPr lang="cs-CZ" sz="2400" b="1" dirty="0" smtClean="0">
                <a:solidFill>
                  <a:srgbClr val="0000CC"/>
                </a:solidFill>
              </a:rPr>
              <a:t>tu naši </a:t>
            </a:r>
            <a:r>
              <a:rPr lang="cs-CZ" sz="2400" dirty="0" smtClean="0"/>
              <a:t>zahrádku</a:t>
            </a:r>
          </a:p>
          <a:p>
            <a:pPr>
              <a:buNone/>
            </a:pPr>
            <a:endParaRPr lang="cs-CZ" sz="2400" dirty="0" smtClean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28596" y="274638"/>
            <a:ext cx="8429684" cy="1143000"/>
          </a:xfrm>
          <a:solidFill>
            <a:schemeClr val="accent5">
              <a:lumMod val="20000"/>
              <a:lumOff val="80000"/>
            </a:schemeClr>
          </a:solidFill>
          <a:ln w="19050">
            <a:solidFill>
              <a:schemeClr val="tx1"/>
            </a:solidFill>
          </a:ln>
        </p:spPr>
        <p:txBody>
          <a:bodyPr>
            <a:normAutofit/>
          </a:bodyPr>
          <a:lstStyle/>
          <a:p>
            <a:r>
              <a:rPr lang="cs-CZ" sz="3200" dirty="0" smtClean="0"/>
              <a:t>Doplňuj správné tvary zájmen ten a náš / váš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401080" cy="4972072"/>
          </a:xfrm>
          <a:ln w="9525">
            <a:solidFill>
              <a:schemeClr val="tx1"/>
            </a:solidFill>
          </a:ln>
          <a:effectLst>
            <a:glow rad="228600">
              <a:schemeClr val="accent1">
                <a:satMod val="175000"/>
                <a:alpha val="40000"/>
              </a:schemeClr>
            </a:glow>
          </a:effectLst>
        </p:spPr>
        <p:txBody>
          <a:bodyPr>
            <a:normAutofit/>
          </a:bodyPr>
          <a:lstStyle/>
          <a:p>
            <a:pPr>
              <a:buNone/>
            </a:pPr>
            <a:r>
              <a:rPr lang="cs-CZ" sz="2400" dirty="0" smtClean="0"/>
              <a:t>o ______________ koních	     v ______________ autě, </a:t>
            </a:r>
          </a:p>
          <a:p>
            <a:pPr>
              <a:buNone/>
            </a:pPr>
            <a:r>
              <a:rPr lang="cs-CZ" sz="2400" dirty="0" smtClean="0"/>
              <a:t>bez _____________ kočky	     za ___________lípou</a:t>
            </a:r>
          </a:p>
          <a:p>
            <a:pPr>
              <a:buNone/>
            </a:pPr>
            <a:r>
              <a:rPr lang="cs-CZ" sz="2400" dirty="0" smtClean="0"/>
              <a:t>mezi _____________dětmi	     pro ___________ rodiče</a:t>
            </a:r>
          </a:p>
          <a:p>
            <a:pPr>
              <a:buNone/>
            </a:pPr>
            <a:r>
              <a:rPr lang="cs-CZ" sz="2400" dirty="0" smtClean="0"/>
              <a:t>do ________________ třídy	     s _____________ pomocí</a:t>
            </a:r>
          </a:p>
          <a:p>
            <a:pPr>
              <a:buNone/>
            </a:pPr>
            <a:r>
              <a:rPr lang="cs-CZ" sz="2400" dirty="0" smtClean="0"/>
              <a:t>nad _____________ domem	     kolem _____________ rybníka</a:t>
            </a:r>
          </a:p>
          <a:p>
            <a:pPr>
              <a:buNone/>
            </a:pPr>
            <a:r>
              <a:rPr lang="cs-CZ" sz="2400" dirty="0" smtClean="0"/>
              <a:t>s ________________ rodiči	     pod ______________ stanem</a:t>
            </a:r>
          </a:p>
          <a:p>
            <a:pPr>
              <a:buNone/>
            </a:pPr>
            <a:r>
              <a:rPr lang="cs-CZ" sz="2400" dirty="0" smtClean="0"/>
              <a:t>v ______________ botách	     pod ______________ stan</a:t>
            </a:r>
          </a:p>
          <a:p>
            <a:pPr>
              <a:buNone/>
            </a:pPr>
            <a:r>
              <a:rPr lang="cs-CZ" sz="2400" dirty="0" smtClean="0"/>
              <a:t>bez ______________ klíčů	     do _______________ zahrady</a:t>
            </a:r>
          </a:p>
          <a:p>
            <a:pPr>
              <a:buNone/>
            </a:pPr>
            <a:r>
              <a:rPr lang="cs-CZ" sz="2400" dirty="0" smtClean="0"/>
              <a:t>na ______________ balkon	     nad ______________ střechami</a:t>
            </a:r>
          </a:p>
          <a:p>
            <a:pPr>
              <a:buNone/>
            </a:pPr>
            <a:r>
              <a:rPr lang="cs-CZ" sz="2400" dirty="0" smtClean="0"/>
              <a:t>v _______________ autech	     před ______________ vchodem</a:t>
            </a:r>
          </a:p>
          <a:p>
            <a:pPr>
              <a:buNone/>
            </a:pPr>
            <a:r>
              <a:rPr lang="cs-CZ" sz="2400" dirty="0" smtClean="0"/>
              <a:t>podle _____________ plotu	     v _______________ knížce</a:t>
            </a:r>
            <a:endParaRPr lang="cs-CZ" sz="2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tx2">
              <a:lumMod val="20000"/>
              <a:lumOff val="80000"/>
            </a:schemeClr>
          </a:solidFill>
          <a:ln w="12700">
            <a:solidFill>
              <a:schemeClr val="tx1"/>
            </a:solidFill>
          </a:ln>
        </p:spPr>
        <p:txBody>
          <a:bodyPr>
            <a:normAutofit/>
          </a:bodyPr>
          <a:lstStyle/>
          <a:p>
            <a:r>
              <a:rPr lang="cs-CZ" sz="3200" dirty="0" smtClean="0"/>
              <a:t>Krátké i, či dlouhé í?</a:t>
            </a:r>
            <a:br>
              <a:rPr lang="cs-CZ" sz="3200" dirty="0" smtClean="0"/>
            </a:br>
            <a:r>
              <a:rPr lang="cs-CZ" sz="2400" dirty="0" smtClean="0"/>
              <a:t>Zdůvodňuj pomocí zájmena ten.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972072"/>
          </a:xfrm>
          <a:ln w="9525">
            <a:solidFill>
              <a:schemeClr val="tx1"/>
            </a:solidFill>
          </a:ln>
          <a:effectLst>
            <a:glow rad="228600">
              <a:schemeClr val="accent1">
                <a:satMod val="175000"/>
                <a:alpha val="40000"/>
              </a:schemeClr>
            </a:glow>
          </a:effectLst>
        </p:spPr>
        <p:txBody>
          <a:bodyPr>
            <a:normAutofit/>
          </a:bodyPr>
          <a:lstStyle/>
          <a:p>
            <a:pPr>
              <a:buNone/>
            </a:pPr>
            <a:endParaRPr lang="cs-CZ" sz="1200" dirty="0" smtClean="0"/>
          </a:p>
          <a:p>
            <a:pPr>
              <a:buNone/>
            </a:pPr>
            <a:r>
              <a:rPr lang="cs-CZ" sz="2400" dirty="0" smtClean="0"/>
              <a:t>bez __ </a:t>
            </a:r>
            <a:r>
              <a:rPr lang="cs-CZ" sz="2400" dirty="0" err="1" smtClean="0"/>
              <a:t>naš</a:t>
            </a:r>
            <a:r>
              <a:rPr lang="cs-CZ" sz="2400" dirty="0" smtClean="0"/>
              <a:t>__ písničky		v ____ </a:t>
            </a:r>
            <a:r>
              <a:rPr lang="cs-CZ" sz="2400" dirty="0" err="1" smtClean="0"/>
              <a:t>vaš</a:t>
            </a:r>
            <a:r>
              <a:rPr lang="cs-CZ" sz="2400" dirty="0" smtClean="0"/>
              <a:t>__  třídě</a:t>
            </a:r>
          </a:p>
          <a:p>
            <a:pPr>
              <a:buNone/>
            </a:pPr>
            <a:r>
              <a:rPr lang="cs-CZ" sz="2400" dirty="0" smtClean="0"/>
              <a:t>s ____ </a:t>
            </a:r>
            <a:r>
              <a:rPr lang="cs-CZ" sz="2400" dirty="0" err="1" smtClean="0"/>
              <a:t>naš</a:t>
            </a:r>
            <a:r>
              <a:rPr lang="cs-CZ" sz="2400" dirty="0" smtClean="0"/>
              <a:t>__ písničkou	do ____ </a:t>
            </a:r>
            <a:r>
              <a:rPr lang="cs-CZ" sz="2400" dirty="0" err="1" smtClean="0"/>
              <a:t>vaš</a:t>
            </a:r>
            <a:r>
              <a:rPr lang="cs-CZ" sz="2400" dirty="0" smtClean="0"/>
              <a:t>__ třídy</a:t>
            </a:r>
          </a:p>
          <a:p>
            <a:pPr>
              <a:buNone/>
            </a:pPr>
            <a:r>
              <a:rPr lang="cs-CZ" sz="2400" dirty="0" smtClean="0"/>
              <a:t>v ____ </a:t>
            </a:r>
            <a:r>
              <a:rPr lang="cs-CZ" sz="2400" dirty="0" err="1" smtClean="0"/>
              <a:t>naš</a:t>
            </a:r>
            <a:r>
              <a:rPr lang="cs-CZ" sz="2400" dirty="0" smtClean="0"/>
              <a:t>__ch písničkách	před ____ </a:t>
            </a:r>
            <a:r>
              <a:rPr lang="cs-CZ" sz="2400" dirty="0" err="1" smtClean="0"/>
              <a:t>vaš</a:t>
            </a:r>
            <a:r>
              <a:rPr lang="cs-CZ" sz="2400" dirty="0" smtClean="0"/>
              <a:t>__ třídou</a:t>
            </a:r>
          </a:p>
          <a:p>
            <a:pPr>
              <a:buNone/>
            </a:pPr>
            <a:r>
              <a:rPr lang="cs-CZ" sz="2400" dirty="0" smtClean="0"/>
              <a:t>pro ____ </a:t>
            </a:r>
            <a:r>
              <a:rPr lang="cs-CZ" sz="2400" dirty="0" err="1" smtClean="0"/>
              <a:t>naš</a:t>
            </a:r>
            <a:r>
              <a:rPr lang="cs-CZ" sz="2400" dirty="0" smtClean="0"/>
              <a:t>__ písničku	vedle ____ </a:t>
            </a:r>
            <a:r>
              <a:rPr lang="cs-CZ" sz="2400" dirty="0" err="1" smtClean="0"/>
              <a:t>vaš</a:t>
            </a:r>
            <a:r>
              <a:rPr lang="cs-CZ" sz="2400" dirty="0" smtClean="0"/>
              <a:t>__ třídy</a:t>
            </a:r>
          </a:p>
          <a:p>
            <a:pPr>
              <a:buNone/>
            </a:pPr>
            <a:r>
              <a:rPr lang="cs-CZ" sz="2400" dirty="0" smtClean="0"/>
              <a:t>z _____ </a:t>
            </a:r>
            <a:r>
              <a:rPr lang="cs-CZ" sz="2400" dirty="0" err="1" smtClean="0"/>
              <a:t>naš</a:t>
            </a:r>
            <a:r>
              <a:rPr lang="cs-CZ" sz="2400" dirty="0" smtClean="0"/>
              <a:t>__ch písniček	pro _____ </a:t>
            </a:r>
            <a:r>
              <a:rPr lang="cs-CZ" sz="2400" dirty="0" err="1" smtClean="0"/>
              <a:t>vaš</a:t>
            </a:r>
            <a:r>
              <a:rPr lang="cs-CZ" sz="2400" dirty="0" smtClean="0"/>
              <a:t>__ třídu</a:t>
            </a:r>
          </a:p>
          <a:p>
            <a:pPr>
              <a:buNone/>
            </a:pPr>
            <a:r>
              <a:rPr lang="cs-CZ" sz="2400" dirty="0" smtClean="0"/>
              <a:t>podle ____ </a:t>
            </a:r>
            <a:r>
              <a:rPr lang="cs-CZ" sz="2400" dirty="0" err="1" smtClean="0"/>
              <a:t>vaš</a:t>
            </a:r>
            <a:r>
              <a:rPr lang="cs-CZ" sz="2400" dirty="0" smtClean="0"/>
              <a:t>__ předlohy     s _____ </a:t>
            </a:r>
            <a:r>
              <a:rPr lang="cs-CZ" sz="2400" dirty="0" err="1" smtClean="0"/>
              <a:t>vaš</a:t>
            </a:r>
            <a:r>
              <a:rPr lang="cs-CZ" sz="2400" dirty="0" smtClean="0"/>
              <a:t>__ předlohou</a:t>
            </a:r>
          </a:p>
          <a:p>
            <a:pPr>
              <a:buNone/>
            </a:pPr>
            <a:r>
              <a:rPr lang="cs-CZ" sz="2400" dirty="0" smtClean="0"/>
              <a:t>o _____ </a:t>
            </a:r>
            <a:r>
              <a:rPr lang="cs-CZ" sz="2400" dirty="0" err="1" smtClean="0"/>
              <a:t>naš</a:t>
            </a:r>
            <a:r>
              <a:rPr lang="cs-CZ" sz="2400" dirty="0" smtClean="0"/>
              <a:t>___ dětech           za _____ </a:t>
            </a:r>
            <a:r>
              <a:rPr lang="cs-CZ" sz="2400" dirty="0" err="1" smtClean="0"/>
              <a:t>vaš</a:t>
            </a:r>
            <a:r>
              <a:rPr lang="cs-CZ" sz="2400" dirty="0" smtClean="0"/>
              <a:t>____ dětmi</a:t>
            </a:r>
          </a:p>
          <a:p>
            <a:pPr>
              <a:buNone/>
            </a:pPr>
            <a:r>
              <a:rPr lang="cs-CZ" sz="2400" dirty="0" smtClean="0"/>
              <a:t>za ____ </a:t>
            </a:r>
            <a:r>
              <a:rPr lang="cs-CZ" sz="2400" dirty="0" err="1" smtClean="0"/>
              <a:t>naš</a:t>
            </a:r>
            <a:r>
              <a:rPr lang="cs-CZ" sz="2400" dirty="0" smtClean="0"/>
              <a:t>__ televizí		z _____ </a:t>
            </a:r>
            <a:r>
              <a:rPr lang="cs-CZ" sz="2400" dirty="0" err="1" smtClean="0"/>
              <a:t>vaš</a:t>
            </a:r>
            <a:r>
              <a:rPr lang="cs-CZ" sz="2400" dirty="0" smtClean="0"/>
              <a:t>___ známek</a:t>
            </a:r>
          </a:p>
          <a:p>
            <a:pPr>
              <a:buNone/>
            </a:pPr>
            <a:r>
              <a:rPr lang="cs-CZ" sz="2400" dirty="0" smtClean="0"/>
              <a:t>na ___ </a:t>
            </a:r>
            <a:r>
              <a:rPr lang="cs-CZ" sz="2400" dirty="0" err="1" smtClean="0"/>
              <a:t>vaš</a:t>
            </a:r>
            <a:r>
              <a:rPr lang="cs-CZ" sz="2400" dirty="0" smtClean="0"/>
              <a:t>___ oslavu		na ___ </a:t>
            </a:r>
            <a:r>
              <a:rPr lang="cs-CZ" sz="2400" dirty="0" err="1" smtClean="0"/>
              <a:t>vaš</a:t>
            </a:r>
            <a:r>
              <a:rPr lang="cs-CZ" sz="2400" dirty="0" smtClean="0"/>
              <a:t>___  oslavě</a:t>
            </a:r>
          </a:p>
          <a:p>
            <a:pPr>
              <a:buNone/>
            </a:pPr>
            <a:r>
              <a:rPr lang="cs-CZ" sz="2400" dirty="0" smtClean="0"/>
              <a:t>za ____ </a:t>
            </a:r>
            <a:r>
              <a:rPr lang="cs-CZ" sz="2400" dirty="0" err="1" smtClean="0"/>
              <a:t>vaš</a:t>
            </a:r>
            <a:r>
              <a:rPr lang="cs-CZ" sz="2400" dirty="0" smtClean="0"/>
              <a:t>___ domem           nad ___  </a:t>
            </a:r>
            <a:r>
              <a:rPr lang="cs-CZ" sz="2400" dirty="0" err="1" smtClean="0"/>
              <a:t>naš</a:t>
            </a:r>
            <a:r>
              <a:rPr lang="cs-CZ" sz="2400" dirty="0" smtClean="0"/>
              <a:t>__  střechou</a:t>
            </a:r>
          </a:p>
          <a:p>
            <a:pPr>
              <a:buNone/>
            </a:pPr>
            <a:endParaRPr lang="cs-CZ" sz="2400" dirty="0" smtClean="0"/>
          </a:p>
          <a:p>
            <a:pPr>
              <a:buNone/>
            </a:pPr>
            <a:endParaRPr lang="cs-CZ" sz="2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7" name="Tabulka 6"/>
          <p:cNvGraphicFramePr>
            <a:graphicFrameLocks noGrp="1"/>
          </p:cNvGraphicFramePr>
          <p:nvPr/>
        </p:nvGraphicFramePr>
        <p:xfrm>
          <a:off x="857224" y="857232"/>
          <a:ext cx="7358114" cy="21031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7358114"/>
              </a:tblGrid>
              <a:tr h="265054">
                <a:tc>
                  <a:txBody>
                    <a:bodyPr/>
                    <a:lstStyle/>
                    <a:p>
                      <a:r>
                        <a:rPr lang="cs-CZ" dirty="0" smtClean="0"/>
                        <a:t>ANOTACE</a:t>
                      </a:r>
                      <a:endParaRPr lang="cs-CZ" dirty="0"/>
                    </a:p>
                  </a:txBody>
                  <a:tcPr>
                    <a:solidFill>
                      <a:schemeClr val="accent5">
                        <a:lumMod val="75000"/>
                      </a:schemeClr>
                    </a:solidFill>
                  </a:tcPr>
                </a:tc>
              </a:tr>
              <a:tr h="735078">
                <a:tc>
                  <a:txBody>
                    <a:bodyPr/>
                    <a:lstStyle/>
                    <a:p>
                      <a:pPr marL="342900" indent="-342900">
                        <a:buAutoNum type="arabicParenR"/>
                      </a:pPr>
                      <a:r>
                        <a:rPr lang="cs-CZ" dirty="0" smtClean="0"/>
                        <a:t>Výklad – skloňování zájmen ten náš, porovnávání</a:t>
                      </a:r>
                      <a:r>
                        <a:rPr lang="cs-CZ" baseline="0" dirty="0" smtClean="0"/>
                        <a:t> koncovek</a:t>
                      </a:r>
                      <a:endParaRPr lang="cs-CZ" dirty="0" smtClean="0"/>
                    </a:p>
                    <a:p>
                      <a:pPr marL="342900" indent="-342900">
                        <a:buAutoNum type="arabicParenR"/>
                      </a:pPr>
                      <a:r>
                        <a:rPr lang="cs-CZ" dirty="0" smtClean="0"/>
                        <a:t>Zájmena ten, náš jako vzory</a:t>
                      </a:r>
                    </a:p>
                    <a:p>
                      <a:pPr marL="342900" indent="-342900">
                        <a:buAutoNum type="arabicParenR"/>
                      </a:pPr>
                      <a:r>
                        <a:rPr lang="cs-CZ" dirty="0" smtClean="0"/>
                        <a:t>Psaní i / í u zájmen typu náš dle analogie se zájmenem ten</a:t>
                      </a:r>
                    </a:p>
                    <a:p>
                      <a:pPr marL="342900" indent="-342900">
                        <a:buAutoNum type="arabicParenR"/>
                      </a:pPr>
                      <a:r>
                        <a:rPr lang="cs-CZ" dirty="0" smtClean="0"/>
                        <a:t>Procvičování – a)  tvoření správných tvarů – pracovní listy + IAT</a:t>
                      </a:r>
                    </a:p>
                    <a:p>
                      <a:pPr marL="342900" indent="-342900">
                        <a:buNone/>
                      </a:pPr>
                      <a:r>
                        <a:rPr lang="cs-CZ" dirty="0" smtClean="0"/>
                        <a:t>                                 b)</a:t>
                      </a:r>
                      <a:r>
                        <a:rPr lang="cs-CZ" baseline="0" dirty="0" smtClean="0"/>
                        <a:t>  i / í – zdůvodňování  - pracovní listy + IAT</a:t>
                      </a:r>
                      <a:endParaRPr lang="cs-CZ" dirty="0" smtClean="0"/>
                    </a:p>
                    <a:p>
                      <a:pPr marL="342900" indent="-342900">
                        <a:buAutoNum type="arabicParenR"/>
                      </a:pPr>
                      <a:endParaRPr lang="cs-CZ" dirty="0" smtClean="0"/>
                    </a:p>
                  </a:txBody>
                  <a:tcPr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</a:tr>
            </a:tbl>
          </a:graphicData>
        </a:graphic>
      </p:graphicFrame>
      <p:graphicFrame>
        <p:nvGraphicFramePr>
          <p:cNvPr id="9" name="Tabulka 8"/>
          <p:cNvGraphicFramePr>
            <a:graphicFrameLocks noGrp="1"/>
          </p:cNvGraphicFramePr>
          <p:nvPr/>
        </p:nvGraphicFramePr>
        <p:xfrm>
          <a:off x="857224" y="3214686"/>
          <a:ext cx="7358114" cy="14287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7358114"/>
              </a:tblGrid>
              <a:tr h="412251">
                <a:tc>
                  <a:txBody>
                    <a:bodyPr/>
                    <a:lstStyle/>
                    <a:p>
                      <a:r>
                        <a:rPr lang="cs-CZ" dirty="0" smtClean="0"/>
                        <a:t>POUŽITÉ  ZDROJE</a:t>
                      </a:r>
                      <a:endParaRPr lang="cs-CZ" dirty="0"/>
                    </a:p>
                  </a:txBody>
                  <a:tcPr>
                    <a:solidFill>
                      <a:schemeClr val="accent5">
                        <a:lumMod val="75000"/>
                      </a:schemeClr>
                    </a:solidFill>
                  </a:tcPr>
                </a:tc>
              </a:tr>
              <a:tr h="1016509">
                <a:tc>
                  <a:txBody>
                    <a:bodyPr/>
                    <a:lstStyle/>
                    <a:p>
                      <a:r>
                        <a:rPr lang="cs-CZ" dirty="0" smtClean="0"/>
                        <a:t>Vše z vlastních </a:t>
                      </a:r>
                      <a:r>
                        <a:rPr lang="cs-CZ" dirty="0" smtClean="0"/>
                        <a:t>zdrojů</a:t>
                      </a: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Prezentace obsahuje animace.</a:t>
                      </a:r>
                      <a:endParaRPr lang="cs-CZ" smtClean="0"/>
                    </a:p>
                    <a:p>
                      <a:endParaRPr lang="cs-CZ" dirty="0"/>
                    </a:p>
                  </a:txBody>
                  <a:tcPr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</a:tr>
            </a:tbl>
          </a:graphicData>
        </a:graphic>
      </p:graphicFrame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109</TotalTime>
  <Words>202</Words>
  <PresentationFormat>Předvádění na obrazovce (4:3)</PresentationFormat>
  <Paragraphs>91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sady Office</vt:lpstr>
      <vt:lpstr>ZÁJMENA TEN, NÁŠ</vt:lpstr>
      <vt:lpstr>Snímek 2</vt:lpstr>
      <vt:lpstr>Skloňování zájmen  ten, náš</vt:lpstr>
      <vt:lpstr>Skloňování zájmen  ten, náš</vt:lpstr>
      <vt:lpstr>Poznámky ke skloňování</vt:lpstr>
      <vt:lpstr>Doplňuj správné tvary zájmen ten a náš / váš</vt:lpstr>
      <vt:lpstr>Krátké i, či dlouhé í? Zdůvodňuj pomocí zájmena ten.</vt:lpstr>
      <vt:lpstr>Snímek 8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Zájmena  ten,náš</dc:title>
  <dc:creator>hela</dc:creator>
  <cp:lastModifiedBy>hela</cp:lastModifiedBy>
  <cp:revision>31</cp:revision>
  <dcterms:created xsi:type="dcterms:W3CDTF">2012-01-10T20:24:46Z</dcterms:created>
  <dcterms:modified xsi:type="dcterms:W3CDTF">2012-02-25T15:55:30Z</dcterms:modified>
</cp:coreProperties>
</file>