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9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470025"/>
          </a:xfrm>
        </p:spPr>
        <p:txBody>
          <a:bodyPr/>
          <a:lstStyle/>
          <a:p>
            <a:r>
              <a:rPr lang="cs-CZ" dirty="0" smtClean="0"/>
              <a:t>ZÁJMENA – ON, JENŽ</a:t>
            </a:r>
            <a:endParaRPr lang="cs-CZ" b="1" i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472" y="1928802"/>
            <a:ext cx="7929618" cy="4572032"/>
          </a:xfrm>
        </p:spPr>
        <p:txBody>
          <a:bodyPr/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Název:  VY_32_INOVACE_01_A_9_ZÁJMENA – ON, JENŽ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TVAROSLOVÍ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 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62" y="5143512"/>
            <a:ext cx="6472932" cy="1257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85788" y="928672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Helena Baculáková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8. ledna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 ledna 2012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VI.A,</a:t>
                      </a:r>
                      <a:r>
                        <a:rPr lang="cs-CZ" baseline="0" dirty="0" smtClean="0"/>
                        <a:t> VI.B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Tvarosloví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Zájmeno jenž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Zájmena</a:t>
                      </a:r>
                      <a:r>
                        <a:rPr lang="cs-CZ" baseline="0" dirty="0" smtClean="0"/>
                        <a:t> on a</a:t>
                      </a:r>
                      <a:r>
                        <a:rPr lang="cs-CZ" dirty="0" smtClean="0"/>
                        <a:t> jenž – zařazení, analogie skloňování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solidFill>
            <a:schemeClr val="accent1">
              <a:lumMod val="60000"/>
              <a:lumOff val="40000"/>
            </a:schemeClr>
          </a:solidFill>
          <a:ln w="63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600" b="1" dirty="0" smtClean="0"/>
              <a:t>Zájmena </a:t>
            </a:r>
            <a:r>
              <a:rPr lang="cs-CZ" sz="3600" b="1" i="1" dirty="0" smtClean="0"/>
              <a:t>on, ona, ono</a:t>
            </a:r>
            <a:endParaRPr lang="cs-CZ" sz="36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429288"/>
          </a:xfr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Rod 		mužský		      ženský		       střední</a:t>
            </a:r>
          </a:p>
          <a:p>
            <a:pPr>
              <a:buNone/>
            </a:pPr>
            <a:r>
              <a:rPr lang="cs-CZ" sz="1600" u="sng" dirty="0" smtClean="0"/>
              <a:t>			živ./ neživ.                    					</a:t>
            </a:r>
            <a:endParaRPr lang="cs-CZ" sz="1600" dirty="0" smtClean="0"/>
          </a:p>
          <a:p>
            <a:pPr>
              <a:buNone/>
            </a:pPr>
            <a:r>
              <a:rPr lang="cs-CZ" sz="1600" b="1" i="1" u="sng" dirty="0" smtClean="0"/>
              <a:t>Číslo jednotné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1.pád		</a:t>
            </a:r>
            <a:r>
              <a:rPr lang="cs-CZ" sz="1800" b="1" i="1" dirty="0" smtClean="0">
                <a:solidFill>
                  <a:schemeClr val="accent6">
                    <a:lumMod val="75000"/>
                  </a:schemeClr>
                </a:solidFill>
              </a:rPr>
              <a:t>on</a:t>
            </a:r>
            <a:r>
              <a:rPr lang="cs-CZ" sz="1600" dirty="0" smtClean="0"/>
              <a:t>		</a:t>
            </a:r>
            <a:r>
              <a:rPr lang="cs-CZ" sz="1600" dirty="0" smtClean="0">
                <a:solidFill>
                  <a:schemeClr val="accent6">
                    <a:lumMod val="75000"/>
                  </a:schemeClr>
                </a:solidFill>
              </a:rPr>
              <a:t>     </a:t>
            </a:r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800" b="1" i="1" dirty="0" smtClean="0">
                <a:solidFill>
                  <a:schemeClr val="accent6">
                    <a:lumMod val="75000"/>
                  </a:schemeClr>
                </a:solidFill>
              </a:rPr>
              <a:t>ona</a:t>
            </a:r>
            <a:r>
              <a:rPr lang="cs-CZ" sz="1600" dirty="0" smtClean="0"/>
              <a:t>		       </a:t>
            </a:r>
            <a:r>
              <a:rPr lang="cs-CZ" sz="1800" b="1" i="1" dirty="0" smtClean="0">
                <a:solidFill>
                  <a:schemeClr val="accent6">
                    <a:lumMod val="75000"/>
                  </a:schemeClr>
                </a:solidFill>
              </a:rPr>
              <a:t>ono</a:t>
            </a:r>
          </a:p>
          <a:p>
            <a:pPr>
              <a:buNone/>
            </a:pPr>
            <a:r>
              <a:rPr lang="cs-CZ" sz="1600" dirty="0" smtClean="0"/>
              <a:t>2.pád		jeho,jej,ho		      jí		       jeho,jej, ho</a:t>
            </a:r>
          </a:p>
          <a:p>
            <a:pPr>
              <a:buNone/>
            </a:pPr>
            <a:r>
              <a:rPr lang="cs-CZ" sz="1600" dirty="0" smtClean="0"/>
              <a:t>3.pád		jemu,mu		      jí		      jemu,mu</a:t>
            </a:r>
          </a:p>
          <a:p>
            <a:pPr>
              <a:buNone/>
            </a:pPr>
            <a:r>
              <a:rPr lang="cs-CZ" sz="1600" dirty="0" smtClean="0"/>
              <a:t>4.pád		jeho,jej,ho		      ji		      je, jej, ho</a:t>
            </a:r>
          </a:p>
          <a:p>
            <a:pPr>
              <a:buNone/>
            </a:pPr>
            <a:r>
              <a:rPr lang="cs-CZ" sz="1600" dirty="0" smtClean="0"/>
              <a:t>			   / jej,ho					</a:t>
            </a:r>
          </a:p>
          <a:p>
            <a:pPr>
              <a:buNone/>
            </a:pPr>
            <a:r>
              <a:rPr lang="cs-CZ" sz="1600" dirty="0" smtClean="0"/>
              <a:t>6.pád		(o) něm		     (o) ní		      (o) něm</a:t>
            </a:r>
          </a:p>
          <a:p>
            <a:pPr>
              <a:buNone/>
            </a:pPr>
            <a:r>
              <a:rPr lang="cs-CZ" sz="1600" u="sng" dirty="0" smtClean="0"/>
              <a:t>7.pád		jím		      jí		      jím	                  .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b="1" i="1" u="sng" dirty="0" smtClean="0"/>
              <a:t>Číslo množné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1.pád		</a:t>
            </a:r>
            <a:r>
              <a:rPr lang="cs-CZ" sz="1800" b="1" i="1" dirty="0" smtClean="0">
                <a:solidFill>
                  <a:schemeClr val="accent6">
                    <a:lumMod val="75000"/>
                  </a:schemeClr>
                </a:solidFill>
              </a:rPr>
              <a:t>oni / ony</a:t>
            </a:r>
            <a:r>
              <a:rPr lang="cs-CZ" sz="1600" dirty="0" smtClean="0"/>
              <a:t>		</a:t>
            </a:r>
            <a:r>
              <a:rPr lang="cs-CZ" sz="1800" b="1" i="1" dirty="0" smtClean="0">
                <a:solidFill>
                  <a:schemeClr val="accent6">
                    <a:lumMod val="75000"/>
                  </a:schemeClr>
                </a:solidFill>
              </a:rPr>
              <a:t>      </a:t>
            </a:r>
            <a:r>
              <a:rPr lang="cs-CZ" sz="1800" b="1" i="1" dirty="0" err="1" smtClean="0">
                <a:solidFill>
                  <a:schemeClr val="accent6">
                    <a:lumMod val="75000"/>
                  </a:schemeClr>
                </a:solidFill>
              </a:rPr>
              <a:t>ony</a:t>
            </a:r>
            <a:r>
              <a:rPr lang="cs-CZ" sz="1600" dirty="0" smtClean="0"/>
              <a:t>		      </a:t>
            </a:r>
            <a:r>
              <a:rPr lang="cs-CZ" sz="1800" b="1" i="1" dirty="0" smtClean="0">
                <a:solidFill>
                  <a:schemeClr val="accent6">
                    <a:lumMod val="75000"/>
                  </a:schemeClr>
                </a:solidFill>
              </a:rPr>
              <a:t>ona</a:t>
            </a:r>
          </a:p>
          <a:p>
            <a:pPr>
              <a:buNone/>
            </a:pPr>
            <a:r>
              <a:rPr lang="cs-CZ" sz="1600" dirty="0" smtClean="0"/>
              <a:t>2.pád		jich		      </a:t>
            </a:r>
            <a:r>
              <a:rPr lang="cs-CZ" sz="1600" dirty="0" err="1" smtClean="0"/>
              <a:t>jich</a:t>
            </a:r>
            <a:r>
              <a:rPr lang="cs-CZ" sz="1600" dirty="0" smtClean="0"/>
              <a:t>		      </a:t>
            </a:r>
            <a:r>
              <a:rPr lang="cs-CZ" sz="1600" dirty="0" err="1" smtClean="0"/>
              <a:t>jich</a:t>
            </a:r>
            <a:r>
              <a:rPr lang="cs-CZ" sz="1600" dirty="0" smtClean="0"/>
              <a:t>	</a:t>
            </a:r>
          </a:p>
          <a:p>
            <a:pPr>
              <a:buNone/>
            </a:pPr>
            <a:r>
              <a:rPr lang="cs-CZ" sz="1600" dirty="0" smtClean="0"/>
              <a:t>3.pád		jim		      </a:t>
            </a:r>
            <a:r>
              <a:rPr lang="cs-CZ" sz="1600" dirty="0" err="1" smtClean="0"/>
              <a:t>jim</a:t>
            </a:r>
            <a:r>
              <a:rPr lang="cs-CZ" sz="1600" dirty="0" smtClean="0"/>
              <a:t>		      </a:t>
            </a:r>
            <a:r>
              <a:rPr lang="cs-CZ" sz="1600" dirty="0" err="1" smtClean="0"/>
              <a:t>jim</a:t>
            </a:r>
            <a:r>
              <a:rPr lang="cs-CZ" sz="1600" dirty="0" smtClean="0"/>
              <a:t>	</a:t>
            </a:r>
          </a:p>
          <a:p>
            <a:pPr>
              <a:buNone/>
            </a:pPr>
            <a:r>
              <a:rPr lang="cs-CZ" sz="1600" dirty="0" smtClean="0"/>
              <a:t>4.pád		je		      </a:t>
            </a:r>
            <a:r>
              <a:rPr lang="cs-CZ" sz="1600" dirty="0" err="1" smtClean="0"/>
              <a:t>je</a:t>
            </a:r>
            <a:r>
              <a:rPr lang="cs-CZ" sz="1600" dirty="0" smtClean="0"/>
              <a:t>		      </a:t>
            </a:r>
            <a:r>
              <a:rPr lang="cs-CZ" sz="1600" dirty="0" err="1" smtClean="0"/>
              <a:t>je</a:t>
            </a:r>
            <a:r>
              <a:rPr lang="cs-CZ" sz="1600" dirty="0" smtClean="0"/>
              <a:t>	</a:t>
            </a:r>
          </a:p>
          <a:p>
            <a:pPr>
              <a:buNone/>
            </a:pPr>
            <a:r>
              <a:rPr lang="cs-CZ" sz="1600" dirty="0" smtClean="0"/>
              <a:t>6.pád		(o) nich	                         (o) nich		     (o) nich	</a:t>
            </a:r>
          </a:p>
          <a:p>
            <a:pPr>
              <a:buNone/>
            </a:pPr>
            <a:r>
              <a:rPr lang="cs-CZ" sz="1600" u="sng" dirty="0" smtClean="0"/>
              <a:t>7.pád		jim    		     jimi		     </a:t>
            </a:r>
            <a:r>
              <a:rPr lang="cs-CZ" sz="1600" u="sng" dirty="0" err="1" smtClean="0"/>
              <a:t>jimi</a:t>
            </a:r>
            <a:r>
              <a:rPr lang="cs-CZ" sz="1600" u="sng" dirty="0" smtClean="0"/>
              <a:t>	                  .</a:t>
            </a:r>
            <a:endParaRPr lang="cs-CZ" sz="16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186766" cy="868346"/>
          </a:xfrm>
          <a:solidFill>
            <a:schemeClr val="accent1">
              <a:lumMod val="60000"/>
              <a:lumOff val="40000"/>
            </a:schemeClr>
          </a:solidFill>
          <a:ln w="63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600" b="1" dirty="0" smtClean="0"/>
              <a:t>Zájmeno  </a:t>
            </a:r>
            <a:r>
              <a:rPr lang="cs-CZ" sz="3600" b="1" i="1" dirty="0" smtClean="0"/>
              <a:t>jenž</a:t>
            </a:r>
            <a:endParaRPr lang="cs-CZ" sz="36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142984"/>
            <a:ext cx="8143932" cy="5429288"/>
          </a:xfr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1800" dirty="0" smtClean="0"/>
              <a:t>Rod 			mužský	                  ženský		střední</a:t>
            </a:r>
          </a:p>
          <a:p>
            <a:pPr>
              <a:buNone/>
            </a:pPr>
            <a:r>
              <a:rPr lang="cs-CZ" sz="1800" u="sng" dirty="0" smtClean="0"/>
              <a:t>			 	živ./ neživ.				</a:t>
            </a:r>
            <a:endParaRPr lang="cs-CZ" sz="1800" dirty="0" smtClean="0"/>
          </a:p>
          <a:p>
            <a:pPr>
              <a:buNone/>
            </a:pPr>
            <a:r>
              <a:rPr lang="cs-CZ" sz="1800" b="1" i="1" u="sng" dirty="0" smtClean="0"/>
              <a:t>Číslo jednotné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1.pád			</a:t>
            </a:r>
            <a:r>
              <a:rPr lang="cs-CZ" sz="1800" b="1" dirty="0" smtClean="0">
                <a:solidFill>
                  <a:schemeClr val="accent6">
                    <a:lumMod val="50000"/>
                  </a:schemeClr>
                </a:solidFill>
              </a:rPr>
              <a:t>jenž</a:t>
            </a:r>
            <a:r>
              <a:rPr lang="cs-CZ" sz="1800" dirty="0" smtClean="0"/>
              <a:t>		</a:t>
            </a:r>
            <a:r>
              <a:rPr lang="cs-CZ" sz="1800" b="1" dirty="0" smtClean="0">
                <a:solidFill>
                  <a:schemeClr val="accent6">
                    <a:lumMod val="50000"/>
                  </a:schemeClr>
                </a:solidFill>
              </a:rPr>
              <a:t>jež</a:t>
            </a:r>
            <a:r>
              <a:rPr lang="cs-CZ" sz="1800" dirty="0" smtClean="0"/>
              <a:t>		</a:t>
            </a:r>
            <a:r>
              <a:rPr lang="cs-CZ" sz="1800" b="1" dirty="0" err="1" smtClean="0">
                <a:solidFill>
                  <a:schemeClr val="accent6">
                    <a:lumMod val="50000"/>
                  </a:schemeClr>
                </a:solidFill>
              </a:rPr>
              <a:t>jež</a:t>
            </a:r>
            <a:endParaRPr lang="cs-CZ" sz="1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1800" dirty="0" smtClean="0"/>
              <a:t>2.pád			jehož		jíž		jehož</a:t>
            </a:r>
          </a:p>
          <a:p>
            <a:pPr>
              <a:buNone/>
            </a:pPr>
            <a:r>
              <a:rPr lang="cs-CZ" sz="1800" dirty="0" smtClean="0"/>
              <a:t>3.pád			jemuž		jíž		jemuž</a:t>
            </a:r>
          </a:p>
          <a:p>
            <a:pPr>
              <a:buNone/>
            </a:pPr>
            <a:r>
              <a:rPr lang="cs-CZ" sz="1800" dirty="0" smtClean="0"/>
              <a:t>4.pád			jehož,jejž	/ </a:t>
            </a:r>
            <a:r>
              <a:rPr lang="cs-CZ" sz="1800" dirty="0" err="1" smtClean="0"/>
              <a:t>jejž</a:t>
            </a:r>
            <a:r>
              <a:rPr lang="cs-CZ" sz="1800" dirty="0" smtClean="0"/>
              <a:t>	již		jež	</a:t>
            </a:r>
          </a:p>
          <a:p>
            <a:pPr>
              <a:buNone/>
            </a:pPr>
            <a:r>
              <a:rPr lang="cs-CZ" sz="1800" dirty="0" smtClean="0"/>
              <a:t>6.pád			(o) němž		(o) níž		(o) němž</a:t>
            </a:r>
          </a:p>
          <a:p>
            <a:pPr>
              <a:buNone/>
            </a:pPr>
            <a:r>
              <a:rPr lang="cs-CZ" sz="1800" u="sng" dirty="0" smtClean="0"/>
              <a:t>7.pád			jímž		jíž		jímž	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pPr>
              <a:buNone/>
            </a:pPr>
            <a:r>
              <a:rPr lang="cs-CZ" sz="1800" b="1" i="1" u="sng" dirty="0" smtClean="0"/>
              <a:t>Číslo množné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1.pád			</a:t>
            </a:r>
            <a:r>
              <a:rPr lang="cs-CZ" sz="1800" b="1" dirty="0" smtClean="0">
                <a:solidFill>
                  <a:schemeClr val="accent6">
                    <a:lumMod val="50000"/>
                  </a:schemeClr>
                </a:solidFill>
              </a:rPr>
              <a:t>již / jež</a:t>
            </a:r>
            <a:r>
              <a:rPr lang="cs-CZ" sz="1800" dirty="0" smtClean="0"/>
              <a:t>		</a:t>
            </a:r>
            <a:r>
              <a:rPr lang="cs-CZ" sz="1800" b="1" dirty="0" err="1" smtClean="0">
                <a:solidFill>
                  <a:schemeClr val="accent6">
                    <a:lumMod val="50000"/>
                  </a:schemeClr>
                </a:solidFill>
              </a:rPr>
              <a:t>jež</a:t>
            </a:r>
            <a:r>
              <a:rPr lang="cs-CZ" sz="1800" dirty="0" smtClean="0"/>
              <a:t>		</a:t>
            </a:r>
            <a:r>
              <a:rPr lang="cs-CZ" sz="1800" b="1" dirty="0" err="1" smtClean="0">
                <a:solidFill>
                  <a:schemeClr val="accent6">
                    <a:lumMod val="50000"/>
                  </a:schemeClr>
                </a:solidFill>
              </a:rPr>
              <a:t>jež</a:t>
            </a:r>
            <a:endParaRPr lang="cs-CZ" sz="1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1800" dirty="0" smtClean="0"/>
              <a:t>2.pád			jichž		</a:t>
            </a:r>
            <a:r>
              <a:rPr lang="cs-CZ" sz="1800" dirty="0" err="1" smtClean="0"/>
              <a:t>jichž</a:t>
            </a:r>
            <a:r>
              <a:rPr lang="cs-CZ" sz="1800" dirty="0" smtClean="0"/>
              <a:t>		</a:t>
            </a:r>
            <a:r>
              <a:rPr lang="cs-CZ" sz="1800" dirty="0" err="1" smtClean="0"/>
              <a:t>jichž</a:t>
            </a:r>
            <a:r>
              <a:rPr lang="cs-CZ" sz="1800" dirty="0" smtClean="0"/>
              <a:t>	</a:t>
            </a:r>
          </a:p>
          <a:p>
            <a:pPr>
              <a:buNone/>
            </a:pPr>
            <a:r>
              <a:rPr lang="cs-CZ" sz="1800" dirty="0" smtClean="0"/>
              <a:t>3.pád			jimž		</a:t>
            </a:r>
            <a:r>
              <a:rPr lang="cs-CZ" sz="1800" dirty="0" err="1" smtClean="0"/>
              <a:t>jimž</a:t>
            </a:r>
            <a:r>
              <a:rPr lang="cs-CZ" sz="1800" dirty="0" smtClean="0"/>
              <a:t>		</a:t>
            </a:r>
            <a:r>
              <a:rPr lang="cs-CZ" sz="1800" dirty="0" err="1" smtClean="0"/>
              <a:t>jimž</a:t>
            </a:r>
            <a:r>
              <a:rPr lang="cs-CZ" sz="1800" dirty="0" smtClean="0"/>
              <a:t>	</a:t>
            </a:r>
          </a:p>
          <a:p>
            <a:pPr>
              <a:buNone/>
            </a:pPr>
            <a:r>
              <a:rPr lang="cs-CZ" sz="1800" dirty="0" smtClean="0"/>
              <a:t>4.pád			jež		</a:t>
            </a:r>
            <a:r>
              <a:rPr lang="cs-CZ" sz="1800" dirty="0" err="1" smtClean="0"/>
              <a:t>jež</a:t>
            </a:r>
            <a:r>
              <a:rPr lang="cs-CZ" sz="1800" dirty="0" smtClean="0"/>
              <a:t>		</a:t>
            </a:r>
            <a:r>
              <a:rPr lang="cs-CZ" sz="1800" dirty="0" err="1" smtClean="0"/>
              <a:t>jež</a:t>
            </a:r>
            <a:r>
              <a:rPr lang="cs-CZ" sz="1800" dirty="0" smtClean="0"/>
              <a:t>	</a:t>
            </a:r>
          </a:p>
          <a:p>
            <a:pPr>
              <a:buNone/>
            </a:pPr>
            <a:r>
              <a:rPr lang="cs-CZ" sz="1800" dirty="0" smtClean="0"/>
              <a:t>6.pád			(o) nichž		(o) nichž		(o) nichž	</a:t>
            </a:r>
          </a:p>
          <a:p>
            <a:pPr>
              <a:buNone/>
            </a:pPr>
            <a:r>
              <a:rPr lang="cs-CZ" sz="1800" u="sng" dirty="0" smtClean="0"/>
              <a:t>7.pád			jimiž		</a:t>
            </a:r>
            <a:r>
              <a:rPr lang="cs-CZ" sz="1800" u="sng" dirty="0" err="1" smtClean="0"/>
              <a:t>jimiž</a:t>
            </a:r>
            <a:r>
              <a:rPr lang="cs-CZ" sz="1800" u="sng" dirty="0" smtClean="0"/>
              <a:t>		</a:t>
            </a:r>
            <a:r>
              <a:rPr lang="cs-CZ" sz="1800" u="sng" dirty="0" err="1" smtClean="0"/>
              <a:t>jimiž</a:t>
            </a:r>
            <a:r>
              <a:rPr lang="cs-CZ" sz="1800" u="sng" dirty="0" smtClean="0"/>
              <a:t>	</a:t>
            </a:r>
            <a:endParaRPr lang="cs-CZ" sz="1800" dirty="0" smtClean="0"/>
          </a:p>
          <a:p>
            <a:endParaRPr lang="cs-CZ" sz="1200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72560" cy="1643074"/>
          </a:xfrm>
          <a:solidFill>
            <a:schemeClr val="accent1">
              <a:lumMod val="60000"/>
              <a:lumOff val="40000"/>
            </a:schemeClr>
          </a:solidFill>
          <a:ln w="63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0000"/>
          </a:bodyPr>
          <a:lstStyle/>
          <a:p>
            <a:r>
              <a:rPr lang="cs-CZ" sz="4000" b="1" u="sng" dirty="0" smtClean="0">
                <a:solidFill>
                  <a:srgbClr val="FF0000"/>
                </a:solidFill>
              </a:rPr>
              <a:t/>
            </a:r>
            <a:br>
              <a:rPr lang="cs-CZ" sz="4000" b="1" u="sng" dirty="0" smtClean="0">
                <a:solidFill>
                  <a:srgbClr val="FF0000"/>
                </a:solidFill>
              </a:rPr>
            </a:br>
            <a:r>
              <a:rPr lang="cs-CZ" sz="4000" b="1" u="sng" dirty="0" smtClean="0">
                <a:solidFill>
                  <a:srgbClr val="FF0000"/>
                </a:solidFill>
              </a:rPr>
              <a:t>Užívání zájmen on – jenž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- </a:t>
            </a:r>
            <a:r>
              <a:rPr lang="cs-CZ" sz="2700" dirty="0" smtClean="0"/>
              <a:t>rozdíly při skloňování jsou pouze v prvních pádech</a:t>
            </a:r>
            <a:br>
              <a:rPr lang="cs-CZ" sz="2700" dirty="0" smtClean="0"/>
            </a:br>
            <a:r>
              <a:rPr lang="cs-CZ" sz="2700" dirty="0" smtClean="0"/>
              <a:t>- v textu je synonymním výrazem pro vztažné zájmeno </a:t>
            </a:r>
            <a:r>
              <a:rPr lang="cs-CZ" sz="2700" b="1" i="1" dirty="0" smtClean="0"/>
              <a:t>který</a:t>
            </a:r>
            <a:r>
              <a:rPr lang="cs-CZ" sz="3600" b="1" i="1" dirty="0" smtClean="0"/>
              <a:t/>
            </a:r>
            <a:br>
              <a:rPr lang="cs-CZ" sz="3600" b="1" i="1" dirty="0" smtClean="0"/>
            </a:br>
            <a:endParaRPr lang="cs-CZ" sz="36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2214554"/>
            <a:ext cx="4138642" cy="4143404"/>
          </a:xfr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Zastavil se u stolu.</a:t>
            </a: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U něho   </a:t>
            </a:r>
            <a:r>
              <a:rPr lang="cs-CZ" sz="2400" dirty="0" smtClean="0"/>
              <a:t>stála židle.</a:t>
            </a:r>
          </a:p>
          <a:p>
            <a:pPr>
              <a:buNone/>
            </a:pPr>
            <a:r>
              <a:rPr lang="cs-CZ" sz="2400" dirty="0" smtClean="0"/>
              <a:t>Vydal se rád na výlet. 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Při něm </a:t>
            </a:r>
            <a:r>
              <a:rPr lang="cs-CZ" sz="2400" dirty="0" smtClean="0"/>
              <a:t>se setkal s kamarády.        </a:t>
            </a:r>
          </a:p>
          <a:p>
            <a:pPr>
              <a:buNone/>
            </a:pPr>
            <a:r>
              <a:rPr lang="cs-CZ" sz="2400" dirty="0" smtClean="0"/>
              <a:t>Petr telefonoval přátelům. Dlouho 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o nich </a:t>
            </a:r>
            <a:r>
              <a:rPr lang="cs-CZ" sz="2400" dirty="0" smtClean="0"/>
              <a:t>nic nevěděl.</a:t>
            </a:r>
          </a:p>
          <a:p>
            <a:pPr>
              <a:buNone/>
            </a:pPr>
            <a:r>
              <a:rPr lang="cs-CZ" sz="2400" dirty="0" smtClean="0"/>
              <a:t>Podívej se do knížky. 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V ní   </a:t>
            </a:r>
            <a:r>
              <a:rPr lang="cs-CZ" sz="2400" dirty="0" smtClean="0"/>
              <a:t>najdeš všechno napsané.</a:t>
            </a:r>
          </a:p>
          <a:p>
            <a:pPr>
              <a:buNone/>
            </a:pPr>
            <a:r>
              <a:rPr lang="cs-CZ" sz="2400" dirty="0" smtClean="0"/>
              <a:t>Otočil se ke kamarádům. 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Bez nich</a:t>
            </a:r>
            <a:r>
              <a:rPr lang="cs-CZ" sz="2400" dirty="0" smtClean="0"/>
              <a:t> se mu tam jít nechtělo.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3438" y="2214554"/>
            <a:ext cx="4210080" cy="4143404"/>
          </a:xfr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Zastavil se u stolu, </a:t>
            </a:r>
            <a:r>
              <a:rPr lang="cs-CZ" sz="2400" b="1" u="sng" dirty="0" smtClean="0">
                <a:solidFill>
                  <a:schemeClr val="accent1">
                    <a:lumMod val="75000"/>
                  </a:schemeClr>
                </a:solidFill>
              </a:rPr>
              <a:t>u něho</a:t>
            </a:r>
            <a:r>
              <a:rPr lang="cs-CZ" sz="2400" b="1" u="sng" dirty="0" smtClean="0">
                <a:solidFill>
                  <a:srgbClr val="FF0000"/>
                </a:solidFill>
              </a:rPr>
              <a:t>ž </a:t>
            </a:r>
            <a:r>
              <a:rPr lang="cs-CZ" sz="2400" dirty="0" smtClean="0"/>
              <a:t>stála židle.                     </a:t>
            </a:r>
          </a:p>
          <a:p>
            <a:pPr>
              <a:buNone/>
            </a:pPr>
            <a:r>
              <a:rPr lang="cs-CZ" sz="2400" dirty="0" smtClean="0"/>
              <a:t>Vydal se rád na výlet, 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při něm</a:t>
            </a:r>
            <a:r>
              <a:rPr lang="cs-CZ" sz="2400" b="1" i="1" u="sng" dirty="0" smtClean="0">
                <a:solidFill>
                  <a:srgbClr val="FF0000"/>
                </a:solidFill>
              </a:rPr>
              <a:t>ž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dirty="0" smtClean="0"/>
              <a:t>se setkal s kamarády.  </a:t>
            </a:r>
          </a:p>
          <a:p>
            <a:pPr>
              <a:buNone/>
            </a:pPr>
            <a:r>
              <a:rPr lang="cs-CZ" sz="2400" dirty="0" smtClean="0"/>
              <a:t>Petr telefonoval přátelům, </a:t>
            </a:r>
          </a:p>
          <a:p>
            <a:pPr>
              <a:buNone/>
            </a:pPr>
            <a:r>
              <a:rPr lang="cs-CZ" sz="2400" dirty="0" smtClean="0"/>
              <a:t>     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o nich</a:t>
            </a:r>
            <a:r>
              <a:rPr lang="cs-CZ" sz="2400" b="1" i="1" u="sng" dirty="0" smtClean="0">
                <a:solidFill>
                  <a:srgbClr val="FF0000"/>
                </a:solidFill>
              </a:rPr>
              <a:t>ž </a:t>
            </a:r>
            <a:r>
              <a:rPr lang="cs-CZ" sz="2400" dirty="0" smtClean="0"/>
              <a:t>dlouho nic nevěděl.</a:t>
            </a:r>
          </a:p>
          <a:p>
            <a:pPr>
              <a:buNone/>
            </a:pPr>
            <a:r>
              <a:rPr lang="cs-CZ" sz="2400" dirty="0" smtClean="0"/>
              <a:t>Podívej se do knížky, 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v ní</a:t>
            </a:r>
            <a:r>
              <a:rPr lang="cs-CZ" sz="2400" b="1" i="1" u="sng" dirty="0" smtClean="0">
                <a:solidFill>
                  <a:srgbClr val="FF0000"/>
                </a:solidFill>
              </a:rPr>
              <a:t>ž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dirty="0" smtClean="0"/>
              <a:t>najdeš všechno napsané.</a:t>
            </a:r>
          </a:p>
          <a:p>
            <a:pPr>
              <a:buNone/>
            </a:pPr>
            <a:r>
              <a:rPr lang="cs-CZ" sz="2400" dirty="0" smtClean="0"/>
              <a:t>Otočil se ke kamarádům, </a:t>
            </a:r>
            <a:r>
              <a:rPr lang="cs-CZ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bez nich</a:t>
            </a:r>
            <a:r>
              <a:rPr lang="cs-CZ" sz="2400" b="1" i="1" u="sng" dirty="0" smtClean="0">
                <a:solidFill>
                  <a:srgbClr val="FF0000"/>
                </a:solidFill>
              </a:rPr>
              <a:t>ž</a:t>
            </a:r>
            <a:r>
              <a:rPr lang="cs-CZ" sz="2400" dirty="0" smtClean="0"/>
              <a:t> se mu tam jít nechtělo.</a:t>
            </a:r>
            <a:endParaRPr lang="cs-CZ" sz="2400" dirty="0"/>
          </a:p>
        </p:txBody>
      </p:sp>
      <p:sp>
        <p:nvSpPr>
          <p:cNvPr id="6" name="Šipka doprava 5"/>
          <p:cNvSpPr/>
          <p:nvPr/>
        </p:nvSpPr>
        <p:spPr>
          <a:xfrm flipV="1">
            <a:off x="3714744" y="2428868"/>
            <a:ext cx="857256" cy="71438"/>
          </a:xfrm>
          <a:prstGeom prst="rightArrow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4071934" y="3286124"/>
            <a:ext cx="500066" cy="45719"/>
          </a:xfrm>
          <a:prstGeom prst="rightArrow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3571868" y="4929198"/>
            <a:ext cx="1000132" cy="45719"/>
          </a:xfrm>
          <a:prstGeom prst="rightArrow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4000496" y="5715016"/>
            <a:ext cx="571504" cy="45719"/>
          </a:xfrm>
          <a:prstGeom prst="rightArrow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3643306" y="4071942"/>
            <a:ext cx="928694" cy="45719"/>
          </a:xfrm>
          <a:prstGeom prst="rightArrow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72560" cy="1143000"/>
          </a:xfrm>
          <a:ln w="6350">
            <a:solidFill>
              <a:srgbClr val="00206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Doplň správné tvary zájmena jenž</a:t>
            </a:r>
            <a:endParaRPr lang="cs-CZ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5043510"/>
          </a:xfrm>
          <a:ln w="63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dirty="0" smtClean="0"/>
              <a:t>V televizi jsme viděli zajímavý pořad, z _________ jsme </a:t>
            </a:r>
          </a:p>
          <a:p>
            <a:pPr algn="just">
              <a:buNone/>
            </a:pPr>
            <a:r>
              <a:rPr lang="cs-CZ" sz="2400" dirty="0" smtClean="0"/>
              <a:t>se dozvěděli mnoho nového. Vypracoval dobře domácí úkol, </a:t>
            </a:r>
          </a:p>
          <a:p>
            <a:pPr algn="just">
              <a:buNone/>
            </a:pPr>
            <a:r>
              <a:rPr lang="cs-CZ" sz="2400" dirty="0" smtClean="0"/>
              <a:t>o _________ tvrdil, že ho nebaví. Vrátil se do kraje, v ____________</a:t>
            </a:r>
          </a:p>
          <a:p>
            <a:pPr algn="just">
              <a:buNone/>
            </a:pPr>
            <a:r>
              <a:rPr lang="cs-CZ" sz="2400" dirty="0" smtClean="0"/>
              <a:t>prožil své mládí. Pohladil psa, __________ (2.p.) se zprvu bál. Kdo </a:t>
            </a:r>
          </a:p>
          <a:p>
            <a:pPr algn="just">
              <a:buNone/>
            </a:pPr>
            <a:r>
              <a:rPr lang="cs-CZ" sz="2400" dirty="0" smtClean="0"/>
              <a:t>pozná strom, z __________ je tato větvička?  Vrať se pro sešit, </a:t>
            </a:r>
          </a:p>
          <a:p>
            <a:pPr algn="just">
              <a:buNone/>
            </a:pPr>
            <a:r>
              <a:rPr lang="cs-CZ" sz="2400" dirty="0" smtClean="0"/>
              <a:t>__________ (4.p.) jsem ti včera půjčila.  Vezmi s sebou i knížku,</a:t>
            </a:r>
          </a:p>
          <a:p>
            <a:pPr algn="just">
              <a:buNone/>
            </a:pPr>
            <a:r>
              <a:rPr lang="cs-CZ" sz="2400" dirty="0" smtClean="0"/>
              <a:t>o ____________ jsi mi vyprávěl.  Koupil nové auto, s ___________</a:t>
            </a:r>
          </a:p>
          <a:p>
            <a:pPr algn="just">
              <a:buNone/>
            </a:pPr>
            <a:r>
              <a:rPr lang="cs-CZ" sz="2400" dirty="0" smtClean="0"/>
              <a:t>se chtěl vydat na dovolenou do zahraničí. Spisovatelé, o _________</a:t>
            </a:r>
          </a:p>
          <a:p>
            <a:pPr algn="just">
              <a:buNone/>
            </a:pPr>
            <a:r>
              <a:rPr lang="cs-CZ" sz="2400" dirty="0" smtClean="0"/>
              <a:t>se učíme, psali též pro děti a mládež. Pošlu ti dopis, v __________</a:t>
            </a:r>
          </a:p>
          <a:p>
            <a:pPr algn="just">
              <a:buNone/>
            </a:pPr>
            <a:r>
              <a:rPr lang="cs-CZ" sz="2400" dirty="0" smtClean="0"/>
              <a:t>ti všechno napíšu. Nepůjdu tam z těch důvodů, o ________ jsem </a:t>
            </a:r>
          </a:p>
          <a:p>
            <a:pPr algn="just">
              <a:buNone/>
            </a:pPr>
            <a:r>
              <a:rPr lang="cs-CZ" sz="2400" dirty="0" smtClean="0"/>
              <a:t>včera hovořil.</a:t>
            </a:r>
            <a:endParaRPr lang="cs-CZ" sz="2400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43932" cy="11430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 w="63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Zkontroluj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143932" cy="4929222"/>
          </a:xfrm>
          <a:ln w="190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dirty="0" smtClean="0"/>
              <a:t>V televizi jsme viděli zajímavý pořad, z </a:t>
            </a:r>
            <a:r>
              <a:rPr lang="cs-CZ" sz="2400" b="1" u="sng" dirty="0" smtClean="0">
                <a:solidFill>
                  <a:srgbClr val="FF0000"/>
                </a:solidFill>
              </a:rPr>
              <a:t>něhož</a:t>
            </a:r>
            <a:r>
              <a:rPr lang="cs-CZ" sz="2400" dirty="0" smtClean="0"/>
              <a:t> jsme </a:t>
            </a:r>
          </a:p>
          <a:p>
            <a:pPr algn="just">
              <a:buNone/>
            </a:pPr>
            <a:r>
              <a:rPr lang="cs-CZ" sz="2400" dirty="0" smtClean="0"/>
              <a:t>se dozvěděli mnoho nového. Vypracoval dobře domácí úkol, </a:t>
            </a:r>
          </a:p>
          <a:p>
            <a:pPr algn="just">
              <a:buNone/>
            </a:pPr>
            <a:r>
              <a:rPr lang="cs-CZ" sz="2400" dirty="0" smtClean="0"/>
              <a:t>o </a:t>
            </a:r>
            <a:r>
              <a:rPr lang="cs-CZ" sz="2400" b="1" u="sng" dirty="0" smtClean="0">
                <a:solidFill>
                  <a:srgbClr val="FF0000"/>
                </a:solidFill>
              </a:rPr>
              <a:t>němž</a:t>
            </a:r>
            <a:r>
              <a:rPr lang="cs-CZ" sz="2400" dirty="0" smtClean="0"/>
              <a:t> tvrdil, že ho nebaví. Vrátil se do kraje, v </a:t>
            </a:r>
            <a:r>
              <a:rPr lang="cs-CZ" sz="2400" b="1" u="sng" dirty="0" smtClean="0">
                <a:solidFill>
                  <a:srgbClr val="FF0000"/>
                </a:solidFill>
              </a:rPr>
              <a:t>němž</a:t>
            </a:r>
          </a:p>
          <a:p>
            <a:pPr algn="just">
              <a:buNone/>
            </a:pPr>
            <a:r>
              <a:rPr lang="cs-CZ" sz="2400" dirty="0" smtClean="0"/>
              <a:t>prožil své mládí. Pohladil psa, </a:t>
            </a:r>
            <a:r>
              <a:rPr lang="cs-CZ" sz="2400" b="1" u="sng" dirty="0" smtClean="0">
                <a:solidFill>
                  <a:srgbClr val="FF0000"/>
                </a:solidFill>
              </a:rPr>
              <a:t>jehož</a:t>
            </a:r>
            <a:r>
              <a:rPr lang="cs-CZ" sz="2400" dirty="0" smtClean="0"/>
              <a:t> (2.p.) se zprvu bál. Kdo </a:t>
            </a:r>
          </a:p>
          <a:p>
            <a:pPr algn="just">
              <a:buNone/>
            </a:pPr>
            <a:r>
              <a:rPr lang="cs-CZ" sz="2400" dirty="0" smtClean="0"/>
              <a:t>pozná strom, z </a:t>
            </a:r>
            <a:r>
              <a:rPr lang="cs-CZ" sz="2400" b="1" u="sng" dirty="0" smtClean="0">
                <a:solidFill>
                  <a:srgbClr val="FF0000"/>
                </a:solidFill>
              </a:rPr>
              <a:t>něhož</a:t>
            </a:r>
            <a:r>
              <a:rPr lang="cs-CZ" sz="2400" dirty="0" smtClean="0"/>
              <a:t> je tato větvička?  Vrať se pro sešit, </a:t>
            </a:r>
          </a:p>
          <a:p>
            <a:pPr algn="just">
              <a:buNone/>
            </a:pPr>
            <a:r>
              <a:rPr lang="cs-CZ" sz="2400" b="1" u="sng" dirty="0" smtClean="0">
                <a:solidFill>
                  <a:srgbClr val="FF0000"/>
                </a:solidFill>
              </a:rPr>
              <a:t>jejž</a:t>
            </a:r>
            <a:r>
              <a:rPr lang="cs-CZ" sz="2400" dirty="0" smtClean="0"/>
              <a:t> (4.p.) jsem ti včera půjčila.  Vezmi s sebou i knížku,</a:t>
            </a:r>
          </a:p>
          <a:p>
            <a:pPr algn="just">
              <a:buNone/>
            </a:pPr>
            <a:r>
              <a:rPr lang="cs-CZ" sz="2400" dirty="0" smtClean="0"/>
              <a:t>o </a:t>
            </a:r>
            <a:r>
              <a:rPr lang="cs-CZ" sz="2400" b="1" u="sng" dirty="0" smtClean="0">
                <a:solidFill>
                  <a:srgbClr val="FF0000"/>
                </a:solidFill>
              </a:rPr>
              <a:t>níž</a:t>
            </a:r>
            <a:r>
              <a:rPr lang="cs-CZ" sz="2400" dirty="0" smtClean="0"/>
              <a:t> jsi mi vyprávěl.  Koupil nové auto, s </a:t>
            </a:r>
            <a:r>
              <a:rPr lang="cs-CZ" sz="2400" b="1" u="sng" dirty="0" smtClean="0">
                <a:solidFill>
                  <a:srgbClr val="FF0000"/>
                </a:solidFill>
              </a:rPr>
              <a:t>nímž</a:t>
            </a:r>
          </a:p>
          <a:p>
            <a:pPr algn="just">
              <a:buNone/>
            </a:pPr>
            <a:r>
              <a:rPr lang="cs-CZ" sz="2400" dirty="0" smtClean="0"/>
              <a:t>se chtěl vydat na dovolenou do zahraničí. Spisovatelé, o </a:t>
            </a:r>
            <a:r>
              <a:rPr lang="cs-CZ" sz="2400" b="1" u="sng" dirty="0" smtClean="0">
                <a:solidFill>
                  <a:srgbClr val="FF0000"/>
                </a:solidFill>
              </a:rPr>
              <a:t>nichž</a:t>
            </a:r>
          </a:p>
          <a:p>
            <a:pPr algn="just">
              <a:buNone/>
            </a:pPr>
            <a:r>
              <a:rPr lang="cs-CZ" sz="2400" dirty="0" smtClean="0"/>
              <a:t>se učíme, psali též pro děti a mládež. Pošlu ti dopis, v </a:t>
            </a:r>
            <a:r>
              <a:rPr lang="cs-CZ" sz="2400" b="1" u="sng" dirty="0" smtClean="0">
                <a:solidFill>
                  <a:srgbClr val="FF0000"/>
                </a:solidFill>
              </a:rPr>
              <a:t>němž</a:t>
            </a:r>
          </a:p>
          <a:p>
            <a:pPr algn="just">
              <a:buNone/>
            </a:pPr>
            <a:r>
              <a:rPr lang="cs-CZ" sz="2400" dirty="0" smtClean="0"/>
              <a:t>ti všechno napíšu. Nepůjdu tam z těch důvodů, o </a:t>
            </a:r>
            <a:r>
              <a:rPr lang="cs-CZ" sz="2400" b="1" u="sng" dirty="0" smtClean="0">
                <a:solidFill>
                  <a:srgbClr val="FF0000"/>
                </a:solidFill>
              </a:rPr>
              <a:t>nichž</a:t>
            </a:r>
            <a:r>
              <a:rPr lang="cs-CZ" sz="2400" dirty="0" smtClean="0"/>
              <a:t> jsem </a:t>
            </a:r>
          </a:p>
          <a:p>
            <a:pPr algn="just">
              <a:buNone/>
            </a:pPr>
            <a:r>
              <a:rPr lang="cs-CZ" sz="2400" dirty="0" smtClean="0"/>
              <a:t>včera hovořil.</a:t>
            </a:r>
            <a:endParaRPr lang="cs-CZ" sz="2400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63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Doplň správné tvary zájmena jenž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9525"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Ptáci, ________ odletěli do teplých krajin, se na jaře opět vrátí.</a:t>
            </a:r>
          </a:p>
          <a:p>
            <a:pPr>
              <a:buNone/>
            </a:pPr>
            <a:r>
              <a:rPr lang="cs-CZ" sz="2400" dirty="0" smtClean="0"/>
              <a:t>Nasadila si brýle, ________ jí velmi slušely.</a:t>
            </a:r>
          </a:p>
          <a:p>
            <a:pPr>
              <a:buNone/>
            </a:pPr>
            <a:r>
              <a:rPr lang="cs-CZ" sz="2400" dirty="0" smtClean="0"/>
              <a:t>Divadelní představení, __________ jsme zhlédli, se nám líbilo.</a:t>
            </a:r>
          </a:p>
          <a:p>
            <a:pPr>
              <a:buNone/>
            </a:pPr>
            <a:r>
              <a:rPr lang="cs-CZ" sz="2400" dirty="0" smtClean="0"/>
              <a:t>Sníh, __________ do rána napadal, během dne roztál.</a:t>
            </a:r>
          </a:p>
          <a:p>
            <a:pPr>
              <a:buNone/>
            </a:pPr>
            <a:r>
              <a:rPr lang="cs-CZ" sz="2400" dirty="0" smtClean="0"/>
              <a:t>Ti, _________ jsou zvědaví, si mohou pokus zkusit sami.</a:t>
            </a:r>
          </a:p>
          <a:p>
            <a:pPr>
              <a:buNone/>
            </a:pPr>
            <a:r>
              <a:rPr lang="cs-CZ" sz="2400" dirty="0" smtClean="0"/>
              <a:t>Fenka nakrmila štěňátka, _________ měla veliký hlad.</a:t>
            </a:r>
          </a:p>
          <a:p>
            <a:pPr>
              <a:buNone/>
            </a:pPr>
            <a:r>
              <a:rPr lang="cs-CZ" sz="2400" dirty="0" smtClean="0"/>
              <a:t>Psi, ___________  hlídali dům, hlasitě štěkali.</a:t>
            </a:r>
            <a:endParaRPr lang="cs-CZ" sz="2400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 w="63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Nyní si zkontroluj, jak jsi uspěl.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63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Ptáci, </a:t>
            </a:r>
            <a:r>
              <a:rPr lang="cs-CZ" sz="2400" b="1" dirty="0" smtClean="0">
                <a:solidFill>
                  <a:srgbClr val="FF0000"/>
                </a:solidFill>
              </a:rPr>
              <a:t>již</a:t>
            </a:r>
            <a:r>
              <a:rPr lang="cs-CZ" sz="2400" dirty="0" smtClean="0"/>
              <a:t> odletěli do teplých krajin, se na jaře opět vrátí.</a:t>
            </a:r>
          </a:p>
          <a:p>
            <a:pPr>
              <a:buNone/>
            </a:pPr>
            <a:r>
              <a:rPr lang="cs-CZ" sz="2400" dirty="0" smtClean="0"/>
              <a:t>Nasadila si brýle, </a:t>
            </a:r>
            <a:r>
              <a:rPr lang="cs-CZ" sz="2400" b="1" u="sng" dirty="0" smtClean="0">
                <a:solidFill>
                  <a:srgbClr val="FF0000"/>
                </a:solidFill>
              </a:rPr>
              <a:t>jež</a:t>
            </a:r>
            <a:r>
              <a:rPr lang="cs-CZ" sz="2400" dirty="0" smtClean="0"/>
              <a:t> jí velmi slušely.</a:t>
            </a:r>
          </a:p>
          <a:p>
            <a:pPr>
              <a:buNone/>
            </a:pPr>
            <a:r>
              <a:rPr lang="cs-CZ" sz="2400" dirty="0" smtClean="0"/>
              <a:t>Sníh, </a:t>
            </a:r>
            <a:r>
              <a:rPr lang="cs-CZ" sz="2400" b="1" u="sng" dirty="0" smtClean="0">
                <a:solidFill>
                  <a:srgbClr val="FF0000"/>
                </a:solidFill>
              </a:rPr>
              <a:t>jenž</a:t>
            </a:r>
            <a:r>
              <a:rPr lang="cs-CZ" sz="2400" dirty="0" smtClean="0"/>
              <a:t> do rána napadl, během dne roztál.</a:t>
            </a:r>
          </a:p>
          <a:p>
            <a:pPr>
              <a:buNone/>
            </a:pPr>
            <a:r>
              <a:rPr lang="cs-CZ" sz="2400" dirty="0" smtClean="0"/>
              <a:t>Divadelní představení, </a:t>
            </a:r>
            <a:r>
              <a:rPr lang="cs-CZ" sz="2400" b="1" u="sng" dirty="0" smtClean="0">
                <a:solidFill>
                  <a:srgbClr val="FF0000"/>
                </a:solidFill>
              </a:rPr>
              <a:t>jež</a:t>
            </a:r>
            <a:r>
              <a:rPr lang="cs-CZ" sz="2400" dirty="0" smtClean="0"/>
              <a:t> jsme zhlédli, se nám líbilo.</a:t>
            </a:r>
          </a:p>
          <a:p>
            <a:pPr>
              <a:buNone/>
            </a:pPr>
            <a:r>
              <a:rPr lang="cs-CZ" sz="2400" dirty="0" smtClean="0"/>
              <a:t>Ti, </a:t>
            </a:r>
            <a:r>
              <a:rPr lang="cs-CZ" sz="2400" b="1" u="sng" dirty="0" smtClean="0">
                <a:solidFill>
                  <a:srgbClr val="FF0000"/>
                </a:solidFill>
              </a:rPr>
              <a:t>již</a:t>
            </a:r>
            <a:r>
              <a:rPr lang="cs-CZ" sz="2400" dirty="0" smtClean="0"/>
              <a:t> jsou zvědaví, si mohou pokus zkusit sami.</a:t>
            </a:r>
          </a:p>
          <a:p>
            <a:pPr>
              <a:buNone/>
            </a:pPr>
            <a:r>
              <a:rPr lang="cs-CZ" sz="2400" dirty="0" smtClean="0"/>
              <a:t>Fenka nakrmila štěňátka, </a:t>
            </a:r>
            <a:r>
              <a:rPr lang="cs-CZ" sz="2400" b="1" u="sng" dirty="0" smtClean="0">
                <a:solidFill>
                  <a:srgbClr val="FF0000"/>
                </a:solidFill>
              </a:rPr>
              <a:t>jež</a:t>
            </a:r>
            <a:r>
              <a:rPr lang="cs-CZ" sz="2400" dirty="0" smtClean="0"/>
              <a:t> měla veliký hlad.</a:t>
            </a:r>
          </a:p>
          <a:p>
            <a:pPr>
              <a:buNone/>
            </a:pPr>
            <a:r>
              <a:rPr lang="cs-CZ" sz="2400" dirty="0" smtClean="0"/>
              <a:t>Psi, </a:t>
            </a:r>
            <a:r>
              <a:rPr lang="cs-CZ" sz="2400" b="1" u="sng" dirty="0" smtClean="0">
                <a:solidFill>
                  <a:srgbClr val="FF0000"/>
                </a:solidFill>
              </a:rPr>
              <a:t>již</a:t>
            </a:r>
            <a:r>
              <a:rPr lang="cs-CZ" sz="2400" dirty="0" smtClean="0"/>
              <a:t>  hlídali dům, hlasitě štěkali.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b="1" u="sng" dirty="0" smtClean="0">
                <a:solidFill>
                  <a:srgbClr val="7030A0"/>
                </a:solidFill>
                <a:latin typeface="Lucida Calligraphy" pitchFamily="66" charset="0"/>
              </a:rPr>
              <a:t>Pokud se ti úkol povedl – chválím!</a:t>
            </a:r>
            <a:endParaRPr lang="cs-CZ" sz="2400" b="1" u="sng" dirty="0">
              <a:solidFill>
                <a:srgbClr val="7030A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57224" y="857232"/>
          <a:ext cx="7358114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1)  Zopakování skloňování zájmen on, ona, ono</a:t>
                      </a:r>
                    </a:p>
                    <a:p>
                      <a:r>
                        <a:rPr lang="cs-CZ" sz="1800" dirty="0" smtClean="0"/>
                        <a:t>2)  Vyvození skloňování vztažného zájmena jenž</a:t>
                      </a:r>
                    </a:p>
                    <a:p>
                      <a:r>
                        <a:rPr lang="cs-CZ" sz="1800" dirty="0" smtClean="0"/>
                        <a:t>3)  Spojování vět jednoduchých do souvětí pomocí zájmena jenž</a:t>
                      </a:r>
                    </a:p>
                    <a:p>
                      <a:r>
                        <a:rPr lang="cs-CZ" sz="1800" dirty="0" smtClean="0"/>
                        <a:t>4)  Procvičování :</a:t>
                      </a:r>
                    </a:p>
                    <a:p>
                      <a:pPr>
                        <a:buNone/>
                      </a:pPr>
                      <a:r>
                        <a:rPr lang="cs-CZ" sz="1800" dirty="0" smtClean="0"/>
                        <a:t>	a) doplňování správných tvarů (kromě 1.pádů) do souvětí</a:t>
                      </a:r>
                    </a:p>
                    <a:p>
                      <a:pPr>
                        <a:buNone/>
                      </a:pPr>
                      <a:r>
                        <a:rPr lang="cs-CZ" sz="1800" dirty="0" smtClean="0"/>
                        <a:t>		- práce na interaktivní tabuli + pracovní listy,</a:t>
                      </a:r>
                    </a:p>
                    <a:p>
                      <a:pPr>
                        <a:buNone/>
                      </a:pPr>
                      <a:r>
                        <a:rPr lang="cs-CZ" sz="1800" dirty="0" smtClean="0"/>
                        <a:t>			  včetně kontroly</a:t>
                      </a:r>
                    </a:p>
                    <a:p>
                      <a:pPr>
                        <a:buNone/>
                      </a:pPr>
                      <a:r>
                        <a:rPr lang="cs-CZ" sz="1800" dirty="0" smtClean="0"/>
                        <a:t>	b) doplňování prvních pádů zájmena jenž v souvětích</a:t>
                      </a:r>
                    </a:p>
                    <a:p>
                      <a:pPr>
                        <a:buNone/>
                      </a:pPr>
                      <a:r>
                        <a:rPr lang="cs-CZ" sz="1800" dirty="0" smtClean="0"/>
                        <a:t>		- práce na interaktivní tabuli + pracovní listy</a:t>
                      </a:r>
                    </a:p>
                    <a:p>
                      <a:endParaRPr lang="cs-CZ" sz="1800" dirty="0" smtClean="0"/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57224" y="4500570"/>
          <a:ext cx="7358114" cy="142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dirty="0" smtClean="0"/>
                        <a:t>Pouze  vlastní </a:t>
                      </a:r>
                      <a:r>
                        <a:rPr lang="cs-CZ" dirty="0" smtClean="0"/>
                        <a:t>zdroje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obsahuje animace.</a:t>
                      </a:r>
                      <a:endParaRPr lang="cs-CZ" smtClean="0"/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700</Words>
  <PresentationFormat>Předvádění na obrazovce (4:3)</PresentationFormat>
  <Paragraphs>130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ZÁJMENA – ON, JENŽ</vt:lpstr>
      <vt:lpstr>Snímek 2</vt:lpstr>
      <vt:lpstr>Zájmena on, ona, ono</vt:lpstr>
      <vt:lpstr>Zájmeno  jenž</vt:lpstr>
      <vt:lpstr> Užívání zájmen on – jenž - rozdíly při skloňování jsou pouze v prvních pádech - v textu je synonymním výrazem pro vztažné zájmeno který </vt:lpstr>
      <vt:lpstr>Doplň správné tvary zájmena jenž</vt:lpstr>
      <vt:lpstr>Zkontroluj</vt:lpstr>
      <vt:lpstr>Doplň správné tvary zájmena jenž</vt:lpstr>
      <vt:lpstr>Nyní si zkontroluj, jak jsi uspěl.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Zájmeno  jenž</dc:title>
  <dc:creator>hela</dc:creator>
  <cp:lastModifiedBy>hela</cp:lastModifiedBy>
  <cp:revision>52</cp:revision>
  <dcterms:created xsi:type="dcterms:W3CDTF">2012-01-08T17:00:47Z</dcterms:created>
  <dcterms:modified xsi:type="dcterms:W3CDTF">2012-02-25T15:55:56Z</dcterms:modified>
</cp:coreProperties>
</file>