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57" r:id="rId4"/>
    <p:sldId id="258" r:id="rId5"/>
    <p:sldId id="259" r:id="rId6"/>
    <p:sldId id="260" r:id="rId7"/>
    <p:sldId id="261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99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994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428604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dirty="0" smtClean="0"/>
              <a:t>ČÍSLOVKY - DRUHY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71472" y="1643050"/>
            <a:ext cx="7929618" cy="4714908"/>
          </a:xfrm>
        </p:spPr>
        <p:txBody>
          <a:bodyPr>
            <a:normAutofit/>
          </a:bodyPr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Název:  VY_32_INOVACE_01_A_10_ČÍSLOVKY - DRUHY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TVAROSLOVÍ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357290" y="4786322"/>
            <a:ext cx="6472932" cy="1257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 xmlns:lc="http://schemas.openxmlformats.org/drawingml/2006/lockedCanvas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xmlns:lc="http://schemas.openxmlformats.org/drawingml/2006/lockedCanvas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 xmlns:lc="http://schemas.openxmlformats.org/drawingml/2006/lockedCanvas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8. ledna 2012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12. ledna 2012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VI.A,</a:t>
                      </a:r>
                      <a:r>
                        <a:rPr lang="cs-CZ" baseline="0" dirty="0" smtClean="0"/>
                        <a:t> VI.B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Tvarosloví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Druhy číslovek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Druhy číslovek, číslovky určité, neurčité, základní, řadové, druhové, násobné  </a:t>
                      </a:r>
                      <a:endParaRPr lang="cs-CZ" dirty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600" dirty="0" smtClean="0"/>
              <a:t>Druhy číslovek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= slova s číselným významem, vyjadřují počet, pořadí, počet druhů a násobek</a:t>
            </a:r>
          </a:p>
          <a:p>
            <a:pPr>
              <a:buNone/>
            </a:pPr>
            <a:r>
              <a:rPr lang="cs-CZ" sz="2400" dirty="0" smtClean="0"/>
              <a:t> </a:t>
            </a:r>
          </a:p>
          <a:p>
            <a:pPr>
              <a:buNone/>
            </a:pPr>
            <a:r>
              <a:rPr lang="cs-CZ" sz="2400" dirty="0" smtClean="0"/>
              <a:t>			</a:t>
            </a:r>
            <a:r>
              <a:rPr lang="cs-CZ" sz="2800" b="1" i="1" u="sng" dirty="0" smtClean="0">
                <a:solidFill>
                  <a:srgbClr val="00B050"/>
                </a:solidFill>
              </a:rPr>
              <a:t>určité</a:t>
            </a:r>
            <a:r>
              <a:rPr lang="cs-CZ" sz="2400" b="1" i="1" dirty="0" smtClean="0">
                <a:solidFill>
                  <a:srgbClr val="00B050"/>
                </a:solidFill>
              </a:rPr>
              <a:t> </a:t>
            </a:r>
            <a:r>
              <a:rPr lang="cs-CZ" sz="2400" dirty="0" smtClean="0"/>
              <a:t> -  označují určitý, přesný počet, lze je 				vyjádřit číslicemi</a:t>
            </a:r>
          </a:p>
          <a:p>
            <a:pPr>
              <a:buNone/>
            </a:pPr>
            <a:r>
              <a:rPr lang="cs-CZ" sz="2400" dirty="0" smtClean="0"/>
              <a:t> </a:t>
            </a:r>
          </a:p>
          <a:p>
            <a:pPr>
              <a:buNone/>
            </a:pP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		</a:t>
            </a:r>
            <a:r>
              <a:rPr lang="cs-CZ" sz="2800" b="1" i="1" u="sng" dirty="0" smtClean="0">
                <a:solidFill>
                  <a:srgbClr val="00B050"/>
                </a:solidFill>
              </a:rPr>
              <a:t>neurčité</a:t>
            </a:r>
            <a:r>
              <a:rPr lang="cs-CZ" sz="2400" dirty="0" smtClean="0"/>
              <a:t>  -  vyjadřují počet jen obecně, nelze je 			vyjádřit číslicemi</a:t>
            </a:r>
            <a:endParaRPr lang="cs-CZ" sz="2400" dirty="0"/>
          </a:p>
        </p:txBody>
      </p:sp>
      <p:cxnSp>
        <p:nvCxnSpPr>
          <p:cNvPr id="5" name="Přímá spojovací šipka 4"/>
          <p:cNvCxnSpPr/>
          <p:nvPr/>
        </p:nvCxnSpPr>
        <p:spPr>
          <a:xfrm flipV="1">
            <a:off x="500034" y="3143248"/>
            <a:ext cx="1714512" cy="857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500034" y="4000504"/>
            <a:ext cx="1785950" cy="7143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Druhy číslovek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					    </a:t>
            </a:r>
            <a:r>
              <a:rPr lang="cs-CZ" sz="2400" b="1" i="1" u="sng" dirty="0" smtClean="0"/>
              <a:t>otázka  </a:t>
            </a:r>
            <a:r>
              <a:rPr lang="cs-CZ" sz="2400" dirty="0" smtClean="0"/>
              <a:t>    	</a:t>
            </a:r>
            <a:r>
              <a:rPr lang="cs-CZ" sz="2400" b="1" u="sng" dirty="0" smtClean="0"/>
              <a:t>příklad</a:t>
            </a:r>
            <a:endParaRPr lang="cs-CZ" sz="2400" dirty="0" smtClean="0"/>
          </a:p>
          <a:p>
            <a:pPr>
              <a:buNone/>
            </a:pPr>
            <a:r>
              <a:rPr lang="cs-CZ" sz="2400" b="1" dirty="0" smtClean="0"/>
              <a:t>→  </a:t>
            </a:r>
            <a:r>
              <a:rPr lang="cs-CZ" sz="2400" b="1" u="sng" dirty="0" smtClean="0"/>
              <a:t>základní</a:t>
            </a:r>
            <a:r>
              <a:rPr lang="cs-CZ" sz="2400" dirty="0" smtClean="0"/>
              <a:t>  - vyjadřují počet	    </a:t>
            </a:r>
            <a:r>
              <a:rPr lang="cs-CZ" sz="2400" b="1" dirty="0" smtClean="0">
                <a:solidFill>
                  <a:srgbClr val="00B050"/>
                </a:solidFill>
              </a:rPr>
              <a:t>Kolik?</a:t>
            </a:r>
            <a:r>
              <a:rPr lang="cs-CZ" sz="2400" dirty="0" smtClean="0"/>
              <a:t>	dva, devět, několik, 					              mnoho, málo</a:t>
            </a:r>
          </a:p>
          <a:p>
            <a:pPr>
              <a:buNone/>
            </a:pPr>
            <a:r>
              <a:rPr lang="cs-CZ" sz="2400" dirty="0" smtClean="0"/>
              <a:t>→  </a:t>
            </a:r>
            <a:r>
              <a:rPr lang="cs-CZ" sz="2400" b="1" u="sng" dirty="0" smtClean="0"/>
              <a:t>řadové </a:t>
            </a:r>
            <a:r>
              <a:rPr lang="cs-CZ" sz="2400" b="1" dirty="0" smtClean="0"/>
              <a:t>   </a:t>
            </a:r>
            <a:r>
              <a:rPr lang="cs-CZ" sz="2400" dirty="0" smtClean="0"/>
              <a:t>-  vyjadřují pořadí   </a:t>
            </a:r>
            <a:r>
              <a:rPr lang="cs-CZ" sz="2400" b="1" dirty="0" smtClean="0">
                <a:solidFill>
                  <a:srgbClr val="00B050"/>
                </a:solidFill>
              </a:rPr>
              <a:t>Kolikátý?</a:t>
            </a:r>
            <a:r>
              <a:rPr lang="cs-CZ" sz="2400" dirty="0" smtClean="0"/>
              <a:t>	druhý, 	několikátý, 						devátý, mnohý	</a:t>
            </a:r>
          </a:p>
          <a:p>
            <a:pPr>
              <a:buNone/>
            </a:pPr>
            <a:r>
              <a:rPr lang="cs-CZ" sz="2400" dirty="0" smtClean="0"/>
              <a:t>→  </a:t>
            </a:r>
            <a:r>
              <a:rPr lang="cs-CZ" sz="2400" b="1" u="sng" dirty="0" smtClean="0"/>
              <a:t>druhové</a:t>
            </a:r>
            <a:r>
              <a:rPr lang="cs-CZ" sz="2400" dirty="0" smtClean="0"/>
              <a:t>  -  vyjadřují počet    </a:t>
            </a:r>
            <a:r>
              <a:rPr lang="cs-CZ" sz="2400" b="1" dirty="0" smtClean="0">
                <a:solidFill>
                  <a:srgbClr val="00B050"/>
                </a:solidFill>
              </a:rPr>
              <a:t>Kolikery?   </a:t>
            </a:r>
            <a:r>
              <a:rPr lang="cs-CZ" sz="2400" dirty="0" smtClean="0"/>
              <a:t>	dvoje, devatero, 		druhů				několikero</a:t>
            </a:r>
          </a:p>
          <a:p>
            <a:pPr>
              <a:buNone/>
            </a:pPr>
            <a:r>
              <a:rPr lang="cs-CZ" sz="2400" dirty="0" smtClean="0"/>
              <a:t>→ </a:t>
            </a:r>
            <a:r>
              <a:rPr lang="cs-CZ" sz="2400" b="1" u="sng" dirty="0" smtClean="0"/>
              <a:t>násobné</a:t>
            </a:r>
            <a:r>
              <a:rPr lang="cs-CZ" sz="2400" dirty="0" smtClean="0"/>
              <a:t>  -  vyjadřují násobek </a:t>
            </a:r>
            <a:r>
              <a:rPr lang="cs-CZ" sz="2400" b="1" dirty="0" smtClean="0">
                <a:solidFill>
                  <a:srgbClr val="00B050"/>
                </a:solidFill>
              </a:rPr>
              <a:t>Kolikrát?</a:t>
            </a:r>
            <a:r>
              <a:rPr lang="cs-CZ" sz="2400" dirty="0" smtClean="0"/>
              <a:t>	dvakrát,  několikrát, 						mnohokrát</a:t>
            </a:r>
          </a:p>
          <a:p>
            <a:pPr>
              <a:buNone/>
            </a:pPr>
            <a:r>
              <a:rPr lang="cs-CZ" sz="2400" dirty="0" smtClean="0"/>
              <a:t>				                  </a:t>
            </a:r>
            <a:r>
              <a:rPr lang="cs-CZ" sz="2400" b="1" dirty="0" smtClean="0">
                <a:solidFill>
                  <a:srgbClr val="00B050"/>
                </a:solidFill>
              </a:rPr>
              <a:t>Kolikanásobný?   </a:t>
            </a:r>
            <a:r>
              <a:rPr lang="cs-CZ" sz="2400" dirty="0" smtClean="0"/>
              <a:t>dvojnásobný, 						mnohonásobný</a:t>
            </a:r>
            <a:endParaRPr lang="cs-CZ" sz="2400" dirty="0"/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296974"/>
          </a:xfrm>
          <a:solidFill>
            <a:srgbClr val="7030A0"/>
          </a:solidFill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/>
            </a:r>
            <a:br>
              <a:rPr lang="cs-CZ" sz="3200" dirty="0" smtClean="0">
                <a:solidFill>
                  <a:schemeClr val="bg1"/>
                </a:solidFill>
              </a:rPr>
            </a:br>
            <a:r>
              <a:rPr lang="cs-CZ" sz="3200" dirty="0" smtClean="0">
                <a:solidFill>
                  <a:schemeClr val="bg1"/>
                </a:solidFill>
              </a:rPr>
              <a:t>Přiřazuj číslovky k příslušnému druhu</a:t>
            </a:r>
            <a:br>
              <a:rPr lang="cs-CZ" sz="3200" dirty="0" smtClean="0">
                <a:solidFill>
                  <a:schemeClr val="bg1"/>
                </a:solidFill>
              </a:rPr>
            </a:b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solidFill>
            <a:srgbClr val="CC99FF"/>
          </a:solidFill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sedmkrát					několikero</a:t>
            </a:r>
          </a:p>
          <a:p>
            <a:pPr>
              <a:buNone/>
            </a:pPr>
            <a:r>
              <a:rPr lang="cs-CZ" sz="2400" dirty="0" smtClean="0"/>
              <a:t>patero						šestnáctý</a:t>
            </a:r>
          </a:p>
          <a:p>
            <a:pPr>
              <a:buNone/>
            </a:pPr>
            <a:r>
              <a:rPr lang="cs-CZ" sz="2400" dirty="0" smtClean="0"/>
              <a:t>málo						čtyřicet osm</a:t>
            </a:r>
          </a:p>
          <a:p>
            <a:pPr>
              <a:buNone/>
            </a:pPr>
            <a:r>
              <a:rPr lang="cs-CZ" sz="2400" dirty="0" smtClean="0"/>
              <a:t>mnohonásobný				troje</a:t>
            </a:r>
          </a:p>
          <a:p>
            <a:pPr>
              <a:buNone/>
            </a:pPr>
            <a:r>
              <a:rPr lang="cs-CZ" sz="2400" dirty="0" smtClean="0"/>
              <a:t>několik						mnohý</a:t>
            </a:r>
          </a:p>
          <a:p>
            <a:pPr>
              <a:buNone/>
            </a:pPr>
            <a:r>
              <a:rPr lang="cs-CZ" sz="2400" dirty="0" smtClean="0"/>
              <a:t>druhý						padesát pět</a:t>
            </a:r>
          </a:p>
          <a:p>
            <a:pPr>
              <a:buNone/>
            </a:pPr>
            <a:r>
              <a:rPr lang="cs-CZ" sz="2400" dirty="0" smtClean="0"/>
              <a:t>třikrát						několikátý</a:t>
            </a:r>
          </a:p>
          <a:p>
            <a:pPr>
              <a:buNone/>
            </a:pPr>
            <a:r>
              <a:rPr lang="cs-CZ" sz="2400" dirty="0" smtClean="0"/>
              <a:t>několikátý					mnohokrát</a:t>
            </a:r>
          </a:p>
          <a:p>
            <a:pPr>
              <a:buNone/>
            </a:pPr>
            <a:r>
              <a:rPr lang="cs-CZ" sz="2400" dirty="0" smtClean="0"/>
              <a:t>tři sta třicet pět				šestery</a:t>
            </a:r>
          </a:p>
          <a:p>
            <a:pPr>
              <a:buNone/>
            </a:pPr>
            <a:r>
              <a:rPr lang="cs-CZ" sz="2400" dirty="0" smtClean="0"/>
              <a:t>třetí						sedminásobný</a:t>
            </a:r>
            <a:endParaRPr lang="cs-CZ" sz="24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286116" y="2357430"/>
          <a:ext cx="2000264" cy="296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026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Základní neurčitá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7030A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Základní určitá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7030A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Řadová neurčitá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7030A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Řadová určitá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7030A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Druhová neurčitá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7030A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Druhová určitá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7030A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Násobná neurčitá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7030A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bg1"/>
                          </a:solidFill>
                        </a:rPr>
                        <a:t>Násobná určitá</a:t>
                      </a:r>
                      <a:endParaRPr lang="cs-CZ" b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/>
                      <a:lightRig rig="flood" dir="t"/>
                    </a:cell3D>
                    <a:solidFill>
                      <a:srgbClr val="7030A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b="1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Pravopis číslovek</a:t>
            </a:r>
            <a:endParaRPr lang="cs-CZ" sz="3200" b="1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b="1" u="sng" dirty="0" smtClean="0"/>
              <a:t>Psaní složených číslovek </a:t>
            </a:r>
            <a:r>
              <a:rPr lang="cs-CZ" sz="2400" dirty="0" smtClean="0"/>
              <a:t>– každé slovo píšeme i skloňujeme 							         zvlášť:</a:t>
            </a:r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200" i="1" dirty="0" smtClean="0"/>
              <a:t>2 738 239 – dva miliony sedm set třicet osm tisíc dvě stě třicet devět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Je-li číslovka </a:t>
            </a:r>
            <a:r>
              <a:rPr lang="cs-CZ" sz="2400" b="1" u="sng" dirty="0" smtClean="0"/>
              <a:t>řadová napsána číslicí</a:t>
            </a:r>
            <a:r>
              <a:rPr lang="cs-CZ" sz="2400" u="sng" dirty="0" smtClean="0"/>
              <a:t>,</a:t>
            </a:r>
            <a:r>
              <a:rPr lang="cs-CZ" sz="2400" dirty="0" smtClean="0"/>
              <a:t> píšeme </a:t>
            </a:r>
            <a:r>
              <a:rPr lang="cs-CZ" sz="2400" b="1" u="sng" dirty="0" smtClean="0"/>
              <a:t>za ní tečku</a:t>
            </a:r>
            <a:r>
              <a:rPr lang="cs-CZ" sz="2400" dirty="0" smtClean="0"/>
              <a:t>!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	</a:t>
            </a:r>
            <a:r>
              <a:rPr lang="cs-CZ" sz="2400" b="1" u="sng" dirty="0" smtClean="0"/>
              <a:t>Tečku nepíšeme:</a:t>
            </a:r>
            <a:endParaRPr lang="cs-CZ" sz="2400" dirty="0" smtClean="0"/>
          </a:p>
          <a:p>
            <a:pPr lvl="0"/>
            <a:r>
              <a:rPr lang="cs-CZ" sz="2400" dirty="0" smtClean="0"/>
              <a:t>za letopočtem  (Roku 1900 se narodil Jiří Wolker.)</a:t>
            </a:r>
          </a:p>
          <a:p>
            <a:pPr lvl="0"/>
            <a:r>
              <a:rPr lang="cs-CZ" sz="2400" dirty="0" smtClean="0"/>
              <a:t>za datem napsaným zlomkem  ( 7/12 )</a:t>
            </a:r>
          </a:p>
          <a:p>
            <a:pPr lvl="0"/>
            <a:r>
              <a:rPr lang="cs-CZ" sz="2400" dirty="0" smtClean="0"/>
              <a:t>za označením stránky, odstavce apod. – stojí-li číslovka za jménem  (na straně 25 cvičení 4 )</a:t>
            </a:r>
            <a:endParaRPr lang="cs-CZ" sz="2400" dirty="0"/>
          </a:p>
        </p:txBody>
      </p:sp>
    </p:spTree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Zapiš slovem následující číslovky</a:t>
            </a:r>
            <a:endParaRPr lang="cs-CZ" sz="32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329 –</a:t>
            </a:r>
          </a:p>
          <a:p>
            <a:pPr>
              <a:buNone/>
            </a:pPr>
            <a:r>
              <a:rPr lang="cs-CZ" sz="2400" dirty="0" smtClean="0"/>
              <a:t>2 115 -</a:t>
            </a:r>
          </a:p>
          <a:p>
            <a:pPr>
              <a:buNone/>
            </a:pPr>
            <a:r>
              <a:rPr lang="cs-CZ" sz="2400" dirty="0" smtClean="0"/>
              <a:t>4 865 – </a:t>
            </a:r>
          </a:p>
          <a:p>
            <a:pPr>
              <a:buNone/>
            </a:pPr>
            <a:r>
              <a:rPr lang="cs-CZ" sz="2400" dirty="0" smtClean="0"/>
              <a:t>998 417 – </a:t>
            </a:r>
          </a:p>
          <a:p>
            <a:pPr>
              <a:buNone/>
            </a:pPr>
            <a:r>
              <a:rPr lang="cs-CZ" sz="2400" dirty="0" smtClean="0"/>
              <a:t>601 111 – </a:t>
            </a:r>
          </a:p>
          <a:p>
            <a:pPr>
              <a:buNone/>
            </a:pPr>
            <a:r>
              <a:rPr lang="cs-CZ" sz="2400" dirty="0" smtClean="0"/>
              <a:t>21 456 008 –</a:t>
            </a:r>
          </a:p>
          <a:p>
            <a:pPr>
              <a:buNone/>
            </a:pPr>
            <a:r>
              <a:rPr lang="cs-CZ" sz="2400" dirty="0" smtClean="0"/>
              <a:t>569</a:t>
            </a:r>
            <a:r>
              <a:rPr lang="cs-CZ" sz="2400" b="1" dirty="0" smtClean="0"/>
              <a:t>.</a:t>
            </a:r>
            <a:r>
              <a:rPr lang="cs-CZ" sz="2400" dirty="0" smtClean="0"/>
              <a:t>  – </a:t>
            </a:r>
          </a:p>
          <a:p>
            <a:pPr>
              <a:buNone/>
            </a:pPr>
            <a:r>
              <a:rPr lang="cs-CZ" sz="2400" dirty="0" smtClean="0"/>
              <a:t>4 569 : 3 =</a:t>
            </a:r>
          </a:p>
          <a:p>
            <a:pPr>
              <a:buNone/>
            </a:pPr>
            <a:r>
              <a:rPr lang="cs-CZ" sz="2400" dirty="0" smtClean="0"/>
              <a:t>512 + 488 =                                                                                         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571472" y="2000240"/>
            <a:ext cx="807249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571472" y="2428868"/>
            <a:ext cx="8072494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571472" y="2928934"/>
            <a:ext cx="807249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571472" y="3357562"/>
            <a:ext cx="807249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71472" y="3786190"/>
            <a:ext cx="807249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flipV="1">
            <a:off x="571472" y="4214818"/>
            <a:ext cx="8001056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V="1">
            <a:off x="571472" y="4643446"/>
            <a:ext cx="8072494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flipV="1">
            <a:off x="571472" y="5072074"/>
            <a:ext cx="8072494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flipV="1">
            <a:off x="428596" y="5500702"/>
            <a:ext cx="8215370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428596" y="1571612"/>
            <a:ext cx="821537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 rot="5400000">
            <a:off x="6679421" y="3536157"/>
            <a:ext cx="392909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 rot="5400000">
            <a:off x="-1572462" y="3571876"/>
            <a:ext cx="4001322" cy="79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857232"/>
          <a:ext cx="7358114" cy="439623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cs-CZ" sz="1800" b="1" u="sng" dirty="0" smtClean="0"/>
                        <a:t>1)  Výklad</a:t>
                      </a:r>
                    </a:p>
                    <a:p>
                      <a:pPr>
                        <a:buFontTx/>
                        <a:buChar char="-"/>
                      </a:pPr>
                      <a:r>
                        <a:rPr lang="cs-CZ" sz="1800" dirty="0" smtClean="0"/>
                        <a:t> Dělení číslovek na určité a neurčité – vyvození těchto pojmů</a:t>
                      </a:r>
                    </a:p>
                    <a:p>
                      <a:pPr>
                        <a:buFontTx/>
                        <a:buChar char="-"/>
                      </a:pPr>
                      <a:r>
                        <a:rPr lang="cs-CZ" sz="1800" dirty="0" smtClean="0"/>
                        <a:t> Druhy číslovek – co vyjadřují, otázky a příklady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sz="1800" b="1" u="sng" smtClean="0"/>
                        <a:t>2)  Praktické </a:t>
                      </a:r>
                      <a:r>
                        <a:rPr lang="cs-CZ" sz="1800" b="1" u="sng" dirty="0" smtClean="0"/>
                        <a:t>činnosti </a:t>
                      </a:r>
                      <a:r>
                        <a:rPr lang="cs-CZ" sz="1800" dirty="0" smtClean="0"/>
                        <a:t>– určování číslovek – přiřazování číslovek ke </a:t>
                      </a:r>
                      <a:r>
                        <a:rPr lang="cs-CZ" sz="1800" smtClean="0"/>
                        <a:t>druhu </a:t>
                      </a:r>
                      <a:endParaRPr lang="cs-CZ" sz="1800" dirty="0" smtClean="0"/>
                    </a:p>
                    <a:p>
                      <a:pPr>
                        <a:buNone/>
                      </a:pPr>
                      <a:r>
                        <a:rPr lang="cs-CZ" sz="1800" dirty="0" smtClean="0"/>
                        <a:t>     (práce </a:t>
                      </a:r>
                      <a:r>
                        <a:rPr lang="cs-CZ" sz="1800" baseline="0" dirty="0" smtClean="0"/>
                        <a:t> </a:t>
                      </a:r>
                      <a:r>
                        <a:rPr lang="cs-CZ" sz="1800" dirty="0" smtClean="0"/>
                        <a:t>trojic na interaktivní tabuli a v pracovním listě)</a:t>
                      </a:r>
                    </a:p>
                    <a:p>
                      <a:pPr>
                        <a:buNone/>
                      </a:pPr>
                      <a:r>
                        <a:rPr lang="cs-CZ" sz="1800" b="1" u="sng" dirty="0" smtClean="0"/>
                        <a:t>3)  Výklad</a:t>
                      </a:r>
                    </a:p>
                    <a:p>
                      <a:pPr>
                        <a:buFontTx/>
                        <a:buChar char="-"/>
                      </a:pPr>
                      <a:r>
                        <a:rPr lang="cs-CZ" sz="1800" dirty="0" smtClean="0"/>
                        <a:t> Pravopis číslovek</a:t>
                      </a:r>
                    </a:p>
                    <a:p>
                      <a:pPr>
                        <a:buNone/>
                      </a:pPr>
                      <a:r>
                        <a:rPr lang="cs-CZ" sz="1800" b="1" u="sng" dirty="0" smtClean="0"/>
                        <a:t>4)  Procvičování </a:t>
                      </a:r>
                      <a:r>
                        <a:rPr lang="cs-CZ" sz="1800" dirty="0" smtClean="0"/>
                        <a:t>– pracovní list a IAT, učebnice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   </a:t>
                      </a: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57224" y="4071942"/>
          <a:ext cx="7358114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r>
                        <a:rPr lang="cs-CZ" dirty="0" smtClean="0"/>
                        <a:t>Vše</a:t>
                      </a:r>
                      <a:r>
                        <a:rPr lang="cs-CZ" baseline="0" dirty="0" smtClean="0"/>
                        <a:t> z vlastních </a:t>
                      </a:r>
                      <a:r>
                        <a:rPr lang="cs-CZ" baseline="0" dirty="0" smtClean="0"/>
                        <a:t>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  <a:endParaRPr lang="cs-CZ" smtClean="0"/>
                    </a:p>
                    <a:p>
                      <a:endParaRPr lang="cs-CZ" baseline="0" dirty="0" smtClean="0"/>
                    </a:p>
                  </a:txBody>
                  <a:tcPr>
                    <a:solidFill>
                      <a:schemeClr val="accent4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wipe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232</Words>
  <PresentationFormat>Předvádění na obrazovce (4:3)</PresentationFormat>
  <Paragraphs>97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ČÍSLOVKY - DRUHY</vt:lpstr>
      <vt:lpstr>Snímek 2</vt:lpstr>
      <vt:lpstr>Druhy číslovek</vt:lpstr>
      <vt:lpstr>Druhy číslovek</vt:lpstr>
      <vt:lpstr> Přiřazuj číslovky k příslušnému druhu </vt:lpstr>
      <vt:lpstr>Pravopis číslovek</vt:lpstr>
      <vt:lpstr>Zapiš slovem následující číslovky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Číslovky</dc:title>
  <dc:creator>hela</dc:creator>
  <cp:lastModifiedBy>hela</cp:lastModifiedBy>
  <cp:revision>48</cp:revision>
  <dcterms:created xsi:type="dcterms:W3CDTF">2012-01-11T18:06:13Z</dcterms:created>
  <dcterms:modified xsi:type="dcterms:W3CDTF">2012-02-25T15:56:21Z</dcterms:modified>
</cp:coreProperties>
</file>