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60" r:id="rId4"/>
    <p:sldId id="261" r:id="rId5"/>
    <p:sldId id="262" r:id="rId6"/>
    <p:sldId id="259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82" d="100"/>
          <a:sy n="82" d="100"/>
        </p:scale>
        <p:origin x="-994" y="-8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25.2.2012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25.2.2012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25.2.2012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25.2.2012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25.2.2012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25.2.2012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25.2.2012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25.2.2012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25.2.2012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25.2.2012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25.2.2012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25.2.2012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14348" y="500043"/>
            <a:ext cx="7772400" cy="1285884"/>
          </a:xfrm>
        </p:spPr>
        <p:txBody>
          <a:bodyPr>
            <a:normAutofit/>
          </a:bodyPr>
          <a:lstStyle/>
          <a:p>
            <a:r>
              <a:rPr lang="cs-CZ" sz="3200" dirty="0" smtClean="0"/>
              <a:t>SLOVESA – PODMIŇOVACÍ ZPŮSOB</a:t>
            </a:r>
            <a:endParaRPr lang="cs-CZ" sz="3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14348" y="1785926"/>
            <a:ext cx="7786742" cy="4286280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Název školy:  Základní škola Karla Klíče Hostinné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Autor:  Mgr. Helena Baculáková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Název:  VY_32_INOVACE_01_A_14_SLOVESA – PODMIŇOVACÍ ZPŮSOB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Téma:  TVAROSLOVÍ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Číslo projektu:  CZ.1.07/1.4.00/21.2131</a:t>
            </a: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endParaRPr lang="cs-CZ" sz="2000" dirty="0">
              <a:solidFill>
                <a:schemeClr val="tx1"/>
              </a:solidFill>
            </a:endParaRPr>
          </a:p>
        </p:txBody>
      </p:sp>
      <p:pic>
        <p:nvPicPr>
          <p:cNvPr id="4" name="Obrázek 3"/>
          <p:cNvPicPr/>
          <p:nvPr/>
        </p:nvPicPr>
        <p:blipFill>
          <a:blip r:embed="rId2">
            <a:extLst>
              <a:ext uri="{28A0092B-C50C-407E-A947-70E740481C1C}">
                <a14:useLocalDpi xmlns:ve="http://schemas.openxmlformats.org/markup-compatibility/2006" xmlns:o="urn:schemas-microsoft-com:office:office" xmlns:m="http://schemas.openxmlformats.org/officeDocument/2006/math" xmlns:v="urn:schemas-microsoft-com:vml" xmlns:wp="http://schemas.openxmlformats.org/drawingml/2006/wordprocessingDrawing" xmlns:w10="urn:schemas-microsoft-com:office:word" xmlns:w="http://schemas.openxmlformats.org/wordprocessingml/2006/main" xmlns:wne="http://schemas.microsoft.com/office/word/2006/wordml" xmlns="" xmlns:a14="http://schemas.microsoft.com/office/drawing/2010/main" xmlns:pic="http://schemas.openxmlformats.org/drawingml/2006/picture" xmlns:lc="http://schemas.openxmlformats.org/drawingml/2006/lockedCanvas" val="0"/>
              </a:ext>
            </a:extLst>
          </a:blip>
          <a:srcRect/>
          <a:stretch>
            <a:fillRect/>
          </a:stretch>
        </p:blipFill>
        <p:spPr bwMode="auto">
          <a:xfrm>
            <a:off x="1142976" y="4572008"/>
            <a:ext cx="6858048" cy="14047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ve="http://schemas.openxmlformats.org/markup-compatibility/2006" xmlns:o="urn:schemas-microsoft-com:office:office" xmlns:m="http://schemas.openxmlformats.org/officeDocument/2006/math" xmlns:v="urn:schemas-microsoft-com:vml" xmlns:wp="http://schemas.openxmlformats.org/drawingml/2006/wordprocessingDrawing" xmlns:w10="urn:schemas-microsoft-com:office:word" xmlns:w="http://schemas.openxmlformats.org/wordprocessingml/2006/main" xmlns:wne="http://schemas.microsoft.com/office/word/2006/wordml" xmlns="" xmlns:a14="http://schemas.microsoft.com/office/drawing/2010/main" xmlns:pic="http://schemas.openxmlformats.org/drawingml/2006/picture" xmlns:lc="http://schemas.openxmlformats.org/drawingml/2006/lockedCanvas">
                <a:solidFill>
                  <a:schemeClr val="accent1"/>
                </a:solidFill>
              </a14:hiddenFill>
            </a:ext>
            <a:ext uri="{91240B29-F687-4F45-9708-019B960494DF}">
              <a14:hiddenLine xmlns:ve="http://schemas.openxmlformats.org/markup-compatibility/2006" xmlns:o="urn:schemas-microsoft-com:office:office" xmlns:m="http://schemas.openxmlformats.org/officeDocument/2006/math" xmlns:v="urn:schemas-microsoft-com:vml" xmlns:wp="http://schemas.openxmlformats.org/drawingml/2006/wordprocessingDrawing" xmlns:w10="urn:schemas-microsoft-com:office:word" xmlns:w="http://schemas.openxmlformats.org/wordprocessingml/2006/main" xmlns:wne="http://schemas.microsoft.com/office/word/2006/wordml" xmlns="" xmlns:a14="http://schemas.microsoft.com/office/drawing/2010/main" xmlns:pic="http://schemas.openxmlformats.org/drawingml/2006/picture" xmlns:lc="http://schemas.openxmlformats.org/drawingml/2006/lockedCanvas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ve="http://schemas.openxmlformats.org/markup-compatibility/2006" xmlns:o="urn:schemas-microsoft-com:office:office" xmlns:m="http://schemas.openxmlformats.org/officeDocument/2006/math" xmlns:v="urn:schemas-microsoft-com:vml" xmlns:wp="http://schemas.openxmlformats.org/drawingml/2006/wordprocessingDrawing" xmlns:w10="urn:schemas-microsoft-com:office:word" xmlns:w="http://schemas.openxmlformats.org/wordprocessingml/2006/main" xmlns:wne="http://schemas.microsoft.com/office/word/2006/wordml" xmlns="" xmlns:a14="http://schemas.microsoft.com/office/drawing/2010/main" xmlns:pic="http://schemas.openxmlformats.org/drawingml/2006/picture" xmlns:lc="http://schemas.openxmlformats.org/drawingml/2006/lockedCanvas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785788" y="928672"/>
          <a:ext cx="6834212" cy="392006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14576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>
                    <a:solidFill>
                      <a:schemeClr val="accent4">
                        <a:lumMod val="75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Mgr. Helena Baculáková</a:t>
                      </a:r>
                      <a:endParaRPr lang="cs-CZ" dirty="0"/>
                    </a:p>
                  </a:txBody>
                  <a:tcPr>
                    <a:solidFill>
                      <a:schemeClr val="accent4">
                        <a:lumMod val="75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21. ledna 2012</a:t>
                      </a:r>
                      <a:endParaRPr lang="cs-CZ" dirty="0"/>
                    </a:p>
                  </a:txBody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Odpilotováno dne</a:t>
                      </a:r>
                      <a:endParaRPr lang="cs-CZ" dirty="0"/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25. ledna 2012</a:t>
                      </a:r>
                      <a:endParaRPr lang="cs-CZ" dirty="0"/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 třídě</a:t>
                      </a:r>
                      <a:endParaRPr lang="cs-CZ" dirty="0"/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VI.A, VI.B</a:t>
                      </a:r>
                      <a:endParaRPr lang="cs-CZ" dirty="0"/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Jazyk a jazyková komunikace</a:t>
                      </a:r>
                      <a:endParaRPr lang="cs-CZ" dirty="0"/>
                    </a:p>
                  </a:txBody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Český jazyk a literatura</a:t>
                      </a:r>
                      <a:endParaRPr lang="cs-CZ" dirty="0"/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okruh</a:t>
                      </a:r>
                      <a:endParaRPr lang="cs-CZ" dirty="0"/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Tvarosloví</a:t>
                      </a:r>
                      <a:endParaRPr lang="cs-CZ" dirty="0"/>
                    </a:p>
                  </a:txBody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Slovesa – podmiňovací způsob</a:t>
                      </a:r>
                      <a:endParaRPr lang="cs-CZ" dirty="0"/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Tvoření</a:t>
                      </a:r>
                      <a:r>
                        <a:rPr lang="cs-CZ" baseline="0" dirty="0" smtClean="0"/>
                        <a:t> podmiňovacího způsobu, podmiňovací způsob přítomný a minulý, spisovné a nespisovné tvary</a:t>
                      </a:r>
                      <a:endParaRPr lang="cs-CZ" dirty="0"/>
                    </a:p>
                  </a:txBody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accent2">
                    <a:lumMod val="75000"/>
                  </a:schemeClr>
                </a:solidFill>
              </a:rPr>
              <a:t>Podmiňovací způsob</a:t>
            </a:r>
            <a:endParaRPr lang="cs-CZ" sz="320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3471858" cy="639762"/>
          </a:xfrm>
          <a:solidFill>
            <a:schemeClr val="accent6">
              <a:lumMod val="20000"/>
              <a:lumOff val="80000"/>
            </a:schemeClr>
          </a:solidFill>
          <a:ln w="19050">
            <a:solidFill>
              <a:schemeClr val="tx1"/>
            </a:solidFill>
          </a:ln>
        </p:spPr>
        <p:txBody>
          <a:bodyPr/>
          <a:lstStyle/>
          <a:p>
            <a:r>
              <a:rPr lang="cs-CZ" dirty="0" smtClean="0"/>
              <a:t>přítomný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4"/>
            <a:ext cx="3471858" cy="4254521"/>
          </a:xfrm>
          <a:ln w="19050">
            <a:solidFill>
              <a:schemeClr val="tx1"/>
            </a:solidFill>
          </a:ln>
        </p:spPr>
        <p:txBody>
          <a:bodyPr>
            <a:normAutofit fontScale="85000" lnSpcReduction="10000"/>
          </a:bodyPr>
          <a:lstStyle/>
          <a:p>
            <a:pPr>
              <a:buNone/>
            </a:pPr>
            <a:r>
              <a:rPr lang="cs-CZ" b="1" i="1" u="sng" dirty="0" smtClean="0"/>
              <a:t>os.  - </a:t>
            </a:r>
            <a:r>
              <a:rPr lang="cs-CZ" b="1" i="1" u="sng" dirty="0" err="1" smtClean="0"/>
              <a:t>č.j</a:t>
            </a:r>
            <a:r>
              <a:rPr lang="cs-CZ" b="1" i="1" u="sng" dirty="0" smtClean="0"/>
              <a:t>.		</a:t>
            </a:r>
            <a:r>
              <a:rPr lang="cs-CZ" b="1" i="1" u="sng" dirty="0" err="1" smtClean="0"/>
              <a:t>č.mn</a:t>
            </a:r>
            <a:r>
              <a:rPr lang="cs-CZ" b="1" i="1" u="sng" dirty="0" smtClean="0"/>
              <a:t>.</a:t>
            </a:r>
          </a:p>
          <a:p>
            <a:pPr marL="457200" indent="-457200">
              <a:buAutoNum type="arabicPeriod"/>
            </a:pPr>
            <a:r>
              <a:rPr lang="cs-CZ" dirty="0" smtClean="0"/>
              <a:t>psal bych	psali bychom</a:t>
            </a:r>
          </a:p>
          <a:p>
            <a:pPr marL="457200" indent="-457200">
              <a:buAutoNum type="arabicPeriod"/>
            </a:pPr>
            <a:r>
              <a:rPr lang="cs-CZ" dirty="0" smtClean="0"/>
              <a:t>psal bys	psali byste</a:t>
            </a:r>
          </a:p>
          <a:p>
            <a:pPr marL="457200" indent="-457200">
              <a:buAutoNum type="arabicPeriod"/>
            </a:pPr>
            <a:r>
              <a:rPr lang="cs-CZ" dirty="0" smtClean="0"/>
              <a:t>psal by	psali by	</a:t>
            </a:r>
          </a:p>
          <a:p>
            <a:pPr marL="457200" indent="-457200">
              <a:buAutoNum type="arabicPeriod"/>
            </a:pPr>
            <a:endParaRPr lang="cs-CZ" dirty="0" smtClean="0"/>
          </a:p>
          <a:p>
            <a:pPr marL="457200" indent="-457200">
              <a:buNone/>
            </a:pPr>
            <a:r>
              <a:rPr lang="cs-CZ" dirty="0" smtClean="0"/>
              <a:t>Zvratná slovesa v podmiňovacím způsobu:</a:t>
            </a:r>
          </a:p>
          <a:p>
            <a:pPr marL="457200" indent="-457200">
              <a:buAutoNum type="arabicPeriod" startAt="2"/>
            </a:pPr>
            <a:r>
              <a:rPr lang="cs-CZ" sz="2000" dirty="0" smtClean="0"/>
              <a:t>učil </a:t>
            </a:r>
            <a:r>
              <a:rPr lang="cs-CZ" sz="2000" b="1" dirty="0" smtClean="0">
                <a:solidFill>
                  <a:srgbClr val="C00000"/>
                </a:solidFill>
              </a:rPr>
              <a:t>by </a:t>
            </a:r>
            <a:r>
              <a:rPr lang="cs-CZ" b="1" dirty="0" smtClean="0">
                <a:solidFill>
                  <a:srgbClr val="C00000"/>
                </a:solidFill>
              </a:rPr>
              <a:t>ses</a:t>
            </a:r>
            <a:r>
              <a:rPr lang="cs-CZ" dirty="0" smtClean="0"/>
              <a:t>	</a:t>
            </a:r>
            <a:r>
              <a:rPr lang="cs-CZ" sz="2000" dirty="0" smtClean="0"/>
              <a:t>učili </a:t>
            </a:r>
            <a:r>
              <a:rPr lang="cs-CZ" sz="2000" b="1" dirty="0" smtClean="0">
                <a:solidFill>
                  <a:srgbClr val="C00000"/>
                </a:solidFill>
              </a:rPr>
              <a:t>byste se</a:t>
            </a:r>
          </a:p>
          <a:p>
            <a:pPr marL="457200" indent="-457200">
              <a:buNone/>
            </a:pPr>
            <a:r>
              <a:rPr lang="cs-CZ" dirty="0" smtClean="0"/>
              <a:t>	</a:t>
            </a:r>
            <a:r>
              <a:rPr lang="cs-CZ" sz="2000" dirty="0" smtClean="0"/>
              <a:t>zpíval </a:t>
            </a:r>
            <a:r>
              <a:rPr lang="cs-CZ" sz="2000" b="1" dirty="0" smtClean="0">
                <a:solidFill>
                  <a:srgbClr val="C00000"/>
                </a:solidFill>
              </a:rPr>
              <a:t>by </a:t>
            </a:r>
            <a:r>
              <a:rPr lang="cs-CZ" b="1" dirty="0" smtClean="0">
                <a:solidFill>
                  <a:srgbClr val="C00000"/>
                </a:solidFill>
              </a:rPr>
              <a:t>sis</a:t>
            </a:r>
            <a:r>
              <a:rPr lang="cs-CZ" dirty="0" smtClean="0"/>
              <a:t>	</a:t>
            </a:r>
            <a:r>
              <a:rPr lang="cs-CZ" sz="2000" dirty="0" smtClean="0"/>
              <a:t>zpívali </a:t>
            </a:r>
            <a:r>
              <a:rPr lang="cs-CZ" sz="2000" b="1" dirty="0" smtClean="0">
                <a:solidFill>
                  <a:srgbClr val="C00000"/>
                </a:solidFill>
              </a:rPr>
              <a:t>byste si</a:t>
            </a:r>
            <a:r>
              <a:rPr lang="cs-CZ" sz="2000" dirty="0" smtClean="0"/>
              <a:t> </a:t>
            </a:r>
          </a:p>
          <a:p>
            <a:pPr marL="457200" indent="-457200">
              <a:buNone/>
            </a:pPr>
            <a:endParaRPr lang="cs-CZ" sz="2000" b="1" i="1" u="sng" dirty="0" smtClean="0">
              <a:solidFill>
                <a:srgbClr val="00B050"/>
              </a:solidFill>
            </a:endParaRPr>
          </a:p>
          <a:p>
            <a:pPr marL="457200" indent="-457200">
              <a:buNone/>
            </a:pPr>
            <a:r>
              <a:rPr lang="cs-CZ" sz="2000" b="1" i="1" u="sng" dirty="0" smtClean="0">
                <a:solidFill>
                  <a:srgbClr val="00B050"/>
                </a:solidFill>
              </a:rPr>
              <a:t>POZOR!</a:t>
            </a:r>
          </a:p>
          <a:p>
            <a:pPr marL="457200" indent="-457200">
              <a:buNone/>
            </a:pPr>
            <a:r>
              <a:rPr lang="cs-CZ" sz="2000" b="1" dirty="0" smtClean="0"/>
              <a:t>Tvary</a:t>
            </a:r>
            <a:r>
              <a:rPr lang="cs-CZ" sz="2000" b="1" dirty="0" smtClean="0">
                <a:solidFill>
                  <a:srgbClr val="C00000"/>
                </a:solidFill>
              </a:rPr>
              <a:t> </a:t>
            </a:r>
            <a:r>
              <a:rPr lang="cs-CZ" b="1" i="1" dirty="0" smtClean="0">
                <a:solidFill>
                  <a:srgbClr val="C00000"/>
                </a:solidFill>
              </a:rPr>
              <a:t>by jsi</a:t>
            </a:r>
            <a:r>
              <a:rPr lang="cs-CZ" b="1" i="1" dirty="0" smtClean="0"/>
              <a:t>,</a:t>
            </a:r>
            <a:r>
              <a:rPr lang="cs-CZ" b="1" i="1" dirty="0" smtClean="0">
                <a:solidFill>
                  <a:srgbClr val="C00000"/>
                </a:solidFill>
              </a:rPr>
              <a:t>  </a:t>
            </a:r>
            <a:r>
              <a:rPr lang="cs-CZ" b="1" i="1" dirty="0" err="1" smtClean="0">
                <a:solidFill>
                  <a:srgbClr val="C00000"/>
                </a:solidFill>
              </a:rPr>
              <a:t>bysme</a:t>
            </a:r>
            <a:r>
              <a:rPr lang="cs-CZ" b="1" i="1" dirty="0" smtClean="0"/>
              <a:t>,</a:t>
            </a:r>
            <a:r>
              <a:rPr lang="cs-CZ" b="1" i="1" dirty="0" smtClean="0">
                <a:solidFill>
                  <a:srgbClr val="C00000"/>
                </a:solidFill>
              </a:rPr>
              <a:t> by jste</a:t>
            </a:r>
          </a:p>
          <a:p>
            <a:pPr marL="457200" indent="-457200">
              <a:buNone/>
            </a:pPr>
            <a:r>
              <a:rPr lang="cs-CZ" sz="2000" b="1" dirty="0" smtClean="0">
                <a:solidFill>
                  <a:srgbClr val="C00000"/>
                </a:solidFill>
              </a:rPr>
              <a:t>	</a:t>
            </a:r>
            <a:r>
              <a:rPr lang="cs-CZ" b="1" dirty="0" smtClean="0">
                <a:solidFill>
                  <a:srgbClr val="C00000"/>
                </a:solidFill>
              </a:rPr>
              <a:t>jsou nespisovné!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000497" y="1535113"/>
            <a:ext cx="4686304" cy="639762"/>
          </a:xfrm>
          <a:solidFill>
            <a:schemeClr val="accent6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/>
          <a:lstStyle/>
          <a:p>
            <a:r>
              <a:rPr lang="cs-CZ" dirty="0" smtClean="0"/>
              <a:t>minulý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000497" y="2174874"/>
            <a:ext cx="4686304" cy="4254522"/>
          </a:xfrm>
          <a:ln w="19050">
            <a:solidFill>
              <a:schemeClr val="tx1"/>
            </a:solidFill>
          </a:ln>
        </p:spPr>
        <p:txBody>
          <a:bodyPr/>
          <a:lstStyle/>
          <a:p>
            <a:pPr>
              <a:buNone/>
            </a:pPr>
            <a:r>
              <a:rPr lang="cs-CZ" sz="2000" b="1" i="1" u="sng" dirty="0" smtClean="0"/>
              <a:t>os.  - </a:t>
            </a:r>
            <a:r>
              <a:rPr lang="cs-CZ" sz="2000" b="1" i="1" u="sng" dirty="0" err="1" smtClean="0"/>
              <a:t>č.j</a:t>
            </a:r>
            <a:r>
              <a:rPr lang="cs-CZ" sz="2000" b="1" i="1" u="sng" dirty="0" smtClean="0"/>
              <a:t>.		       </a:t>
            </a:r>
            <a:r>
              <a:rPr lang="cs-CZ" sz="2000" b="1" i="1" u="sng" dirty="0" err="1" smtClean="0"/>
              <a:t>č.mn</a:t>
            </a:r>
            <a:r>
              <a:rPr lang="cs-CZ" sz="2000" b="1" i="1" u="sng" dirty="0" smtClean="0"/>
              <a:t>.</a:t>
            </a:r>
          </a:p>
          <a:p>
            <a:pPr marL="457200" indent="-457200">
              <a:buAutoNum type="arabicPeriod"/>
            </a:pPr>
            <a:r>
              <a:rPr lang="cs-CZ" sz="2000" dirty="0" smtClean="0"/>
              <a:t>byl bych psal	       byli bychom psali</a:t>
            </a:r>
          </a:p>
          <a:p>
            <a:pPr marL="457200" indent="-457200">
              <a:buAutoNum type="arabicPeriod"/>
            </a:pPr>
            <a:r>
              <a:rPr lang="cs-CZ" sz="2000" dirty="0" smtClean="0"/>
              <a:t>byl bys psal	       byli byste psali</a:t>
            </a:r>
          </a:p>
          <a:p>
            <a:pPr marL="457200" indent="-457200">
              <a:buAutoNum type="arabicPeriod"/>
            </a:pPr>
            <a:r>
              <a:rPr lang="cs-CZ" sz="2000" dirty="0" smtClean="0"/>
              <a:t>byl by psal	       byli by psali</a:t>
            </a:r>
          </a:p>
          <a:p>
            <a:pPr marL="457200" indent="-457200">
              <a:buAutoNum type="arabicPeriod"/>
            </a:pPr>
            <a:endParaRPr lang="cs-CZ" sz="2000" dirty="0" smtClean="0"/>
          </a:p>
          <a:p>
            <a:pPr marL="457200" indent="-457200">
              <a:buNone/>
            </a:pPr>
            <a:r>
              <a:rPr lang="cs-CZ" sz="2000" dirty="0" smtClean="0"/>
              <a:t>Minulý podmiňovací způsob může mít i podobu: </a:t>
            </a:r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</a:rPr>
              <a:t>byl</a:t>
            </a:r>
            <a:r>
              <a:rPr lang="cs-CZ" sz="2000" dirty="0" smtClean="0"/>
              <a:t> bych </a:t>
            </a:r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</a:rPr>
              <a:t>býval</a:t>
            </a:r>
            <a:r>
              <a:rPr lang="cs-CZ" sz="2000" dirty="0" smtClean="0"/>
              <a:t> psal</a:t>
            </a:r>
          </a:p>
          <a:p>
            <a:pPr>
              <a:buNone/>
            </a:pPr>
            <a:endParaRPr lang="cs-CZ" dirty="0"/>
          </a:p>
        </p:txBody>
      </p:sp>
      <p:cxnSp>
        <p:nvCxnSpPr>
          <p:cNvPr id="8" name="Přímá spojovací čára 7"/>
          <p:cNvCxnSpPr/>
          <p:nvPr/>
        </p:nvCxnSpPr>
        <p:spPr>
          <a:xfrm flipV="1">
            <a:off x="1000100" y="5715016"/>
            <a:ext cx="2500330" cy="357190"/>
          </a:xfrm>
          <a:prstGeom prst="line">
            <a:avLst/>
          </a:prstGeom>
          <a:ln w="28575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>
            <a:off x="1000100" y="5715016"/>
            <a:ext cx="2500330" cy="357190"/>
          </a:xfrm>
          <a:prstGeom prst="line">
            <a:avLst/>
          </a:prstGeom>
          <a:ln w="28575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2844" y="142852"/>
            <a:ext cx="8786874" cy="928694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3200" dirty="0" smtClean="0"/>
              <a:t>Vyčasuj slovesa v podmiňovacím způsobu</a:t>
            </a:r>
            <a:endParaRPr lang="cs-CZ" sz="320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42844" y="1214422"/>
            <a:ext cx="4000528" cy="960453"/>
          </a:xfrm>
          <a:solidFill>
            <a:schemeClr val="accent1">
              <a:lumMod val="20000"/>
              <a:lumOff val="80000"/>
            </a:schemeClr>
          </a:solidFill>
          <a:ln w="19050">
            <a:solidFill>
              <a:schemeClr val="tx1"/>
            </a:solidFill>
          </a:ln>
        </p:spPr>
        <p:txBody>
          <a:bodyPr>
            <a:normAutofit fontScale="92500"/>
          </a:bodyPr>
          <a:lstStyle/>
          <a:p>
            <a:r>
              <a:rPr lang="cs-CZ" sz="2000" b="0" dirty="0" smtClean="0"/>
              <a:t>vyznamenat, přiletět, pocítit, křičet, odpustit, zamknout, pochopit, vidět, položit, doplnit, běžet, přivézt, mávat</a:t>
            </a:r>
            <a:endParaRPr lang="cs-CZ" sz="2000" b="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42844" y="2174874"/>
            <a:ext cx="4000528" cy="4397397"/>
          </a:xfrm>
          <a:ln w="19050">
            <a:solidFill>
              <a:schemeClr val="tx1"/>
            </a:solidFill>
          </a:ln>
        </p:spPr>
        <p:txBody>
          <a:bodyPr>
            <a:normAutofit/>
          </a:bodyPr>
          <a:lstStyle/>
          <a:p>
            <a:pPr>
              <a:buNone/>
            </a:pPr>
            <a:endParaRPr lang="cs-CZ" sz="2000" b="1" i="1" u="sng" dirty="0" smtClean="0"/>
          </a:p>
          <a:p>
            <a:pPr>
              <a:buNone/>
            </a:pPr>
            <a:r>
              <a:rPr lang="cs-CZ" sz="2000" b="1" i="1" u="sng" dirty="0" smtClean="0"/>
              <a:t>os.      </a:t>
            </a:r>
            <a:r>
              <a:rPr lang="cs-CZ" sz="2000" b="1" i="1" u="sng" dirty="0" err="1" smtClean="0"/>
              <a:t>č.j</a:t>
            </a:r>
            <a:r>
              <a:rPr lang="cs-CZ" sz="2000" b="1" i="1" u="sng" dirty="0" smtClean="0"/>
              <a:t>.</a:t>
            </a:r>
          </a:p>
          <a:p>
            <a:pPr>
              <a:buNone/>
            </a:pPr>
            <a:r>
              <a:rPr lang="cs-CZ" sz="2000" dirty="0" smtClean="0"/>
              <a:t>1</a:t>
            </a:r>
            <a:r>
              <a:rPr lang="cs-CZ" dirty="0" smtClean="0"/>
              <a:t>.__________ _____________</a:t>
            </a:r>
          </a:p>
          <a:p>
            <a:pPr>
              <a:buNone/>
            </a:pPr>
            <a:r>
              <a:rPr lang="cs-CZ" sz="2000" dirty="0" smtClean="0"/>
              <a:t>2</a:t>
            </a:r>
            <a:r>
              <a:rPr lang="cs-CZ" dirty="0" smtClean="0"/>
              <a:t>.__________  ____________</a:t>
            </a:r>
          </a:p>
          <a:p>
            <a:pPr>
              <a:buNone/>
            </a:pPr>
            <a:r>
              <a:rPr lang="cs-CZ" sz="2000" dirty="0" smtClean="0"/>
              <a:t>3. </a:t>
            </a:r>
            <a:r>
              <a:rPr lang="cs-CZ" dirty="0" smtClean="0"/>
              <a:t>__________ </a:t>
            </a:r>
            <a:r>
              <a:rPr lang="cs-CZ" sz="2000" dirty="0" smtClean="0"/>
              <a:t> </a:t>
            </a:r>
            <a:r>
              <a:rPr lang="cs-CZ" dirty="0" smtClean="0"/>
              <a:t>____________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sz="2000" b="1" i="1" u="sng" dirty="0" smtClean="0"/>
              <a:t>os.    </a:t>
            </a:r>
            <a:r>
              <a:rPr lang="cs-CZ" sz="2000" b="1" i="1" u="sng" dirty="0" err="1" smtClean="0"/>
              <a:t>č.mn</a:t>
            </a:r>
            <a:r>
              <a:rPr lang="cs-CZ" sz="2000" b="1" i="1" u="sng" dirty="0" smtClean="0"/>
              <a:t>.</a:t>
            </a:r>
          </a:p>
          <a:p>
            <a:pPr>
              <a:buNone/>
            </a:pPr>
            <a:r>
              <a:rPr lang="cs-CZ" sz="2000" dirty="0" smtClean="0"/>
              <a:t>1</a:t>
            </a:r>
            <a:r>
              <a:rPr lang="cs-CZ" dirty="0" smtClean="0"/>
              <a:t>.__________ _____________</a:t>
            </a:r>
          </a:p>
          <a:p>
            <a:pPr>
              <a:buNone/>
            </a:pPr>
            <a:r>
              <a:rPr lang="cs-CZ" sz="2000" dirty="0" smtClean="0"/>
              <a:t>2</a:t>
            </a:r>
            <a:r>
              <a:rPr lang="cs-CZ" dirty="0" smtClean="0"/>
              <a:t>.__________  ____________</a:t>
            </a:r>
          </a:p>
          <a:p>
            <a:pPr>
              <a:buNone/>
            </a:pPr>
            <a:r>
              <a:rPr lang="cs-CZ" sz="2000" dirty="0" smtClean="0"/>
              <a:t>3. </a:t>
            </a:r>
            <a:r>
              <a:rPr lang="cs-CZ" dirty="0" smtClean="0"/>
              <a:t>__________ </a:t>
            </a:r>
            <a:r>
              <a:rPr lang="cs-CZ" sz="2000" dirty="0" smtClean="0"/>
              <a:t> </a:t>
            </a:r>
            <a:r>
              <a:rPr lang="cs-CZ" dirty="0" smtClean="0"/>
              <a:t>____________</a:t>
            </a:r>
          </a:p>
          <a:p>
            <a:pPr>
              <a:buNone/>
            </a:pPr>
            <a:endParaRPr lang="cs-CZ" sz="2000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286248" y="1214422"/>
            <a:ext cx="4643470" cy="960453"/>
          </a:xfrm>
          <a:solidFill>
            <a:schemeClr val="accent1">
              <a:lumMod val="20000"/>
              <a:lumOff val="80000"/>
            </a:schemeClr>
          </a:solidFill>
          <a:ln w="19050">
            <a:solidFill>
              <a:schemeClr val="tx1"/>
            </a:solidFill>
          </a:ln>
        </p:spPr>
        <p:txBody>
          <a:bodyPr>
            <a:normAutofit lnSpcReduction="10000"/>
          </a:bodyPr>
          <a:lstStyle/>
          <a:p>
            <a:r>
              <a:rPr lang="cs-CZ" sz="2000" b="0" dirty="0" smtClean="0"/>
              <a:t>Omluvit se, prohlédnout si, vrátit se, číst si, postavit se, vzít si, dívat se,napít se, koupit si, sednout si, poradit si, procvičit si </a:t>
            </a:r>
            <a:endParaRPr lang="cs-CZ" sz="2000" b="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286248" y="2174874"/>
            <a:ext cx="4643471" cy="4397397"/>
          </a:xfrm>
          <a:ln w="19050">
            <a:solidFill>
              <a:schemeClr val="tx1"/>
            </a:solidFill>
          </a:ln>
        </p:spPr>
        <p:txBody>
          <a:bodyPr/>
          <a:lstStyle/>
          <a:p>
            <a:pPr>
              <a:buNone/>
            </a:pPr>
            <a:endParaRPr lang="cs-CZ" sz="2000" b="1" i="1" u="sng" dirty="0" smtClean="0"/>
          </a:p>
          <a:p>
            <a:pPr>
              <a:buNone/>
            </a:pPr>
            <a:r>
              <a:rPr lang="cs-CZ" sz="2000" b="1" i="1" u="sng" dirty="0" smtClean="0"/>
              <a:t>os.       </a:t>
            </a:r>
            <a:r>
              <a:rPr lang="cs-CZ" sz="2000" b="1" i="1" u="sng" dirty="0" err="1" smtClean="0"/>
              <a:t>č.j</a:t>
            </a:r>
            <a:r>
              <a:rPr lang="cs-CZ" sz="2000" b="1" i="1" u="sng" dirty="0" smtClean="0"/>
              <a:t>.</a:t>
            </a:r>
          </a:p>
          <a:p>
            <a:pPr marL="457200" indent="-457200">
              <a:buAutoNum type="arabicPeriod"/>
            </a:pPr>
            <a:r>
              <a:rPr lang="cs-CZ" dirty="0" smtClean="0"/>
              <a:t>___________ ______________</a:t>
            </a:r>
          </a:p>
          <a:p>
            <a:pPr marL="457200" indent="-457200">
              <a:buAutoNum type="arabicPeriod"/>
            </a:pPr>
            <a:r>
              <a:rPr lang="cs-CZ" dirty="0" smtClean="0"/>
              <a:t>___________ ______________</a:t>
            </a:r>
          </a:p>
          <a:p>
            <a:pPr marL="457200" indent="-457200">
              <a:buAutoNum type="arabicPeriod"/>
            </a:pPr>
            <a:r>
              <a:rPr lang="cs-CZ" dirty="0" smtClean="0"/>
              <a:t>___________ ______________</a:t>
            </a:r>
          </a:p>
          <a:p>
            <a:pPr marL="457200" indent="-457200">
              <a:buNone/>
            </a:pPr>
            <a:endParaRPr lang="cs-CZ" dirty="0" smtClean="0"/>
          </a:p>
          <a:p>
            <a:pPr>
              <a:buNone/>
            </a:pPr>
            <a:r>
              <a:rPr lang="cs-CZ" sz="2000" b="1" i="1" u="sng" dirty="0" smtClean="0"/>
              <a:t>os.    </a:t>
            </a:r>
            <a:r>
              <a:rPr lang="cs-CZ" sz="2000" b="1" i="1" u="sng" dirty="0" err="1" smtClean="0"/>
              <a:t>č.mn</a:t>
            </a:r>
            <a:r>
              <a:rPr lang="cs-CZ" sz="2000" b="1" i="1" u="sng" dirty="0" smtClean="0"/>
              <a:t>.</a:t>
            </a:r>
          </a:p>
          <a:p>
            <a:pPr marL="457200" indent="-457200">
              <a:buAutoNum type="arabicPeriod"/>
            </a:pPr>
            <a:r>
              <a:rPr lang="cs-CZ" dirty="0" smtClean="0"/>
              <a:t>___________ ______________</a:t>
            </a:r>
          </a:p>
          <a:p>
            <a:pPr marL="457200" indent="-457200">
              <a:buAutoNum type="arabicPeriod"/>
            </a:pPr>
            <a:r>
              <a:rPr lang="cs-CZ" dirty="0" smtClean="0"/>
              <a:t>___________ ______________</a:t>
            </a:r>
          </a:p>
          <a:p>
            <a:pPr marL="457200" indent="-457200">
              <a:buAutoNum type="arabicPeriod"/>
            </a:pPr>
            <a:r>
              <a:rPr lang="cs-CZ" dirty="0" smtClean="0"/>
              <a:t>___________ ______________</a:t>
            </a:r>
          </a:p>
          <a:p>
            <a:pPr marL="457200" indent="-457200">
              <a:buNone/>
            </a:pPr>
            <a:endParaRPr lang="cs-CZ" dirty="0" smtClean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3200" dirty="0" smtClean="0"/>
              <a:t>Převeď do podmiňovacího způsobu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2400" dirty="0" smtClean="0"/>
              <a:t>Najdeš mě doma.		Slyšíme zdálky hrom.</a:t>
            </a:r>
          </a:p>
          <a:p>
            <a:pPr>
              <a:buNone/>
            </a:pPr>
            <a:r>
              <a:rPr lang="cs-CZ" sz="2400" dirty="0" smtClean="0"/>
              <a:t>______________________     __________________________</a:t>
            </a:r>
          </a:p>
          <a:p>
            <a:pPr>
              <a:buNone/>
            </a:pPr>
            <a:r>
              <a:rPr lang="cs-CZ" sz="2400" dirty="0" smtClean="0"/>
              <a:t>Dokážete se vyšplhat až nahoru?     Skončíme ve dvě hodiny.</a:t>
            </a:r>
          </a:p>
          <a:p>
            <a:pPr>
              <a:buNone/>
            </a:pPr>
            <a:r>
              <a:rPr lang="cs-CZ" sz="2400" dirty="0" smtClean="0"/>
              <a:t>__________________________      _____________________</a:t>
            </a:r>
          </a:p>
          <a:p>
            <a:pPr>
              <a:buNone/>
            </a:pPr>
            <a:r>
              <a:rPr lang="cs-CZ" sz="2400" dirty="0" smtClean="0"/>
              <a:t>Zeptám se ho na to.           Vysvětlete mi to ještě jednou.  </a:t>
            </a:r>
          </a:p>
          <a:p>
            <a:pPr>
              <a:buNone/>
            </a:pPr>
            <a:r>
              <a:rPr lang="cs-CZ" sz="2400" dirty="0" smtClean="0"/>
              <a:t>_________________         _____________________________</a:t>
            </a:r>
          </a:p>
          <a:p>
            <a:pPr>
              <a:buNone/>
            </a:pPr>
            <a:r>
              <a:rPr lang="cs-CZ" sz="2400" dirty="0" smtClean="0"/>
              <a:t>Garáž postavil velmi rychle.          Odešli ze školy dříve.</a:t>
            </a:r>
          </a:p>
          <a:p>
            <a:pPr>
              <a:buNone/>
            </a:pPr>
            <a:r>
              <a:rPr lang="cs-CZ" sz="2400" dirty="0" smtClean="0"/>
              <a:t>_________________________    _______________________</a:t>
            </a:r>
          </a:p>
          <a:p>
            <a:pPr>
              <a:buNone/>
            </a:pPr>
            <a:r>
              <a:rPr lang="cs-CZ" sz="2400" dirty="0" smtClean="0"/>
              <a:t>Přivítáme je mezi sebou rádi.      Koupíš taky chleba?</a:t>
            </a:r>
          </a:p>
          <a:p>
            <a:pPr>
              <a:buNone/>
            </a:pPr>
            <a:r>
              <a:rPr lang="cs-CZ" sz="2400" dirty="0" smtClean="0"/>
              <a:t>________________________     ________________________</a:t>
            </a:r>
            <a:endParaRPr lang="cs-CZ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857224" y="857232"/>
          <a:ext cx="7358114" cy="338683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58114"/>
              </a:tblGrid>
              <a:tr h="265054">
                <a:tc>
                  <a:txBody>
                    <a:bodyPr/>
                    <a:lstStyle/>
                    <a:p>
                      <a:r>
                        <a:rPr lang="cs-CZ" dirty="0" smtClean="0"/>
                        <a:t>ANOTACE</a:t>
                      </a:r>
                      <a:endParaRPr lang="cs-CZ" dirty="0"/>
                    </a:p>
                  </a:txBody>
                  <a:tcPr>
                    <a:solidFill>
                      <a:schemeClr val="accent4">
                        <a:lumMod val="75000"/>
                      </a:schemeClr>
                    </a:solidFill>
                  </a:tcPr>
                </a:tc>
              </a:tr>
              <a:tr h="735078">
                <a:tc>
                  <a:txBody>
                    <a:bodyPr/>
                    <a:lstStyle/>
                    <a:p>
                      <a:pPr marL="342900" indent="-342900">
                        <a:buAutoNum type="arabicParenR"/>
                      </a:pPr>
                      <a:r>
                        <a:rPr lang="cs-CZ" dirty="0" smtClean="0"/>
                        <a:t>Výklad – a) tvoření</a:t>
                      </a:r>
                      <a:r>
                        <a:rPr lang="cs-CZ" baseline="0" dirty="0" smtClean="0"/>
                        <a:t> podmiňovacího způsobu přítomného, </a:t>
                      </a:r>
                    </a:p>
                    <a:p>
                      <a:pPr marL="342900" indent="-342900">
                        <a:buNone/>
                      </a:pPr>
                      <a:r>
                        <a:rPr lang="cs-CZ" baseline="0" dirty="0" smtClean="0"/>
                        <a:t>                                   spisovné x nespisovné tvary</a:t>
                      </a:r>
                    </a:p>
                    <a:p>
                      <a:pPr marL="342900" indent="-342900">
                        <a:buNone/>
                      </a:pPr>
                      <a:r>
                        <a:rPr lang="cs-CZ" dirty="0" smtClean="0"/>
                        <a:t>                      b) tvoření podmiňovacího způsobu minulého</a:t>
                      </a:r>
                    </a:p>
                    <a:p>
                      <a:pPr marL="342900" indent="-342900">
                        <a:buAutoNum type="arabicParenR" startAt="2"/>
                      </a:pPr>
                      <a:r>
                        <a:rPr lang="cs-CZ" baseline="0" dirty="0" smtClean="0"/>
                        <a:t>Procvičování časování  v podmiňovacím způsobu přítomném:</a:t>
                      </a:r>
                    </a:p>
                    <a:p>
                      <a:pPr marL="342900" indent="-342900">
                        <a:buNone/>
                      </a:pPr>
                      <a:r>
                        <a:rPr lang="cs-CZ" dirty="0" smtClean="0"/>
                        <a:t>                      pracovní listy + práce na IAT</a:t>
                      </a:r>
                    </a:p>
                    <a:p>
                      <a:pPr marL="342900" indent="-342900">
                        <a:buNone/>
                      </a:pPr>
                      <a:r>
                        <a:rPr lang="cs-CZ" dirty="0" smtClean="0"/>
                        <a:t>3)</a:t>
                      </a:r>
                      <a:r>
                        <a:rPr lang="cs-CZ" baseline="0" dirty="0" smtClean="0"/>
                        <a:t>   Praktické užití podmiňovacího způsobu ve větách:</a:t>
                      </a:r>
                    </a:p>
                    <a:p>
                      <a:pPr marL="342900" indent="-342900">
                        <a:buNone/>
                      </a:pPr>
                      <a:r>
                        <a:rPr lang="cs-CZ" baseline="0" dirty="0" smtClean="0"/>
                        <a:t>                       pracovní listy + práce na IAT</a:t>
                      </a:r>
                      <a:endParaRPr lang="cs-CZ" dirty="0" smtClean="0"/>
                    </a:p>
                    <a:p>
                      <a:pPr marL="342900" indent="-342900">
                        <a:buAutoNum type="arabicParenR"/>
                      </a:pPr>
                      <a:endParaRPr lang="cs-CZ" dirty="0" smtClean="0"/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</a:tr>
              <a:tr h="735078">
                <a:tc>
                  <a:txBody>
                    <a:bodyPr/>
                    <a:lstStyle/>
                    <a:p>
                      <a:pPr marL="342900" indent="-342900">
                        <a:buAutoNum type="arabicParenR"/>
                      </a:pPr>
                      <a:endParaRPr lang="cs-CZ" dirty="0" smtClean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9" name="Tabulka 8"/>
          <p:cNvGraphicFramePr>
            <a:graphicFrameLocks noGrp="1"/>
          </p:cNvGraphicFramePr>
          <p:nvPr/>
        </p:nvGraphicFramePr>
        <p:xfrm>
          <a:off x="857224" y="3357562"/>
          <a:ext cx="7358114" cy="1428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58114"/>
              </a:tblGrid>
              <a:tr h="412251">
                <a:tc>
                  <a:txBody>
                    <a:bodyPr/>
                    <a:lstStyle/>
                    <a:p>
                      <a:r>
                        <a:rPr lang="cs-CZ" dirty="0" smtClean="0"/>
                        <a:t>POUŽITÉ  ZDROJE</a:t>
                      </a:r>
                      <a:endParaRPr lang="cs-CZ" dirty="0"/>
                    </a:p>
                  </a:txBody>
                  <a:tcPr>
                    <a:solidFill>
                      <a:schemeClr val="accent4">
                        <a:lumMod val="75000"/>
                      </a:schemeClr>
                    </a:solidFill>
                  </a:tcPr>
                </a:tc>
              </a:tr>
              <a:tr h="1016509">
                <a:tc>
                  <a:txBody>
                    <a:bodyPr/>
                    <a:lstStyle/>
                    <a:p>
                      <a:r>
                        <a:rPr lang="cs-CZ" dirty="0" smtClean="0"/>
                        <a:t>Vše</a:t>
                      </a:r>
                      <a:r>
                        <a:rPr lang="cs-CZ" baseline="0" dirty="0" smtClean="0"/>
                        <a:t> z vlastních </a:t>
                      </a:r>
                      <a:r>
                        <a:rPr lang="cs-CZ" baseline="0" dirty="0" smtClean="0"/>
                        <a:t>zdrojů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Prezentace obsahuje animace.</a:t>
                      </a:r>
                      <a:endParaRPr lang="cs-CZ" smtClean="0"/>
                    </a:p>
                    <a:p>
                      <a:endParaRPr lang="cs-CZ" baseline="0" dirty="0" smtClean="0"/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158</TotalTime>
  <Words>284</Words>
  <PresentationFormat>Předvádění na obrazovce (4:3)</PresentationFormat>
  <Paragraphs>90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SLOVESA – PODMIŇOVACÍ ZPŮSOB</vt:lpstr>
      <vt:lpstr>Snímek 2</vt:lpstr>
      <vt:lpstr>Podmiňovací způsob</vt:lpstr>
      <vt:lpstr>Vyčasuj slovesa v podmiňovacím způsobu</vt:lpstr>
      <vt:lpstr>Převeď do podmiňovacího způsobu</vt:lpstr>
      <vt:lpstr>Snímek 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TÉMA</dc:title>
  <dc:creator>hela</dc:creator>
  <cp:lastModifiedBy>hela</cp:lastModifiedBy>
  <cp:revision>30</cp:revision>
  <dcterms:created xsi:type="dcterms:W3CDTF">2012-01-20T18:34:33Z</dcterms:created>
  <dcterms:modified xsi:type="dcterms:W3CDTF">2012-02-25T15:58:00Z</dcterms:modified>
</cp:coreProperties>
</file>