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5" autoAdjust="0"/>
    <p:restoredTop sz="94621" autoAdjust="0"/>
  </p:normalViewPr>
  <p:slideViewPr>
    <p:cSldViewPr>
      <p:cViewPr>
        <p:scale>
          <a:sx n="90" d="100"/>
          <a:sy n="90" d="100"/>
        </p:scale>
        <p:origin x="-810" y="7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6C7B028-A73E-4E43-9E62-25E7A1C48ABE}" type="datetimeFigureOut">
              <a:rPr lang="cs-CZ"/>
              <a:pPr>
                <a:defRPr/>
              </a:pPr>
              <a:t>13.5.2012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63814AC-1CB1-4D0C-AD51-022BFB70336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420296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63814AC-1CB1-4D0C-AD51-022BFB703369}" type="slidenum">
              <a:rPr lang="cs-CZ" smtClean="0"/>
              <a:pPr>
                <a:defRPr/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http://www.jeseniky.org/lang-cs/miroslav</a:t>
            </a:r>
          </a:p>
          <a:p>
            <a:r>
              <a:rPr lang="cs-CZ" dirty="0" smtClean="0"/>
              <a:t>http://www.oblibene.name/userdata/shopimg/rsmiroslav/image/Lyz_areal_img/min//p1010134.jpg</a:t>
            </a:r>
          </a:p>
          <a:p>
            <a:r>
              <a:rPr lang="cs-CZ" dirty="0" smtClean="0"/>
              <a:t>http://www.oblibene.name/userdata/shopimg/rsmiroslav/image/Lyz_areal_img/min//p1010162.jpg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63814AC-1CB1-4D0C-AD51-022BFB703369}" type="slidenum">
              <a:rPr lang="cs-CZ" smtClean="0"/>
              <a:pPr>
                <a:defRPr/>
              </a:pPr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211601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http://www.jeseniky.org/lang-cs/ramzova</a:t>
            </a:r>
          </a:p>
          <a:p>
            <a:r>
              <a:rPr lang="cs-CZ" dirty="0" smtClean="0"/>
              <a:t>http://www.bonera.cz/img/cernava.jpg</a:t>
            </a:r>
          </a:p>
          <a:p>
            <a:r>
              <a:rPr lang="cs-CZ" smtClean="0"/>
              <a:t>http://www.bonera.cz/img/leitner.jpg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63814AC-1CB1-4D0C-AD51-022BFB703369}" type="slidenum">
              <a:rPr lang="cs-CZ" smtClean="0"/>
              <a:pPr>
                <a:defRPr/>
              </a:pPr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944407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http://www.skiklub-su.cz/wpimages/foto/mapa_thumb.jpg</a:t>
            </a:r>
          </a:p>
          <a:p>
            <a:r>
              <a:rPr lang="cs-CZ" dirty="0" smtClean="0"/>
              <a:t>http://www.skiklub-su.cz/wpimages/fotogalerie/2006-01-13/08t.jpg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63814AC-1CB1-4D0C-AD51-022BFB703369}" type="slidenum">
              <a:rPr lang="cs-CZ" smtClean="0"/>
              <a:pPr>
                <a:defRPr/>
              </a:pPr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658874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http://bohemaland.xf.cz/wp-content/plugins/nextgen-gallery/nggshow.php?pid=153&amp;width=120&amp;height=120&amp;mode=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63814AC-1CB1-4D0C-AD51-022BFB703369}" type="slidenum">
              <a:rPr lang="cs-CZ" smtClean="0"/>
              <a:pPr>
                <a:defRPr/>
              </a:pPr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259957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69BAA5-5F05-49E3-9603-A4D36F5CAF65}" type="datetime1">
              <a:rPr lang="cs-CZ"/>
              <a:pPr>
                <a:defRPr/>
              </a:pPr>
              <a:t>13.5.2012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6268A1-D489-408E-8D80-09586488791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897223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F7DCB3-A0DC-4024-94FC-C5D2437AF69B}" type="datetime1">
              <a:rPr lang="cs-CZ"/>
              <a:pPr>
                <a:defRPr/>
              </a:pPr>
              <a:t>13.5.2012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6B36A5-B184-45BF-93B0-BA17EA73173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611963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6DC709-4594-4BC7-AFAA-502FCD76F42D}" type="datetime1">
              <a:rPr lang="cs-CZ"/>
              <a:pPr>
                <a:defRPr/>
              </a:pPr>
              <a:t>13.5.2012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D425E9-76EF-4C21-82C0-07EBE0A467E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769667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76FB74-5125-4E4D-8F8F-41C3F415D63A}" type="datetime1">
              <a:rPr lang="cs-CZ"/>
              <a:pPr>
                <a:defRPr/>
              </a:pPr>
              <a:t>13.5.2012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61CBE2-96A3-4210-A7C7-94183C87550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235234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EA33A4-823B-4324-8F91-0A13B4AFACDF}" type="datetime1">
              <a:rPr lang="cs-CZ"/>
              <a:pPr>
                <a:defRPr/>
              </a:pPr>
              <a:t>13.5.2012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9C5B95-CF74-4274-9E3B-019D37ACE9C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672391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63A4FF-0C12-430B-A814-FCD9E8633250}" type="datetime1">
              <a:rPr lang="cs-CZ"/>
              <a:pPr>
                <a:defRPr/>
              </a:pPr>
              <a:t>13.5.2012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A88E5F-B3C7-469E-85B1-D56B851B278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486417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C32D50-518D-4FFB-84D3-192AF5BF39D8}" type="datetime1">
              <a:rPr lang="cs-CZ"/>
              <a:pPr>
                <a:defRPr/>
              </a:pPr>
              <a:t>13.5.2012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82E12C-8A11-4778-AE24-211A960D38A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740748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33834C-4610-46F8-86BE-19B4B9C665D0}" type="datetime1">
              <a:rPr lang="cs-CZ"/>
              <a:pPr>
                <a:defRPr/>
              </a:pPr>
              <a:t>13.5.2012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272599-4E97-4E76-9563-BE6DE4D29E4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572860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cs-CZ" noProof="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45443A-D6D2-4138-8B36-29DB2E165A49}" type="datetime1">
              <a:rPr lang="cs-CZ"/>
              <a:pPr>
                <a:defRPr/>
              </a:pPr>
              <a:t>13.5.2012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05E5F-7788-4E7A-88AD-D6250E63202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306935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BB6793-1BFD-4948-A3FF-0BE988D98CBC}" type="datetime1">
              <a:rPr lang="cs-CZ"/>
              <a:pPr>
                <a:defRPr/>
              </a:pPr>
              <a:t>13.5.2012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5CF458-1C8C-4E46-8E83-B3F5EAE97E5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031316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FE9BB9-8370-4F3A-8A20-BEB35AC00A8D}" type="datetime1">
              <a:rPr lang="cs-CZ"/>
              <a:pPr>
                <a:defRPr/>
              </a:pPr>
              <a:t>13.5.2012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E3A74D-8B9F-4E1C-8549-08F1DCC92B4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52916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5000">
              <a:schemeClr val="tx2">
                <a:lumMod val="20000"/>
                <a:lumOff val="80000"/>
              </a:schemeClr>
            </a:gs>
            <a:gs pos="91000">
              <a:schemeClr val="bg1">
                <a:tint val="45000"/>
                <a:shade val="99000"/>
                <a:satMod val="350000"/>
              </a:schemeClr>
            </a:gs>
            <a:gs pos="100000">
              <a:schemeClr val="bg1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29AA4A3-7A93-434C-B289-F2E45BFAE2DE}" type="datetime1">
              <a:rPr lang="cs-CZ"/>
              <a:pPr>
                <a:defRPr/>
              </a:pPr>
              <a:t>13.5.2012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E930AD9-4FE6-4BF0-BA50-9AAFE37BA28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hyperlink" Target="http://www.rsmiroslav.cz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onera.cz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skiklub-su.cz/" TargetMode="External"/><Relationship Id="rId5" Type="http://schemas.openxmlformats.org/officeDocument/2006/relationships/image" Target="../media/image7.png"/><Relationship Id="rId4" Type="http://schemas.openxmlformats.org/officeDocument/2006/relationships/hyperlink" Target="http://firmy.publikuj.cz/skiklub/wpimages/fotogalerie/2006-01-07/04p.jp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bohemaland.xf.cz/" TargetMode="Externa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2800" dirty="0" smtClean="0">
                <a:latin typeface="+mn-lt"/>
              </a:rPr>
              <a:t>VY_32_INOVACE_292_Lyžařská centra Jesenicka</a:t>
            </a: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3851275" y="1498600"/>
            <a:ext cx="12255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dirty="0" smtClean="0">
                <a:latin typeface="+mn-lt"/>
              </a:rPr>
              <a:t>Šablona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684213" y="620713"/>
            <a:ext cx="1493837" cy="2159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800" dirty="0">
                <a:latin typeface="+mn-lt"/>
              </a:rPr>
              <a:t>Identifikátor školy: 600 150 569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84213" y="989013"/>
            <a:ext cx="1441420" cy="21544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800" dirty="0" smtClean="0">
                <a:latin typeface="+mn-lt"/>
              </a:rPr>
              <a:t>Jméno autora: Antonín </a:t>
            </a:r>
            <a:r>
              <a:rPr lang="cs-CZ" sz="800" dirty="0" err="1" smtClean="0">
                <a:latin typeface="+mn-lt"/>
              </a:rPr>
              <a:t>Ďopan</a:t>
            </a:r>
            <a:endParaRPr lang="cs-CZ" sz="800" dirty="0">
              <a:latin typeface="+mn-lt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111300" y="620713"/>
            <a:ext cx="1342034" cy="21544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800" dirty="0" smtClean="0">
                <a:latin typeface="+mn-lt"/>
              </a:rPr>
              <a:t>Datum vytvoření: 28.1.2011</a:t>
            </a:r>
            <a:endParaRPr lang="cs-CZ" sz="800" dirty="0">
              <a:latin typeface="+mn-lt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10421" y="4077072"/>
            <a:ext cx="2291012" cy="21544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800" dirty="0" smtClean="0">
                <a:latin typeface="+mn-lt"/>
              </a:rPr>
              <a:t>Vzdělávací obor, téma: Tělesná výchova, Jesenicko</a:t>
            </a:r>
            <a:endParaRPr lang="cs-CZ" sz="800" dirty="0">
              <a:latin typeface="+mn-lt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10421" y="4456055"/>
            <a:ext cx="590226" cy="21544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800" dirty="0" smtClean="0">
                <a:latin typeface="+mn-lt"/>
              </a:rPr>
              <a:t>Ročník: 8.</a:t>
            </a:r>
            <a:endParaRPr lang="cs-CZ" sz="8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4453163" y="2060848"/>
            <a:ext cx="3995936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dirty="0">
                <a:solidFill>
                  <a:schemeClr val="tx2"/>
                </a:solidFill>
              </a:rPr>
              <a:t>Areál tvoří několik sjezdových tratí střední obtížnosti o celkové délce přes 3 km. Vhodné jsou jak pro začátečníky, tak pokročilé lyžaře. Je možné využít služeb lyžařské školy, půjčovny lyží, </a:t>
            </a:r>
            <a:r>
              <a:rPr lang="cs-CZ" dirty="0" err="1">
                <a:solidFill>
                  <a:schemeClr val="tx2"/>
                </a:solidFill>
              </a:rPr>
              <a:t>skiservisu</a:t>
            </a:r>
            <a:r>
              <a:rPr lang="cs-CZ" dirty="0">
                <a:solidFill>
                  <a:schemeClr val="tx2"/>
                </a:solidFill>
              </a:rPr>
              <a:t>, úschovny lyží, občerstvit se v restauraci nebo </a:t>
            </a:r>
            <a:r>
              <a:rPr lang="cs-CZ" dirty="0" smtClean="0">
                <a:solidFill>
                  <a:schemeClr val="tx2"/>
                </a:solidFill>
              </a:rPr>
              <a:t>  u </a:t>
            </a:r>
            <a:r>
              <a:rPr lang="cs-CZ" dirty="0">
                <a:solidFill>
                  <a:schemeClr val="tx2"/>
                </a:solidFill>
              </a:rPr>
              <a:t>rychlého občerstvení. Součástí areálu je také nový snowboardový park s různými atrakcemi (</a:t>
            </a:r>
            <a:r>
              <a:rPr lang="cs-CZ" dirty="0" err="1">
                <a:solidFill>
                  <a:schemeClr val="tx2"/>
                </a:solidFill>
              </a:rPr>
              <a:t>rail</a:t>
            </a:r>
            <a:r>
              <a:rPr lang="cs-CZ" dirty="0">
                <a:solidFill>
                  <a:schemeClr val="tx2"/>
                </a:solidFill>
              </a:rPr>
              <a:t> 7x, </a:t>
            </a:r>
            <a:r>
              <a:rPr lang="cs-CZ" dirty="0" err="1">
                <a:solidFill>
                  <a:schemeClr val="tx2"/>
                </a:solidFill>
              </a:rPr>
              <a:t>jump</a:t>
            </a:r>
            <a:r>
              <a:rPr lang="cs-CZ" dirty="0">
                <a:solidFill>
                  <a:schemeClr val="tx2"/>
                </a:solidFill>
              </a:rPr>
              <a:t> 4x, </a:t>
            </a:r>
            <a:r>
              <a:rPr lang="cs-CZ" dirty="0" err="1">
                <a:solidFill>
                  <a:schemeClr val="tx2"/>
                </a:solidFill>
              </a:rPr>
              <a:t>freeboard</a:t>
            </a:r>
            <a:r>
              <a:rPr lang="cs-CZ" dirty="0">
                <a:solidFill>
                  <a:schemeClr val="tx2"/>
                </a:solidFill>
              </a:rPr>
              <a:t> 114 m). K cestě z parkoviště, které je vzdáleno cca 500 m od vleků, lze využít </a:t>
            </a:r>
            <a:r>
              <a:rPr lang="cs-CZ" dirty="0" err="1">
                <a:solidFill>
                  <a:schemeClr val="tx2"/>
                </a:solidFill>
              </a:rPr>
              <a:t>skibus</a:t>
            </a:r>
            <a:r>
              <a:rPr lang="cs-CZ" dirty="0">
                <a:solidFill>
                  <a:schemeClr val="tx2"/>
                </a:solidFill>
              </a:rPr>
              <a:t>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40768"/>
            <a:ext cx="3254929" cy="24482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6" name="Obdélník 5"/>
          <p:cNvSpPr/>
          <p:nvPr/>
        </p:nvSpPr>
        <p:spPr>
          <a:xfrm>
            <a:off x="4932039" y="1315578"/>
            <a:ext cx="26952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hlinkClick r:id="rId4"/>
              </a:rPr>
              <a:t>www.rsmiroslav.cz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3" y="4005064"/>
            <a:ext cx="3254929" cy="24482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7" name="Obdélník 6"/>
          <p:cNvSpPr/>
          <p:nvPr/>
        </p:nvSpPr>
        <p:spPr>
          <a:xfrm>
            <a:off x="695214" y="188640"/>
            <a:ext cx="77507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Skicentrum</a:t>
            </a:r>
            <a:r>
              <a:rPr lang="cs-CZ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MIROSLAV</a:t>
            </a:r>
            <a:endParaRPr lang="cs-CZ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7329689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4119060" y="1916832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cs-CZ" dirty="0" err="1"/>
              <a:t>Ramzovské</a:t>
            </a:r>
            <a:r>
              <a:rPr lang="cs-CZ" dirty="0"/>
              <a:t> lyžařské centrum ve výšce 782 </a:t>
            </a:r>
            <a:r>
              <a:rPr lang="cs-CZ" dirty="0" smtClean="0"/>
              <a:t>m </a:t>
            </a:r>
            <a:r>
              <a:rPr lang="cs-CZ" dirty="0" err="1" smtClean="0"/>
              <a:t>n.m</a:t>
            </a:r>
            <a:r>
              <a:rPr lang="cs-CZ" dirty="0"/>
              <a:t>. Středisko je </a:t>
            </a:r>
            <a:r>
              <a:rPr lang="cs-CZ" dirty="0" smtClean="0"/>
              <a:t>populární </a:t>
            </a:r>
            <a:r>
              <a:rPr lang="cs-CZ" dirty="0"/>
              <a:t>díky dlouhé sjezdovce a lanovce na Šerák. </a:t>
            </a:r>
            <a:r>
              <a:rPr lang="cs-CZ" dirty="0" smtClean="0"/>
              <a:t>Toto středisko patří k </a:t>
            </a:r>
            <a:r>
              <a:rPr lang="cs-CZ" dirty="0"/>
              <a:t>oblíbeným a za poslední dva roky k nejlépe zmodernizovaným střediskům v Jeseníkách. Sjezdaři „profesionálové“ i úplní začátečníci, vyznavači volného ježdění i malé děti, ti všichni zde naleznou vynikající podmínky pro vybití adrenalinu nebo jen tak pro radost. Běžkaři jistě ocení možnost vyjet sedačkou až na hřeben a zde absolvovat túru ve směru Keprník – Vřesová studánka – Červenohorské sedlo. Nebo se </a:t>
            </a:r>
            <a:r>
              <a:rPr lang="cs-CZ" dirty="0" smtClean="0"/>
              <a:t>               z </a:t>
            </a:r>
            <a:r>
              <a:rPr lang="cs-CZ" dirty="0"/>
              <a:t>Ramzové vydat opačným směrem přes Petříkov na Paprsek. </a:t>
            </a:r>
          </a:p>
        </p:txBody>
      </p:sp>
      <p:sp>
        <p:nvSpPr>
          <p:cNvPr id="5" name="Obdélník 4"/>
          <p:cNvSpPr/>
          <p:nvPr/>
        </p:nvSpPr>
        <p:spPr>
          <a:xfrm>
            <a:off x="2727761" y="188640"/>
            <a:ext cx="36856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RAMZOVÁ</a:t>
            </a:r>
            <a:endParaRPr lang="cs-CZ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233895" y="1182865"/>
            <a:ext cx="23589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hlinkClick r:id="rId3"/>
              </a:rPr>
              <a:t>www.bonera.cz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84984"/>
            <a:ext cx="3456384" cy="25992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4178988"/>
            <a:ext cx="3456384" cy="25992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xmlns="" val="155050656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79512" y="188640"/>
            <a:ext cx="8784976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48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Areál Červenohorské sedlo</a:t>
            </a:r>
            <a:endParaRPr lang="cs-CZ" sz="48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1019637"/>
            <a:ext cx="3384376" cy="29190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6" name="AutoShape 4" descr="http://firmy.publikuj.cz/skiklub/wpimages/fotogalerie/2006-01-07/04pt.jpg">
            <a:hlinkClick r:id="rId4" tooltip="Jižní svahy"/>
          </p:cNvPr>
          <p:cNvSpPr>
            <a:spLocks noChangeAspect="1" noChangeArrowheads="1"/>
          </p:cNvSpPr>
          <p:nvPr/>
        </p:nvSpPr>
        <p:spPr bwMode="auto">
          <a:xfrm>
            <a:off x="155575" y="5429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4266158" y="1553392"/>
            <a:ext cx="4551983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cs-CZ" sz="1600" dirty="0">
                <a:solidFill>
                  <a:prstClr val="black"/>
                </a:solidFill>
              </a:rPr>
              <a:t>Červenohorské sedlo je významným silničním přechodem Hrubého Jeseníku. Na všech sedmi lyžařských vlecích různých délek nabízí provozovatel, SKI KLUB Šumperk, </a:t>
            </a:r>
            <a:r>
              <a:rPr lang="cs-CZ" sz="1600" dirty="0" err="1">
                <a:solidFill>
                  <a:prstClr val="black"/>
                </a:solidFill>
              </a:rPr>
              <a:t>o.s</a:t>
            </a:r>
            <a:r>
              <a:rPr lang="cs-CZ" sz="1600" dirty="0">
                <a:solidFill>
                  <a:prstClr val="black"/>
                </a:solidFill>
              </a:rPr>
              <a:t>. časové i bodové jízdenky. Návštěvník si může vybírat mezi </a:t>
            </a:r>
            <a:r>
              <a:rPr lang="cs-CZ" sz="1600" dirty="0" smtClean="0">
                <a:solidFill>
                  <a:prstClr val="black"/>
                </a:solidFill>
              </a:rPr>
              <a:t>terény. </a:t>
            </a:r>
            <a:r>
              <a:rPr lang="cs-CZ" sz="1600" dirty="0">
                <a:solidFill>
                  <a:prstClr val="black"/>
                </a:solidFill>
              </a:rPr>
              <a:t>V prostoru Červenohorského sedla naleznou návštěvníci také veškeré další služby včetně servisu, úschovny, půjčovny, lyžařské školy, kapacitního parkoviště a kvalitního stravovacího i ubytovacího zázemí. V případě zaplněného parkoviště na Červenohorském sedle je k </a:t>
            </a:r>
            <a:r>
              <a:rPr lang="cs-CZ" sz="1600" dirty="0" smtClean="0">
                <a:solidFill>
                  <a:prstClr val="black"/>
                </a:solidFill>
              </a:rPr>
              <a:t>dispozici </a:t>
            </a:r>
            <a:r>
              <a:rPr lang="cs-CZ" sz="1600" dirty="0">
                <a:solidFill>
                  <a:prstClr val="black"/>
                </a:solidFill>
              </a:rPr>
              <a:t>záchytné parkoviště </a:t>
            </a:r>
            <a:r>
              <a:rPr lang="cs-CZ" sz="1600" dirty="0" smtClean="0">
                <a:solidFill>
                  <a:prstClr val="black"/>
                </a:solidFill>
              </a:rPr>
              <a:t>             v </a:t>
            </a:r>
            <a:r>
              <a:rPr lang="cs-CZ" sz="1600" dirty="0">
                <a:solidFill>
                  <a:prstClr val="black"/>
                </a:solidFill>
              </a:rPr>
              <a:t>Koutech nad Desnou. Z tohoto místa je organizována kyvadlová doprava. Běžecké tratě se z Červenohorského sedla rozbíhají na obě strany Hrubého Jeseníku. </a:t>
            </a:r>
            <a:r>
              <a:rPr lang="cs-CZ" sz="1600" dirty="0" smtClean="0">
                <a:solidFill>
                  <a:prstClr val="black"/>
                </a:solidFill>
              </a:rPr>
              <a:t>Asi </a:t>
            </a:r>
            <a:r>
              <a:rPr lang="cs-CZ" sz="1600" dirty="0">
                <a:solidFill>
                  <a:prstClr val="black"/>
                </a:solidFill>
              </a:rPr>
              <a:t>nejvyhledávanější trasou se vydávají lyžaři-běžci jižním úbočím Velkého Klínovce, dále na </a:t>
            </a:r>
            <a:r>
              <a:rPr lang="cs-CZ" sz="1600" dirty="0" err="1">
                <a:solidFill>
                  <a:prstClr val="black"/>
                </a:solidFill>
              </a:rPr>
              <a:t>Švýcárnu</a:t>
            </a:r>
            <a:r>
              <a:rPr lang="cs-CZ" sz="1600" dirty="0">
                <a:solidFill>
                  <a:prstClr val="black"/>
                </a:solidFill>
              </a:rPr>
              <a:t> a do oblasti Praděda.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4191000"/>
            <a:ext cx="2448272" cy="24482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8" name="Obdélník 7"/>
          <p:cNvSpPr/>
          <p:nvPr/>
        </p:nvSpPr>
        <p:spPr>
          <a:xfrm>
            <a:off x="5199954" y="1002044"/>
            <a:ext cx="26843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>
                <a:hlinkClick r:id="rId6"/>
              </a:rPr>
              <a:t>www.skiklub-su.cz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01360196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675856" y="188640"/>
            <a:ext cx="77894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ZLATÉ HORY - PŘÍČNÁ</a:t>
            </a:r>
            <a:endParaRPr lang="cs-CZ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893297" y="1988840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cs-CZ" dirty="0"/>
              <a:t>Lyžařský areál </a:t>
            </a:r>
            <a:r>
              <a:rPr lang="cs-CZ" dirty="0" err="1"/>
              <a:t>Bohemaland</a:t>
            </a:r>
            <a:r>
              <a:rPr lang="cs-CZ" dirty="0"/>
              <a:t> disponuje novou </a:t>
            </a:r>
            <a:r>
              <a:rPr lang="cs-CZ" dirty="0" smtClean="0"/>
              <a:t>čtyřsedačkovou. Lanovka</a:t>
            </a:r>
            <a:r>
              <a:rPr lang="cs-CZ" dirty="0"/>
              <a:t> má tyto provozní parametry: Přepravní kapacita s rozběhovým pásem 2400 osob/hod. - zimní sezóna                         </a:t>
            </a:r>
            <a:br>
              <a:rPr lang="cs-CZ" dirty="0"/>
            </a:br>
            <a:r>
              <a:rPr lang="cs-CZ" dirty="0" smtClean="0"/>
              <a:t>Nabízíme </a:t>
            </a:r>
            <a:r>
              <a:rPr lang="cs-CZ" dirty="0"/>
              <a:t>lyžování, na sjezdovce s umělým zasněžováním a osvětlením pro večerní lyžování, ve dvou variantách – buď v celkové trase 1250 m z výstupní stanice </a:t>
            </a:r>
            <a:r>
              <a:rPr lang="cs-CZ" dirty="0" err="1"/>
              <a:t>Edelštejn</a:t>
            </a:r>
            <a:r>
              <a:rPr lang="cs-CZ" dirty="0"/>
              <a:t> 654 m </a:t>
            </a:r>
            <a:r>
              <a:rPr lang="cs-CZ" dirty="0" err="1" smtClean="0"/>
              <a:t>n.m</a:t>
            </a:r>
            <a:r>
              <a:rPr lang="cs-CZ" smtClean="0"/>
              <a:t>. </a:t>
            </a:r>
            <a:r>
              <a:rPr lang="cs-CZ" dirty="0"/>
              <a:t>do nástupní stanice Zlaté Hory 480 m n m. s celkovým převýšením 175 metrů nebo na trase </a:t>
            </a:r>
            <a:r>
              <a:rPr lang="cs-CZ" dirty="0" err="1"/>
              <a:t>Edelštejn</a:t>
            </a:r>
            <a:r>
              <a:rPr lang="cs-CZ" dirty="0"/>
              <a:t> – Zlaté louky 521 m n.m. (převýšení 134m). Délka této sjezdovky je 800 metrů, převýšení 134 m, šíře 60-70 metrů.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37374"/>
            <a:ext cx="3016209" cy="22621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8770" y="4034972"/>
            <a:ext cx="3024983" cy="22687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6" name="Obdélník 5"/>
          <p:cNvSpPr/>
          <p:nvPr/>
        </p:nvSpPr>
        <p:spPr>
          <a:xfrm>
            <a:off x="4570576" y="1250663"/>
            <a:ext cx="34515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>
                <a:hlinkClick r:id="rId5"/>
              </a:rPr>
              <a:t>http://bohemaland.xf.cz/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57238902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theme/theme1.xml><?xml version="1.0" encoding="utf-8"?>
<a:theme xmlns:a="http://schemas.openxmlformats.org/drawingml/2006/main" name="DUM-PPT-šablon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DUM-PPT-šablona</Template>
  <TotalTime>287</TotalTime>
  <Words>406</Words>
  <Application>Microsoft Office PowerPoint</Application>
  <PresentationFormat>Předvádění na obrazovce (4:3)</PresentationFormat>
  <Paragraphs>33</Paragraphs>
  <Slides>5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DUM-PPT-šablona</vt:lpstr>
      <vt:lpstr>VY_32_INOVACE_292_Lyžařská centra Jesenicka</vt:lpstr>
      <vt:lpstr>Snímek 2</vt:lpstr>
      <vt:lpstr>Snímek 3</vt:lpstr>
      <vt:lpstr>Snímek 4</vt:lpstr>
      <vt:lpstr>Snímek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učebního materiálu</dc:title>
  <dc:creator>Tereza Bížová</dc:creator>
  <dc:description>Dostupné z Metodického portálu www.rvp.cz, ISSN: 1802-4785, financovaného z ESF a státního rozpočtu ČR. Provozováno Výzkumným ústavem pedagogickým v Praze.</dc:description>
  <cp:lastModifiedBy>šárka</cp:lastModifiedBy>
  <cp:revision>14</cp:revision>
  <dcterms:created xsi:type="dcterms:W3CDTF">2010-10-19T08:27:42Z</dcterms:created>
  <dcterms:modified xsi:type="dcterms:W3CDTF">2012-05-13T11:24:33Z</dcterms:modified>
</cp:coreProperties>
</file>