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91" autoAdjust="0"/>
    <p:restoredTop sz="94717" autoAdjust="0"/>
  </p:normalViewPr>
  <p:slideViewPr>
    <p:cSldViewPr>
      <p:cViewPr varScale="1">
        <p:scale>
          <a:sx n="82" d="100"/>
          <a:sy n="82" d="100"/>
        </p:scale>
        <p:origin x="-99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SLOVESA – rod činný a rod trpný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VY_32_INOVACE_01_A_15_SLOVESA – ROD ČINNÝ A TRPNÝ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TVAROSLOVÍ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21. – 22. ledna 2012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24. </a:t>
                      </a:r>
                      <a:r>
                        <a:rPr lang="cs-CZ" smtClean="0"/>
                        <a:t>ledna 2012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VII.A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Tvarosloví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Slovesa – rod činný a rod trpný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Rod činný, rod trpný opisný</a:t>
                      </a:r>
                      <a:r>
                        <a:rPr lang="cs-CZ" baseline="0" dirty="0" smtClean="0"/>
                        <a:t> a zvratný</a:t>
                      </a:r>
                      <a:r>
                        <a:rPr lang="cs-CZ" dirty="0" smtClean="0"/>
                        <a:t>, podmět, činitel děje, příčestí trpné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  <a:solidFill>
            <a:schemeClr val="accent5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Najdi podmět a přísudek</a:t>
            </a:r>
            <a:br>
              <a:rPr lang="cs-CZ" sz="3200" dirty="0" smtClean="0"/>
            </a:br>
            <a:r>
              <a:rPr lang="cs-CZ" sz="2400" dirty="0" smtClean="0"/>
              <a:t>a) Podtrhni přísudek vlnovkou, podmět rovně.</a:t>
            </a:r>
            <a:br>
              <a:rPr lang="cs-CZ" sz="2400" dirty="0" smtClean="0"/>
            </a:br>
            <a:r>
              <a:rPr lang="cs-CZ" sz="2400" dirty="0" smtClean="0"/>
              <a:t>      b) Zakroužkuj činitele.      				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071678"/>
            <a:ext cx="4038600" cy="4054485"/>
          </a:xfrm>
          <a:ln w="127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Školník otevírá školu o půl osmé.</a:t>
            </a:r>
          </a:p>
          <a:p>
            <a:pPr>
              <a:buNone/>
            </a:pPr>
            <a:r>
              <a:rPr lang="cs-CZ" sz="2000" dirty="0" smtClean="0"/>
              <a:t>Malíř namaloval obraz temperami.</a:t>
            </a:r>
          </a:p>
          <a:p>
            <a:pPr>
              <a:buNone/>
            </a:pPr>
            <a:r>
              <a:rPr lang="cs-CZ" sz="2000" dirty="0" smtClean="0"/>
              <a:t>Žák vložil prázdný list do sešitu.</a:t>
            </a:r>
          </a:p>
          <a:p>
            <a:pPr>
              <a:buNone/>
            </a:pPr>
            <a:r>
              <a:rPr lang="cs-CZ" sz="2000" dirty="0" smtClean="0"/>
              <a:t>Přečtu si dopis odpoledne.</a:t>
            </a:r>
          </a:p>
          <a:p>
            <a:pPr>
              <a:buNone/>
            </a:pPr>
            <a:r>
              <a:rPr lang="cs-CZ" sz="2000" dirty="0" smtClean="0"/>
              <a:t>Otec poseká celou zahradu kosou.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_____________________________</a:t>
            </a:r>
          </a:p>
          <a:p>
            <a:pPr>
              <a:buNone/>
            </a:pPr>
            <a:r>
              <a:rPr lang="cs-CZ" sz="2000" dirty="0" smtClean="0"/>
              <a:t>Nyní doplň mezi podmět a činitele</a:t>
            </a:r>
          </a:p>
          <a:p>
            <a:pPr>
              <a:buNone/>
            </a:pPr>
            <a:r>
              <a:rPr lang="cs-CZ" sz="2000" u="sng" dirty="0" smtClean="0"/>
              <a:t>___znaménko  </a:t>
            </a:r>
            <a:r>
              <a:rPr lang="cs-CZ" sz="3200" b="1" u="sng" dirty="0" smtClean="0">
                <a:solidFill>
                  <a:srgbClr val="FF0000"/>
                </a:solidFill>
              </a:rPr>
              <a:t>=</a:t>
            </a:r>
            <a:r>
              <a:rPr lang="cs-CZ" sz="2000" u="sng" dirty="0" smtClean="0"/>
              <a:t>  ,nebo  </a:t>
            </a:r>
            <a:r>
              <a:rPr lang="cs-CZ" sz="3200" b="1" u="sng" dirty="0" smtClean="0">
                <a:solidFill>
                  <a:srgbClr val="FF0000"/>
                </a:solidFill>
              </a:rPr>
              <a:t>≠ </a:t>
            </a:r>
            <a:r>
              <a:rPr lang="cs-CZ" sz="2000" u="sng" dirty="0" smtClean="0"/>
              <a:t>:______</a:t>
            </a:r>
          </a:p>
          <a:p>
            <a:pPr>
              <a:buNone/>
            </a:pPr>
            <a:r>
              <a:rPr lang="cs-CZ" sz="2000" dirty="0" smtClean="0"/>
              <a:t>        PODMĚT           ČINITEL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071678"/>
            <a:ext cx="4038600" cy="4054485"/>
          </a:xfrm>
          <a:ln w="127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Škola se otvírá o půl osmé.</a:t>
            </a:r>
          </a:p>
          <a:p>
            <a:pPr>
              <a:buNone/>
            </a:pPr>
            <a:r>
              <a:rPr lang="cs-CZ" sz="2000" dirty="0" smtClean="0"/>
              <a:t>Obraz byl namalován temperami.</a:t>
            </a:r>
          </a:p>
          <a:p>
            <a:pPr>
              <a:buNone/>
            </a:pPr>
            <a:r>
              <a:rPr lang="cs-CZ" sz="2000" dirty="0" smtClean="0"/>
              <a:t>Prázdný list byl vložen do sešitu.</a:t>
            </a:r>
          </a:p>
          <a:p>
            <a:pPr>
              <a:buNone/>
            </a:pPr>
            <a:r>
              <a:rPr lang="cs-CZ" sz="2000" dirty="0" smtClean="0"/>
              <a:t>Dopis bude přečten odpoledne.</a:t>
            </a:r>
          </a:p>
          <a:p>
            <a:pPr>
              <a:buNone/>
            </a:pPr>
            <a:r>
              <a:rPr lang="cs-CZ" sz="2000" dirty="0" smtClean="0"/>
              <a:t>Celá zahrada bude posekána kosou.</a:t>
            </a:r>
          </a:p>
          <a:p>
            <a:pPr>
              <a:buNone/>
            </a:pPr>
            <a:r>
              <a:rPr lang="cs-CZ" sz="2000" dirty="0" smtClean="0"/>
              <a:t>Celá zahrada se poseká kosou.</a:t>
            </a:r>
          </a:p>
          <a:p>
            <a:pPr>
              <a:buNone/>
            </a:pPr>
            <a:r>
              <a:rPr lang="cs-CZ" sz="2000" dirty="0" smtClean="0"/>
              <a:t>______________________________</a:t>
            </a:r>
          </a:p>
          <a:p>
            <a:pPr>
              <a:buNone/>
            </a:pPr>
            <a:r>
              <a:rPr lang="cs-CZ" sz="2000" dirty="0" smtClean="0"/>
              <a:t>Nyní doplň mezi podmět a činitele</a:t>
            </a:r>
          </a:p>
          <a:p>
            <a:pPr>
              <a:buNone/>
            </a:pPr>
            <a:r>
              <a:rPr lang="cs-CZ" sz="2000" u="sng" dirty="0" smtClean="0"/>
              <a:t>___znaménko  </a:t>
            </a:r>
            <a:r>
              <a:rPr lang="cs-CZ" sz="3200" b="1" u="sng" dirty="0" smtClean="0">
                <a:solidFill>
                  <a:srgbClr val="FF0000"/>
                </a:solidFill>
              </a:rPr>
              <a:t>=</a:t>
            </a:r>
            <a:r>
              <a:rPr lang="cs-CZ" sz="2000" u="sng" dirty="0" smtClean="0"/>
              <a:t>  ,nebo  </a:t>
            </a:r>
            <a:r>
              <a:rPr lang="cs-CZ" sz="3200" b="1" u="sng" dirty="0" smtClean="0">
                <a:solidFill>
                  <a:srgbClr val="FF0000"/>
                </a:solidFill>
              </a:rPr>
              <a:t>≠ </a:t>
            </a:r>
            <a:r>
              <a:rPr lang="cs-CZ" sz="2000" u="sng" dirty="0" smtClean="0"/>
              <a:t>:______</a:t>
            </a:r>
          </a:p>
          <a:p>
            <a:pPr>
              <a:buNone/>
            </a:pPr>
            <a:r>
              <a:rPr lang="cs-CZ" sz="2000" dirty="0" smtClean="0"/>
              <a:t>        PODMĚT           ČINITEL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501122" cy="1011222"/>
          </a:xfrm>
          <a:solidFill>
            <a:schemeClr val="accent5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Rod činný  -  rod trpný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7158" y="1357298"/>
            <a:ext cx="3857652" cy="5143536"/>
          </a:xfrm>
          <a:ln w="1270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400" dirty="0" smtClean="0"/>
              <a:t>PODMĚT   </a:t>
            </a:r>
            <a:r>
              <a:rPr lang="cs-CZ" sz="4400" b="1" dirty="0" smtClean="0">
                <a:solidFill>
                  <a:srgbClr val="FF0000"/>
                </a:solidFill>
              </a:rPr>
              <a:t>=</a:t>
            </a:r>
            <a:r>
              <a:rPr lang="cs-CZ" sz="2400" dirty="0" smtClean="0"/>
              <a:t>   ČINITEL</a:t>
            </a:r>
          </a:p>
          <a:p>
            <a:pPr>
              <a:buNone/>
            </a:pPr>
            <a:r>
              <a:rPr lang="cs-CZ" sz="2000" dirty="0" smtClean="0"/>
              <a:t>Je-li podmět zároveň činitelem děje,</a:t>
            </a:r>
          </a:p>
          <a:p>
            <a:pPr>
              <a:buNone/>
            </a:pPr>
            <a:r>
              <a:rPr lang="cs-CZ" sz="2000" dirty="0" smtClean="0"/>
              <a:t>pak  se jedná o </a:t>
            </a:r>
            <a:r>
              <a:rPr lang="cs-CZ" sz="2400" b="1" u="sng" dirty="0" smtClean="0">
                <a:solidFill>
                  <a:srgbClr val="FF0000"/>
                </a:solidFill>
              </a:rPr>
              <a:t>rod  ČINNÝ</a:t>
            </a:r>
            <a:r>
              <a:rPr lang="cs-CZ" sz="2400" dirty="0" smtClean="0"/>
              <a:t> .</a:t>
            </a:r>
          </a:p>
          <a:p>
            <a:pPr>
              <a:buNone/>
            </a:pPr>
            <a:endParaRPr lang="cs-CZ" sz="2400" b="1" u="sng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  <a:latin typeface="Lucida Handwriting" pitchFamily="66" charset="0"/>
              </a:rPr>
              <a:t>Standa  rozsypal  cukr.</a:t>
            </a:r>
          </a:p>
          <a:p>
            <a:pPr>
              <a:buNone/>
            </a:pPr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  <a:latin typeface="Lucida Handwriting" pitchFamily="66" charset="0"/>
              </a:rPr>
              <a:t>Irenka  rozbila  hrneček.</a:t>
            </a:r>
            <a:endParaRPr lang="cs-CZ" sz="2200" dirty="0">
              <a:solidFill>
                <a:schemeClr val="accent1">
                  <a:lumMod val="75000"/>
                </a:schemeClr>
              </a:solidFill>
              <a:latin typeface="Lucida Handwriting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00562" y="1357298"/>
            <a:ext cx="4357718" cy="5143536"/>
          </a:xfrm>
          <a:ln w="1270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</a:t>
            </a:r>
            <a:r>
              <a:rPr lang="cs-CZ" sz="2400" dirty="0" smtClean="0"/>
              <a:t>PODMĚT</a:t>
            </a:r>
            <a:r>
              <a:rPr lang="cs-CZ" dirty="0" smtClean="0"/>
              <a:t>  </a:t>
            </a:r>
            <a:r>
              <a:rPr lang="cs-CZ" sz="4400" b="1" dirty="0" smtClean="0">
                <a:solidFill>
                  <a:srgbClr val="FF0000"/>
                </a:solidFill>
              </a:rPr>
              <a:t>≠</a:t>
            </a:r>
            <a:r>
              <a:rPr lang="cs-CZ" dirty="0" smtClean="0"/>
              <a:t>  </a:t>
            </a:r>
            <a:r>
              <a:rPr lang="cs-CZ" sz="2400" dirty="0" smtClean="0"/>
              <a:t>ČINITEL</a:t>
            </a:r>
          </a:p>
          <a:p>
            <a:pPr>
              <a:buNone/>
            </a:pPr>
            <a:r>
              <a:rPr lang="cs-CZ" sz="2000" dirty="0" smtClean="0"/>
              <a:t>        Je-li podmět jiný než činitel děje, </a:t>
            </a:r>
          </a:p>
          <a:p>
            <a:pPr>
              <a:buNone/>
            </a:pPr>
            <a:r>
              <a:rPr lang="cs-CZ" sz="2000" dirty="0" smtClean="0"/>
              <a:t>        pak se jedná o </a:t>
            </a:r>
            <a:r>
              <a:rPr lang="cs-CZ" sz="2400" b="1" u="sng" dirty="0" smtClean="0">
                <a:solidFill>
                  <a:srgbClr val="FF0000"/>
                </a:solidFill>
              </a:rPr>
              <a:t>rod TRPNÝ </a:t>
            </a:r>
            <a:r>
              <a:rPr lang="cs-CZ" sz="2000" dirty="0" smtClean="0"/>
              <a:t>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2000" b="1" i="1" u="sng" dirty="0" smtClean="0"/>
              <a:t>OPISNÝ </a:t>
            </a:r>
          </a:p>
          <a:p>
            <a:pPr>
              <a:buNone/>
            </a:pPr>
            <a:r>
              <a:rPr lang="cs-CZ" sz="2000" dirty="0" smtClean="0"/>
              <a:t>            	je tvořen příčestím minulým 	a tvarem slovesa být</a:t>
            </a:r>
          </a:p>
          <a:p>
            <a:pPr>
              <a:buNone/>
            </a:pPr>
            <a:r>
              <a:rPr lang="cs-CZ" sz="2000" dirty="0" smtClean="0"/>
              <a:t>		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Lucida Handwriting" pitchFamily="66" charset="0"/>
              </a:rPr>
              <a:t>Cukr je rozsypán.</a:t>
            </a:r>
          </a:p>
          <a:p>
            <a:pPr>
              <a:buNone/>
            </a:pPr>
            <a:r>
              <a:rPr lang="cs-CZ" sz="2000" dirty="0" smtClean="0"/>
              <a:t>		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Lucida Handwriting" pitchFamily="66" charset="0"/>
              </a:rPr>
              <a:t>Hrneček je rozbit.</a:t>
            </a:r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2000" b="1" i="1" u="sng" dirty="0" smtClean="0"/>
              <a:t>ZVRATNÝ</a:t>
            </a:r>
          </a:p>
          <a:p>
            <a:pPr>
              <a:buNone/>
            </a:pPr>
            <a:r>
              <a:rPr lang="cs-CZ" sz="2000" dirty="0" smtClean="0"/>
              <a:t>		je tvořen 3.osobou činného 	a 	zvratným zájmenem se</a:t>
            </a:r>
          </a:p>
          <a:p>
            <a:pPr>
              <a:buNone/>
            </a:pPr>
            <a:r>
              <a:rPr lang="cs-CZ" sz="2000" dirty="0" smtClean="0"/>
              <a:t>		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Lucida Handwriting" pitchFamily="66" charset="0"/>
              </a:rPr>
              <a:t>Cukr se rozsype.</a:t>
            </a:r>
          </a:p>
          <a:p>
            <a:pPr>
              <a:buNone/>
            </a:pPr>
            <a:r>
              <a:rPr lang="cs-CZ" sz="2000" dirty="0" smtClean="0"/>
              <a:t>		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Lucida Handwriting" pitchFamily="66" charset="0"/>
              </a:rPr>
              <a:t>Hrneček se rozbil.</a:t>
            </a:r>
            <a:endParaRPr lang="cs-CZ" sz="2000" dirty="0">
              <a:solidFill>
                <a:schemeClr val="accent1">
                  <a:lumMod val="75000"/>
                </a:schemeClr>
              </a:solidFill>
              <a:latin typeface="Lucida Handwriting" pitchFamily="66" charset="0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flipV="1">
            <a:off x="4714876" y="3286124"/>
            <a:ext cx="714380" cy="50006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6200000" flipH="1">
            <a:off x="4676777" y="3824289"/>
            <a:ext cx="714378" cy="6381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Příčestí trpné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  <a:ln w="127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se tvoří z kmene minulého plnovýznamového slovesa:</a:t>
            </a:r>
          </a:p>
          <a:p>
            <a:pPr>
              <a:buNone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i="1" u="sng" dirty="0" smtClean="0">
                <a:solidFill>
                  <a:srgbClr val="C00000"/>
                </a:solidFill>
              </a:rPr>
              <a:t>příponou –n / -</a:t>
            </a:r>
            <a:r>
              <a:rPr lang="cs-CZ" sz="2400" i="1" u="sng" dirty="0" err="1" smtClean="0">
                <a:solidFill>
                  <a:srgbClr val="C00000"/>
                </a:solidFill>
              </a:rPr>
              <a:t>en</a:t>
            </a:r>
            <a:endParaRPr lang="cs-CZ" sz="2400" i="1" u="sng" dirty="0" smtClean="0">
              <a:solidFill>
                <a:srgbClr val="C00000"/>
              </a:solidFill>
            </a:endParaRPr>
          </a:p>
          <a:p>
            <a:pPr marL="457200" indent="-457200">
              <a:buNone/>
            </a:pPr>
            <a:r>
              <a:rPr lang="cs-CZ" sz="2400" dirty="0" smtClean="0"/>
              <a:t>		</a:t>
            </a:r>
            <a:r>
              <a:rPr lang="cs-CZ" sz="2000" dirty="0" smtClean="0"/>
              <a:t>vymyslel  -  vymyšl</a:t>
            </a:r>
            <a:r>
              <a:rPr lang="cs-CZ" sz="2000" b="1" u="sng" dirty="0" smtClean="0">
                <a:solidFill>
                  <a:schemeClr val="accent5">
                    <a:lumMod val="75000"/>
                  </a:schemeClr>
                </a:solidFill>
              </a:rPr>
              <a:t>en</a:t>
            </a:r>
            <a:r>
              <a:rPr lang="cs-CZ" sz="2000" dirty="0" smtClean="0"/>
              <a:t>, vymyšl</a:t>
            </a:r>
            <a:r>
              <a:rPr lang="cs-CZ" sz="2000" b="1" u="sng" dirty="0" smtClean="0">
                <a:solidFill>
                  <a:schemeClr val="accent5">
                    <a:lumMod val="75000"/>
                  </a:schemeClr>
                </a:solidFill>
              </a:rPr>
              <a:t>ena</a:t>
            </a:r>
            <a:r>
              <a:rPr lang="cs-CZ" sz="2000" dirty="0" smtClean="0"/>
              <a:t>, vymyšl</a:t>
            </a:r>
            <a:r>
              <a:rPr lang="cs-CZ" sz="2000" b="1" u="sng" dirty="0" smtClean="0">
                <a:solidFill>
                  <a:schemeClr val="accent5">
                    <a:lumMod val="75000"/>
                  </a:schemeClr>
                </a:solidFill>
              </a:rPr>
              <a:t>eno</a:t>
            </a:r>
          </a:p>
          <a:p>
            <a:pPr marL="457200" indent="-457200">
              <a:buNone/>
            </a:pPr>
            <a:r>
              <a:rPr lang="cs-CZ" sz="2000" dirty="0" smtClean="0"/>
              <a:t>		zvýšil        -  zvýš</a:t>
            </a:r>
            <a:r>
              <a:rPr lang="cs-CZ" sz="2000" b="1" u="sng" dirty="0" smtClean="0">
                <a:solidFill>
                  <a:schemeClr val="accent5">
                    <a:lumMod val="75000"/>
                  </a:schemeClr>
                </a:solidFill>
              </a:rPr>
              <a:t>en</a:t>
            </a:r>
            <a:r>
              <a:rPr lang="cs-CZ" sz="2000" dirty="0" smtClean="0"/>
              <a:t>, zvýš</a:t>
            </a:r>
            <a:r>
              <a:rPr lang="cs-CZ" sz="2000" b="1" u="sng" dirty="0" smtClean="0">
                <a:solidFill>
                  <a:schemeClr val="accent5">
                    <a:lumMod val="75000"/>
                  </a:schemeClr>
                </a:solidFill>
              </a:rPr>
              <a:t>ena</a:t>
            </a:r>
            <a:r>
              <a:rPr lang="cs-CZ" sz="2000" dirty="0" smtClean="0"/>
              <a:t>, zvýš</a:t>
            </a:r>
            <a:r>
              <a:rPr lang="cs-CZ" sz="2000" b="1" u="sng" dirty="0" smtClean="0">
                <a:solidFill>
                  <a:schemeClr val="accent5">
                    <a:lumMod val="75000"/>
                  </a:schemeClr>
                </a:solidFill>
              </a:rPr>
              <a:t>eno</a:t>
            </a:r>
          </a:p>
          <a:p>
            <a:pPr marL="457200" indent="-457200">
              <a:buNone/>
            </a:pPr>
            <a:r>
              <a:rPr lang="cs-CZ" sz="2000" dirty="0" smtClean="0"/>
              <a:t>		napsal      - naps</a:t>
            </a:r>
            <a:r>
              <a:rPr lang="cs-CZ" sz="2000" b="1" u="sng" dirty="0" smtClean="0">
                <a:solidFill>
                  <a:schemeClr val="accent5">
                    <a:lumMod val="75000"/>
                  </a:schemeClr>
                </a:solidFill>
              </a:rPr>
              <a:t>án</a:t>
            </a:r>
            <a:r>
              <a:rPr lang="cs-CZ" sz="2000" dirty="0" smtClean="0"/>
              <a:t>, naps</a:t>
            </a:r>
            <a:r>
              <a:rPr lang="cs-CZ" sz="2000" b="1" u="sng" dirty="0" smtClean="0">
                <a:solidFill>
                  <a:schemeClr val="accent5">
                    <a:lumMod val="75000"/>
                  </a:schemeClr>
                </a:solidFill>
              </a:rPr>
              <a:t>ána</a:t>
            </a:r>
            <a:r>
              <a:rPr lang="cs-CZ" sz="2000" dirty="0" smtClean="0"/>
              <a:t>, naps</a:t>
            </a:r>
            <a:r>
              <a:rPr lang="cs-CZ" sz="2000" b="1" u="sng" dirty="0" smtClean="0">
                <a:solidFill>
                  <a:schemeClr val="accent5">
                    <a:lumMod val="75000"/>
                  </a:schemeClr>
                </a:solidFill>
              </a:rPr>
              <a:t>áno</a:t>
            </a:r>
          </a:p>
          <a:p>
            <a:pPr marL="457200" indent="-457200">
              <a:buNone/>
            </a:pPr>
            <a:r>
              <a:rPr lang="cs-CZ" sz="2000" dirty="0" smtClean="0"/>
              <a:t>		odebral    - odebr</a:t>
            </a:r>
            <a:r>
              <a:rPr lang="cs-CZ" sz="2000" b="1" u="sng" dirty="0" smtClean="0">
                <a:solidFill>
                  <a:schemeClr val="accent5">
                    <a:lumMod val="75000"/>
                  </a:schemeClr>
                </a:solidFill>
              </a:rPr>
              <a:t>án</a:t>
            </a:r>
            <a:r>
              <a:rPr lang="cs-CZ" sz="2000" dirty="0" smtClean="0"/>
              <a:t>, odebr</a:t>
            </a:r>
            <a:r>
              <a:rPr lang="cs-CZ" sz="2000" b="1" u="sng" dirty="0" smtClean="0">
                <a:solidFill>
                  <a:schemeClr val="accent5">
                    <a:lumMod val="75000"/>
                  </a:schemeClr>
                </a:solidFill>
              </a:rPr>
              <a:t>ána</a:t>
            </a:r>
            <a:r>
              <a:rPr lang="cs-CZ" sz="2000" dirty="0" smtClean="0"/>
              <a:t>, odebr</a:t>
            </a:r>
            <a:r>
              <a:rPr lang="cs-CZ" sz="2000" b="1" u="sng" dirty="0" smtClean="0">
                <a:solidFill>
                  <a:schemeClr val="accent5">
                    <a:lumMod val="75000"/>
                  </a:schemeClr>
                </a:solidFill>
              </a:rPr>
              <a:t>áno</a:t>
            </a:r>
          </a:p>
          <a:p>
            <a:pPr marL="457200" indent="-457200">
              <a:buAutoNum type="alphaLcParenR"/>
            </a:pPr>
            <a:r>
              <a:rPr lang="cs-CZ" sz="2400" i="1" u="sng" dirty="0" smtClean="0">
                <a:solidFill>
                  <a:srgbClr val="C00000"/>
                </a:solidFill>
              </a:rPr>
              <a:t>příponou –t</a:t>
            </a:r>
          </a:p>
          <a:p>
            <a:pPr marL="457200" indent="-457200">
              <a:buNone/>
            </a:pPr>
            <a:r>
              <a:rPr lang="cs-CZ" sz="2000" dirty="0" smtClean="0"/>
              <a:t>		zalil     -   zali</a:t>
            </a:r>
            <a:r>
              <a:rPr lang="cs-CZ" sz="2200" b="1" u="sng" dirty="0" smtClean="0">
                <a:solidFill>
                  <a:schemeClr val="accent5">
                    <a:lumMod val="75000"/>
                  </a:schemeClr>
                </a:solidFill>
              </a:rPr>
              <a:t>t,</a:t>
            </a:r>
            <a:r>
              <a:rPr lang="cs-CZ" sz="2000" dirty="0" smtClean="0"/>
              <a:t> zali</a:t>
            </a:r>
            <a:r>
              <a:rPr lang="cs-CZ" sz="2200" b="1" u="sng" dirty="0" smtClean="0">
                <a:solidFill>
                  <a:schemeClr val="accent5">
                    <a:lumMod val="75000"/>
                  </a:schemeClr>
                </a:solidFill>
              </a:rPr>
              <a:t>ta</a:t>
            </a:r>
            <a:r>
              <a:rPr lang="cs-CZ" sz="2000" dirty="0" smtClean="0"/>
              <a:t>, zali</a:t>
            </a:r>
            <a:r>
              <a:rPr lang="cs-CZ" sz="2200" b="1" u="sng" dirty="0" smtClean="0">
                <a:solidFill>
                  <a:schemeClr val="accent5">
                    <a:lumMod val="75000"/>
                  </a:schemeClr>
                </a:solidFill>
              </a:rPr>
              <a:t>to</a:t>
            </a:r>
          </a:p>
          <a:p>
            <a:pPr marL="457200" indent="-457200">
              <a:buNone/>
            </a:pPr>
            <a:r>
              <a:rPr lang="cs-CZ" sz="2000" dirty="0" smtClean="0"/>
              <a:t>		umyl   -   umy</a:t>
            </a:r>
            <a:r>
              <a:rPr lang="cs-CZ" sz="2200" b="1" u="sng" dirty="0" smtClean="0">
                <a:solidFill>
                  <a:schemeClr val="accent5">
                    <a:lumMod val="75000"/>
                  </a:schemeClr>
                </a:solidFill>
              </a:rPr>
              <a:t>t</a:t>
            </a:r>
            <a:r>
              <a:rPr lang="cs-CZ" sz="2000" dirty="0" smtClean="0"/>
              <a:t>, umy</a:t>
            </a:r>
            <a:r>
              <a:rPr lang="cs-CZ" sz="2200" b="1" u="sng" dirty="0" smtClean="0">
                <a:solidFill>
                  <a:schemeClr val="accent5">
                    <a:lumMod val="75000"/>
                  </a:schemeClr>
                </a:solidFill>
              </a:rPr>
              <a:t>ta</a:t>
            </a:r>
            <a:r>
              <a:rPr lang="cs-CZ" sz="2000" dirty="0" smtClean="0"/>
              <a:t>, umy</a:t>
            </a:r>
            <a:r>
              <a:rPr lang="cs-CZ" sz="2200" b="1" u="sng" dirty="0" smtClean="0">
                <a:solidFill>
                  <a:schemeClr val="accent5">
                    <a:lumMod val="75000"/>
                  </a:schemeClr>
                </a:solidFill>
              </a:rPr>
              <a:t>to</a:t>
            </a:r>
          </a:p>
          <a:p>
            <a:pPr marL="457200" indent="-457200">
              <a:buNone/>
            </a:pPr>
            <a:r>
              <a:rPr lang="cs-CZ" sz="2000" dirty="0" smtClean="0"/>
              <a:t>		rozbil  -   rozbi</a:t>
            </a:r>
            <a:r>
              <a:rPr lang="cs-CZ" sz="2200" b="1" u="sng" dirty="0" smtClean="0">
                <a:solidFill>
                  <a:schemeClr val="accent5">
                    <a:lumMod val="75000"/>
                  </a:schemeClr>
                </a:solidFill>
              </a:rPr>
              <a:t>t</a:t>
            </a:r>
            <a:r>
              <a:rPr lang="cs-CZ" sz="2000" dirty="0" smtClean="0"/>
              <a:t>, rozbi</a:t>
            </a:r>
            <a:r>
              <a:rPr lang="cs-CZ" sz="2200" b="1" u="sng" dirty="0" smtClean="0">
                <a:solidFill>
                  <a:schemeClr val="accent5">
                    <a:lumMod val="75000"/>
                  </a:schemeClr>
                </a:solidFill>
              </a:rPr>
              <a:t>ta</a:t>
            </a:r>
            <a:r>
              <a:rPr lang="cs-CZ" sz="2000" dirty="0" smtClean="0"/>
              <a:t>, rozbi</a:t>
            </a:r>
            <a:r>
              <a:rPr lang="cs-CZ" sz="2200" b="1" u="sng" dirty="0" smtClean="0">
                <a:solidFill>
                  <a:schemeClr val="accent5">
                    <a:lumMod val="75000"/>
                  </a:schemeClr>
                </a:solidFill>
              </a:rPr>
              <a:t>to</a:t>
            </a:r>
          </a:p>
          <a:p>
            <a:pPr marL="457200" indent="-457200">
              <a:buNone/>
            </a:pPr>
            <a:r>
              <a:rPr lang="cs-CZ" sz="2400" dirty="0" smtClean="0"/>
              <a:t>	</a:t>
            </a:r>
            <a:endParaRPr lang="cs-CZ" sz="24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200" dirty="0" smtClean="0"/>
              <a:t>Příčestí opisné trpné </a:t>
            </a:r>
            <a:br>
              <a:rPr lang="cs-CZ" sz="3200" dirty="0" smtClean="0"/>
            </a:br>
            <a:r>
              <a:rPr lang="cs-CZ" sz="2400" dirty="0" smtClean="0"/>
              <a:t>a) utvoř příčestí minulé</a:t>
            </a:r>
            <a:br>
              <a:rPr lang="cs-CZ" sz="2400" dirty="0" smtClean="0"/>
            </a:br>
            <a:r>
              <a:rPr lang="cs-CZ" sz="2400" dirty="0" smtClean="0"/>
              <a:t>b) utvoř příčestí trpné    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  <a:ln w="127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i="1" u="sng" dirty="0" smtClean="0">
                <a:solidFill>
                  <a:schemeClr val="accent2">
                    <a:lumMod val="75000"/>
                  </a:schemeClr>
                </a:solidFill>
              </a:rPr>
              <a:t>Infinitiv		příčestí minulé	příčestí trpné opisné	zvratné______</a:t>
            </a:r>
          </a:p>
          <a:p>
            <a:pPr>
              <a:buNone/>
            </a:pPr>
            <a:r>
              <a:rPr lang="cs-CZ" sz="2000" dirty="0" smtClean="0"/>
              <a:t>snížit 		_____________	____________________	____________</a:t>
            </a:r>
          </a:p>
          <a:p>
            <a:pPr>
              <a:buNone/>
            </a:pPr>
            <a:r>
              <a:rPr lang="cs-CZ" sz="2000" dirty="0" smtClean="0"/>
              <a:t>slíbit		_____________	____________________	____________</a:t>
            </a:r>
          </a:p>
          <a:p>
            <a:pPr>
              <a:buNone/>
            </a:pPr>
            <a:r>
              <a:rPr lang="cs-CZ" sz="2000" dirty="0" smtClean="0"/>
              <a:t>hodnotit		_____________   	____________________	____________</a:t>
            </a:r>
          </a:p>
          <a:p>
            <a:pPr>
              <a:buNone/>
            </a:pPr>
            <a:r>
              <a:rPr lang="cs-CZ" sz="2000" dirty="0" smtClean="0"/>
              <a:t>rozhoupat	_____________	____________________	____________</a:t>
            </a:r>
          </a:p>
          <a:p>
            <a:pPr>
              <a:buNone/>
            </a:pPr>
            <a:r>
              <a:rPr lang="cs-CZ" sz="2000" dirty="0" smtClean="0"/>
              <a:t>slepit		_____________	____________________	____________</a:t>
            </a:r>
          </a:p>
          <a:p>
            <a:pPr>
              <a:buNone/>
            </a:pPr>
            <a:r>
              <a:rPr lang="cs-CZ" sz="2000" dirty="0" smtClean="0"/>
              <a:t>vypít		_____________	____________________	____________</a:t>
            </a:r>
          </a:p>
          <a:p>
            <a:pPr>
              <a:buNone/>
            </a:pPr>
            <a:r>
              <a:rPr lang="cs-CZ" sz="2000" dirty="0" smtClean="0"/>
              <a:t>zahodit		_____________	____________________	____________</a:t>
            </a:r>
          </a:p>
          <a:p>
            <a:pPr>
              <a:buNone/>
            </a:pPr>
            <a:r>
              <a:rPr lang="cs-CZ" sz="2000" dirty="0" err="1" smtClean="0"/>
              <a:t>stít</a:t>
            </a:r>
            <a:r>
              <a:rPr lang="cs-CZ" sz="2000" dirty="0" smtClean="0"/>
              <a:t>			_____________	____________________	____________</a:t>
            </a:r>
          </a:p>
          <a:p>
            <a:pPr>
              <a:buNone/>
            </a:pPr>
            <a:r>
              <a:rPr lang="cs-CZ" sz="2000" dirty="0" smtClean="0"/>
              <a:t>prohlížet		_____________	____________________	____________</a:t>
            </a:r>
          </a:p>
          <a:p>
            <a:pPr>
              <a:buNone/>
            </a:pPr>
            <a:r>
              <a:rPr lang="cs-CZ" sz="2000" dirty="0" smtClean="0"/>
              <a:t>poznat		_____________	____________________	____________</a:t>
            </a:r>
          </a:p>
          <a:p>
            <a:pPr>
              <a:buNone/>
            </a:pPr>
            <a:r>
              <a:rPr lang="cs-CZ" sz="2000" dirty="0" smtClean="0"/>
              <a:t>žádat		_____________	____________________	____________</a:t>
            </a:r>
          </a:p>
          <a:p>
            <a:pPr>
              <a:buNone/>
            </a:pPr>
            <a:r>
              <a:rPr lang="cs-CZ" sz="2000" dirty="0" smtClean="0"/>
              <a:t>dojmout		_____________	____________________	____________</a:t>
            </a:r>
            <a:endParaRPr lang="cs-CZ" sz="20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Porovnávání podmětu a činitele děje ve větách a následné vyvození</a:t>
                      </a:r>
                      <a:r>
                        <a:rPr lang="cs-CZ" baseline="0" dirty="0" smtClean="0"/>
                        <a:t> rozdílu mezi rodem činným a rodem trpným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</a:t>
                      </a:r>
                      <a:r>
                        <a:rPr lang="cs-CZ" baseline="0" dirty="0" smtClean="0"/>
                        <a:t> – shrnutí  a vysvětlení rodu trpného opisného a zvratného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Tvoření rodu trpného opisného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Procvičování tvoření trpného rodu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Práce s učebnicí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85786" y="3643314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vlastních </a:t>
                      </a:r>
                      <a:r>
                        <a:rPr lang="cs-CZ" dirty="0" smtClean="0"/>
                        <a:t>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  <a:endParaRPr lang="cs-CZ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298</Words>
  <PresentationFormat>Předvádění na obrazovce (4:3)</PresentationFormat>
  <Paragraphs>100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SLOVESA – rod činný a rod trpný</vt:lpstr>
      <vt:lpstr>Snímek 2</vt:lpstr>
      <vt:lpstr>Najdi podmět a přísudek a) Podtrhni přísudek vlnovkou, podmět rovně.       b) Zakroužkuj činitele.           </vt:lpstr>
      <vt:lpstr>Rod činný  -  rod trpný</vt:lpstr>
      <vt:lpstr>Příčestí trpné</vt:lpstr>
      <vt:lpstr>Příčestí opisné trpné  a) utvoř příčestí minulé b) utvoř příčestí trpné     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53</cp:revision>
  <dcterms:created xsi:type="dcterms:W3CDTF">2012-01-20T18:34:33Z</dcterms:created>
  <dcterms:modified xsi:type="dcterms:W3CDTF">2012-02-25T15:58:22Z</dcterms:modified>
</cp:coreProperties>
</file>