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9" r:id="rId4"/>
    <p:sldId id="271" r:id="rId5"/>
    <p:sldId id="277" r:id="rId6"/>
    <p:sldId id="278" r:id="rId7"/>
    <p:sldId id="279" r:id="rId8"/>
    <p:sldId id="280" r:id="rId9"/>
    <p:sldId id="273" r:id="rId10"/>
    <p:sldId id="275" r:id="rId11"/>
    <p:sldId id="272" r:id="rId12"/>
    <p:sldId id="268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77" autoAdjust="0"/>
    <p:restoredTop sz="94660"/>
  </p:normalViewPr>
  <p:slideViewPr>
    <p:cSldViewPr>
      <p:cViewPr>
        <p:scale>
          <a:sx n="76" d="100"/>
          <a:sy n="76" d="100"/>
        </p:scale>
        <p:origin x="-1182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651CE0-A4B0-4E04-9A5D-9A18ADF7D5F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34AA51-4EBD-46F1-8C67-61E1313E14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917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4AA51-4EBD-46F1-8C67-61E1313E146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3228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4AA51-4EBD-46F1-8C67-61E1313E146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322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336012C-79AC-47A4-891B-1CBF08A717F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336012C-79AC-47A4-891B-1CBF08A717F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336012C-79AC-47A4-891B-1CBF08A717F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6012C-79AC-47A4-891B-1CBF08A717F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6012C-79AC-47A4-891B-1CBF08A717F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336012C-79AC-47A4-891B-1CBF08A717F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6012C-79AC-47A4-891B-1CBF08A717F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336012C-79AC-47A4-891B-1CBF08A717F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336012C-79AC-47A4-891B-1CBF08A717F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6012C-79AC-47A4-891B-1CBF08A717F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6012C-79AC-47A4-891B-1CBF08A717F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336012C-79AC-47A4-891B-1CBF08A717F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3.png"/><Relationship Id="rId18" Type="http://schemas.microsoft.com/office/2007/relationships/hdphoto" Target="../media/hdphoto8.wdp"/><Relationship Id="rId3" Type="http://schemas.microsoft.com/office/2007/relationships/hdphoto" Target="../media/hdphoto1.wdp"/><Relationship Id="rId7" Type="http://schemas.openxmlformats.org/officeDocument/2006/relationships/image" Target="../media/image10.png"/><Relationship Id="rId12" Type="http://schemas.microsoft.com/office/2007/relationships/hdphoto" Target="../media/hdphoto5.wdp"/><Relationship Id="rId17" Type="http://schemas.openxmlformats.org/officeDocument/2006/relationships/image" Target="../media/image15.png"/><Relationship Id="rId2" Type="http://schemas.openxmlformats.org/officeDocument/2006/relationships/image" Target="../media/image8.png"/><Relationship Id="rId16" Type="http://schemas.microsoft.com/office/2007/relationships/hdphoto" Target="../media/hdphoto7.wdp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bQJXoXViSm4" TargetMode="External"/><Relationship Id="rId11" Type="http://schemas.openxmlformats.org/officeDocument/2006/relationships/image" Target="../media/image12.png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10" Type="http://schemas.microsoft.com/office/2007/relationships/hdphoto" Target="../media/hdphoto4.wdp"/><Relationship Id="rId4" Type="http://schemas.openxmlformats.org/officeDocument/2006/relationships/image" Target="../media/image9.png"/><Relationship Id="rId9" Type="http://schemas.openxmlformats.org/officeDocument/2006/relationships/image" Target="../media/image11.png"/><Relationship Id="rId14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7.png"/><Relationship Id="rId18" Type="http://schemas.microsoft.com/office/2007/relationships/hdphoto" Target="../media/hdphoto12.wdp"/><Relationship Id="rId26" Type="http://schemas.microsoft.com/office/2007/relationships/hdphoto" Target="../media/hdphoto16.wdp"/><Relationship Id="rId3" Type="http://schemas.microsoft.com/office/2007/relationships/hdphoto" Target="../media/hdphoto1.wdp"/><Relationship Id="rId21" Type="http://schemas.openxmlformats.org/officeDocument/2006/relationships/image" Target="../media/image21.png"/><Relationship Id="rId7" Type="http://schemas.openxmlformats.org/officeDocument/2006/relationships/image" Target="../media/image10.png"/><Relationship Id="rId12" Type="http://schemas.microsoft.com/office/2007/relationships/hdphoto" Target="../media/hdphoto9.wdp"/><Relationship Id="rId17" Type="http://schemas.openxmlformats.org/officeDocument/2006/relationships/image" Target="../media/image19.png"/><Relationship Id="rId25" Type="http://schemas.openxmlformats.org/officeDocument/2006/relationships/image" Target="../media/image23.png"/><Relationship Id="rId2" Type="http://schemas.openxmlformats.org/officeDocument/2006/relationships/image" Target="../media/image8.png"/><Relationship Id="rId16" Type="http://schemas.microsoft.com/office/2007/relationships/hdphoto" Target="../media/hdphoto11.wdp"/><Relationship Id="rId20" Type="http://schemas.microsoft.com/office/2007/relationships/hdphoto" Target="../media/hdphoto13.wdp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bQJXoXViSm4" TargetMode="External"/><Relationship Id="rId11" Type="http://schemas.openxmlformats.org/officeDocument/2006/relationships/image" Target="../media/image16.png"/><Relationship Id="rId24" Type="http://schemas.microsoft.com/office/2007/relationships/hdphoto" Target="../media/hdphoto15.wdp"/><Relationship Id="rId5" Type="http://schemas.microsoft.com/office/2007/relationships/hdphoto" Target="../media/hdphoto2.wdp"/><Relationship Id="rId15" Type="http://schemas.openxmlformats.org/officeDocument/2006/relationships/image" Target="../media/image18.png"/><Relationship Id="rId23" Type="http://schemas.openxmlformats.org/officeDocument/2006/relationships/image" Target="../media/image22.png"/><Relationship Id="rId10" Type="http://schemas.microsoft.com/office/2007/relationships/hdphoto" Target="../media/hdphoto4.wdp"/><Relationship Id="rId19" Type="http://schemas.openxmlformats.org/officeDocument/2006/relationships/image" Target="../media/image20.png"/><Relationship Id="rId4" Type="http://schemas.openxmlformats.org/officeDocument/2006/relationships/image" Target="../media/image9.png"/><Relationship Id="rId9" Type="http://schemas.openxmlformats.org/officeDocument/2006/relationships/image" Target="../media/image11.png"/><Relationship Id="rId14" Type="http://schemas.microsoft.com/office/2007/relationships/hdphoto" Target="../media/hdphoto10.wdp"/><Relationship Id="rId22" Type="http://schemas.microsoft.com/office/2007/relationships/hdphoto" Target="../media/hdphoto14.wdp"/><Relationship Id="rId27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bQJXoXViSm4" TargetMode="External"/><Relationship Id="rId5" Type="http://schemas.microsoft.com/office/2007/relationships/hdphoto" Target="../media/hdphoto2.wdp"/><Relationship Id="rId10" Type="http://schemas.microsoft.com/office/2007/relationships/hdphoto" Target="../media/hdphoto4.wdp"/><Relationship Id="rId4" Type="http://schemas.openxmlformats.org/officeDocument/2006/relationships/image" Target="../media/image9.png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bQJXoXViSm4" TargetMode="External"/><Relationship Id="rId5" Type="http://schemas.microsoft.com/office/2007/relationships/hdphoto" Target="../media/hdphoto2.wdp"/><Relationship Id="rId10" Type="http://schemas.microsoft.com/office/2007/relationships/hdphoto" Target="../media/hdphoto4.wdp"/><Relationship Id="rId4" Type="http://schemas.openxmlformats.org/officeDocument/2006/relationships/image" Target="../media/image9.png"/><Relationship Id="rId9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ezletice.cz/images/sklo.gif" TargetMode="External"/><Relationship Id="rId3" Type="http://schemas.openxmlformats.org/officeDocument/2006/relationships/hyperlink" Target="http://www.bosladna.eu/produkty/1,5_l_vino.jpg" TargetMode="External"/><Relationship Id="rId7" Type="http://schemas.openxmlformats.org/officeDocument/2006/relationships/hyperlink" Target="http://www.psptsl.cz/images/kontejner_papir.gif" TargetMode="External"/><Relationship Id="rId2" Type="http://schemas.openxmlformats.org/officeDocument/2006/relationships/hyperlink" Target="http://radialinfo.com/rubbish-needing-to-be-removed-phot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antasyobchod.cz/images/rucnipapir.jpg" TargetMode="External"/><Relationship Id="rId5" Type="http://schemas.openxmlformats.org/officeDocument/2006/relationships/hyperlink" Target="http://www.webdesign.org/img_articles/7521/bottle-slice_03.gif" TargetMode="External"/><Relationship Id="rId4" Type="http://schemas.openxmlformats.org/officeDocument/2006/relationships/hyperlink" Target="http://www.somethingyoushouldread.com/images/articles/old_shoe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menity.estranky.sk/img/picture/166/newspaper.jpg" TargetMode="External"/><Relationship Id="rId13" Type="http://schemas.openxmlformats.org/officeDocument/2006/relationships/hyperlink" Target="http://veruce.cz/obrazky/kresby/sklenice-vody-1.jpg" TargetMode="External"/><Relationship Id="rId3" Type="http://schemas.openxmlformats.org/officeDocument/2006/relationships/hyperlink" Target="http://www.abstore.cz/ed/photo/kontejner-%C4%8Dern%C3%BD.gif" TargetMode="External"/><Relationship Id="rId7" Type="http://schemas.openxmlformats.org/officeDocument/2006/relationships/hyperlink" Target="http://www.sugarcraft.com/catalog/misc/WFO-811.jpg" TargetMode="External"/><Relationship Id="rId12" Type="http://schemas.openxmlformats.org/officeDocument/2006/relationships/hyperlink" Target="http://4.bp.blogspot.com/3t5fH2q8wgc/TzQgRrpHQYI/AAAAAAAACFo/Sd4EvfG7sDg/s1600/water-footprint.jpg" TargetMode="External"/><Relationship Id="rId2" Type="http://schemas.openxmlformats.org/officeDocument/2006/relationships/hyperlink" Target="http://www.mujilove.cz/img/odp/kontejner_plast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ceskyinternet.cz/clanky/odstavce/20758-543022-1_shutterstock_89525722.jpg" TargetMode="External"/><Relationship Id="rId11" Type="http://schemas.openxmlformats.org/officeDocument/2006/relationships/hyperlink" Target="http://www.nazeleno.cz/Files/ResizedImages/obrazky/NazelenoPlus/Ta%C5%A1ky/perex-ta%C5%A1ky_329x-1_1102170818.jpg" TargetMode="External"/><Relationship Id="rId5" Type="http://schemas.openxmlformats.org/officeDocument/2006/relationships/hyperlink" Target="http://komik.bloger.cz/obrazky/komik.bloger.cz/krabice-krabice-100plus1.jpg" TargetMode="External"/><Relationship Id="rId10" Type="http://schemas.openxmlformats.org/officeDocument/2006/relationships/hyperlink" Target="http://www.pribram.cz/galerie/clanky/velke/9575_1.jpg" TargetMode="External"/><Relationship Id="rId4" Type="http://schemas.openxmlformats.org/officeDocument/2006/relationships/hyperlink" Target="http://www.bosladna.eu/produkty/1,5l_kola.jpg" TargetMode="External"/><Relationship Id="rId9" Type="http://schemas.openxmlformats.org/officeDocument/2006/relationships/hyperlink" Target="http://pixabay.com/static/uploads/photo/2011/07/18/01/39/shard-8293_64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03848" y="2132856"/>
            <a:ext cx="6172200" cy="1894362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</a:rPr>
              <a:t>Ekologie</a:t>
            </a:r>
            <a:endParaRPr lang="cs-CZ" sz="40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229200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907704" y="1052736"/>
            <a:ext cx="91440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 školy:  Základní škola Karla Klíče Hostinné</a:t>
            </a:r>
          </a:p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Autor:  Mgr. Soňa Dvořáková</a:t>
            </a:r>
          </a:p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Název:  VY_32_INOVACE_13_B_19_Ekologie</a:t>
            </a:r>
          </a:p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Téma:   Člověk a příroda</a:t>
            </a:r>
          </a:p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</p:spTree>
    <p:extLst>
      <p:ext uri="{BB962C8B-B14F-4D97-AF65-F5344CB8AC3E}">
        <p14:creationId xmlns:p14="http://schemas.microsoft.com/office/powerpoint/2010/main" val="302260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2">
                <a:lumMod val="50000"/>
              </a:schemeClr>
            </a:gs>
            <a:gs pos="79000">
              <a:schemeClr val="bg2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349792"/>
              </p:ext>
            </p:extLst>
          </p:nvPr>
        </p:nvGraphicFramePr>
        <p:xfrm>
          <a:off x="1259632" y="1196752"/>
          <a:ext cx="7056784" cy="4468707"/>
        </p:xfrm>
        <a:graphic>
          <a:graphicData uri="http://schemas.openxmlformats.org/drawingml/2006/table">
            <a:tbl>
              <a:tblPr firstRow="1" bandRow="1">
                <a:tableStyleId>{0660B408-B3CF-4A94-85FC-2B1E0A45F4A2}</a:tableStyleId>
              </a:tblPr>
              <a:tblGrid>
                <a:gridCol w="2286699"/>
                <a:gridCol w="2139172"/>
                <a:gridCol w="1106468"/>
                <a:gridCol w="1524445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2.5.2012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15.5.2012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  <a:endParaRPr lang="cs-CZ" dirty="0" smtClean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Ekologie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ochrana 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přírody, vliv člověka na přírodu,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recyklace, třídění odpadu, kontejnery na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třídění,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papír, sklo, plast, ostatní odpad,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voda, pitná voda, slaná voda, voda z ledovců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4882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chemeClr val="accent6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352554" y="-540118"/>
            <a:ext cx="6172200" cy="189436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EKOLOGIE?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76637" y="1880956"/>
            <a:ext cx="7467600" cy="4873752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vztah k přírodě, který se jí snaží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ochraňovat</a:t>
            </a:r>
            <a:endParaRPr lang="cs-CZ" sz="900" b="1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sleduje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 člověka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přírodu 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900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hledá způsoby, jak se k přírodě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chovat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co nejšetrněji a nejzodpovědněji 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pc\AppData\Local\Microsoft\Windows\Temporary Internet Files\Content.IE5\HZDV6G8I\MP9004372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158" y="208426"/>
            <a:ext cx="2088232" cy="1591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IYOB4FBL\MP9004373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2636" y="4949179"/>
            <a:ext cx="2444316" cy="162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HZDV6G8I\MP9004221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4079" y="2492896"/>
            <a:ext cx="134480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WRMD7Y5T\MP9003860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673" y="4926071"/>
            <a:ext cx="2293099" cy="16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17552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chemeClr val="accent6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554" y="-675456"/>
            <a:ext cx="6172200" cy="189436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Recyklace </a:t>
            </a:r>
          </a:p>
        </p:txBody>
      </p:sp>
      <p:sp>
        <p:nvSpPr>
          <p:cNvPr id="3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80976" y="1700808"/>
            <a:ext cx="7467600" cy="4873752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jedním z těchto způsobů je recyklace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odpadků, které se jinak zbytečně hromadí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a zatěžují životní prostředí</a:t>
            </a:r>
          </a:p>
          <a:p>
            <a:r>
              <a:rPr lang="cs-CZ" sz="2800" dirty="0"/>
              <a:t>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recyklace je opakované používání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materiálů z odpadků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(plasty, papíry i sklo)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566" y="3933056"/>
            <a:ext cx="3384376" cy="2578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82788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chemeClr val="accent6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352554" y="-675456"/>
            <a:ext cx="6172200" cy="189436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Třídění odpadu</a:t>
            </a:r>
          </a:p>
        </p:txBody>
      </p:sp>
      <p:sp>
        <p:nvSpPr>
          <p:cNvPr id="7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69500" y="1556792"/>
            <a:ext cx="8378964" cy="4873752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recyklace odpadu se však neobejde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bez správného roztřídění odpadků</a:t>
            </a:r>
          </a:p>
          <a:p>
            <a:pPr marL="0" indent="0">
              <a:buNone/>
            </a:pPr>
            <a:r>
              <a:rPr lang="cs-CZ" sz="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Naleznete odpovídající kontejner na odpadky?</a:t>
            </a:r>
            <a:endParaRPr lang="cs-CZ" sz="2800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7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445223"/>
            <a:ext cx="1378902" cy="1292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70" b="100000" l="0" r="96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85305"/>
            <a:ext cx="1368153" cy="1288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7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85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304545"/>
            <a:ext cx="1357745" cy="127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62" b="99771" l="9967" r="936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97" y="5099860"/>
            <a:ext cx="2290961" cy="1659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5000" b="95000" l="7667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401268"/>
            <a:ext cx="1500758" cy="1500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639" b="96175" l="6410" r="905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538" y="3476599"/>
            <a:ext cx="1438628" cy="1350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4800" b="93200" l="8408" r="909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211" y="3361174"/>
            <a:ext cx="1002335" cy="1505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76256" y="4720274"/>
            <a:ext cx="2386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PAPÍR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08417" y="4766440"/>
            <a:ext cx="2386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PLAST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843808" y="4766440"/>
            <a:ext cx="2386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4443275"/>
            <a:ext cx="2386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OSTATNÍ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ODPAD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100000" l="2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713" y="3460931"/>
            <a:ext cx="1591940" cy="1188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33972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48148E-6 L 0.39635 0.23634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09" y="1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07407E-6 L 0.41406 0.25162 " pathEditMode="relative" rAng="0" ptsTypes="AA">
                                      <p:cBhvr>
                                        <p:cTn id="95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94" y="1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000"/>
                            </p:stCondLst>
                            <p:childTnLst>
                              <p:par>
                                <p:cTn id="10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07407E-6 L -0.25573 0.22014 " pathEditMode="relative" rAng="0" ptsTypes="AA">
                                      <p:cBhvr>
                                        <p:cTn id="123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95" y="10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000"/>
                            </p:stCondLst>
                            <p:childTnLst>
                              <p:par>
                                <p:cTn id="125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3000"/>
                            </p:stCondLst>
                            <p:childTnLst>
                              <p:par>
                                <p:cTn id="13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7037E-6 L -0.65799 0.26574 " pathEditMode="relative" rAng="0" ptsTypes="AA">
                                      <p:cBhvr>
                                        <p:cTn id="1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899" y="1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2000"/>
                            </p:stCondLst>
                            <p:childTnLst>
                              <p:par>
                                <p:cTn id="153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3000"/>
                            </p:stCondLst>
                            <p:childTnLst>
                              <p:par>
                                <p:cTn id="16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5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chemeClr val="accent6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7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277" y="224142"/>
            <a:ext cx="1378902" cy="1292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70" b="100000" l="0" r="96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11" y="279704"/>
            <a:ext cx="1368153" cy="1288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7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85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09" y="5382999"/>
            <a:ext cx="1357745" cy="127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62" b="99771" l="9967" r="936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247" y="5290666"/>
            <a:ext cx="2290961" cy="1659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33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660834"/>
            <a:ext cx="1624327" cy="1881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984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09" y="2503915"/>
            <a:ext cx="1935532" cy="2497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15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5000" l="9910" r="69970"/>
                    </a14:imgEffect>
                    <a14:imgEffect>
                      <a14:artisticPlasticWrap/>
                    </a14:imgEffect>
                    <a14:imgEffect>
                      <a14:colorTemperature colorTemp="88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1050" y="199257"/>
            <a:ext cx="1534903" cy="2304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100000" l="0" r="100000"/>
                    </a14:imgEffect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617008"/>
            <a:ext cx="1669368" cy="16693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753" b="91667" l="12449" r="924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290" y="4758361"/>
            <a:ext cx="2405633" cy="1826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1" cstate="print">
            <a:grayscl/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10000" b="95000" l="9910" r="6997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3883" y="2600976"/>
            <a:ext cx="1352697" cy="2031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483" y="2874907"/>
            <a:ext cx="2281436" cy="1631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1653" b="96281" l="9422" r="990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0036" y="398233"/>
            <a:ext cx="2592175" cy="1906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290" y="2757760"/>
            <a:ext cx="2466975" cy="18478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7237413" y="5375044"/>
            <a:ext cx="418864" cy="3816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654263" y="5232653"/>
            <a:ext cx="418864" cy="3816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712186" y="181176"/>
            <a:ext cx="418864" cy="38162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135019" y="271685"/>
            <a:ext cx="418864" cy="3816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480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50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10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0" dur="50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4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50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8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1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2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10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4" dur="50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8" grpId="0" animBg="1"/>
      <p:bldP spid="29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chemeClr val="accent6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7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277" y="224142"/>
            <a:ext cx="1378902" cy="1292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70" b="100000" l="0" r="96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11" y="279704"/>
            <a:ext cx="1368153" cy="1288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7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85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09" y="5382999"/>
            <a:ext cx="1357745" cy="127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62" b="99771" l="9967" r="936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247" y="5290666"/>
            <a:ext cx="2290961" cy="1659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7237413" y="5375044"/>
            <a:ext cx="418864" cy="3816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654263" y="5232653"/>
            <a:ext cx="418864" cy="3816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712186" y="181176"/>
            <a:ext cx="418864" cy="38162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135019" y="271685"/>
            <a:ext cx="418864" cy="3816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126942" y="1467624"/>
            <a:ext cx="3642149" cy="3821764"/>
          </a:xfrm>
        </p:spPr>
        <p:txBody>
          <a:bodyPr>
            <a:normAutofit/>
          </a:bodyPr>
          <a:lstStyle/>
          <a:p>
            <a:pPr>
              <a:buClr>
                <a:srgbClr val="00B050"/>
              </a:buClr>
              <a:buSzPct val="80000"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Sklo:</a:t>
            </a:r>
          </a:p>
          <a:p>
            <a:pPr marL="0" indent="0">
              <a:buClr>
                <a:srgbClr val="00B050"/>
              </a:buClr>
              <a:buSzPct val="80000"/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r>
              <a:rPr lang="cs-CZ" dirty="0"/>
              <a:t> barevné sklo, láhve </a:t>
            </a:r>
            <a:r>
              <a:rPr lang="cs-CZ" dirty="0" smtClean="0"/>
              <a:t>od nápojů, skleněné nádoby, skleněné střepy</a:t>
            </a:r>
          </a:p>
          <a:p>
            <a:pPr marL="0" indent="0">
              <a:buClr>
                <a:srgbClr val="00B050"/>
              </a:buClr>
              <a:buSzPct val="80000"/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r>
              <a:rPr lang="cs-CZ" dirty="0"/>
              <a:t>keramika, porcelán, zářivky, </a:t>
            </a:r>
            <a:r>
              <a:rPr lang="cs-CZ" dirty="0" smtClean="0"/>
              <a:t>kovové </a:t>
            </a:r>
            <a:r>
              <a:rPr lang="cs-CZ" dirty="0"/>
              <a:t>uzávěry lahví, </a:t>
            </a:r>
            <a:r>
              <a:rPr lang="cs-CZ" dirty="0" smtClean="0"/>
              <a:t>znečištěné </a:t>
            </a:r>
            <a:r>
              <a:rPr lang="cs-CZ" dirty="0"/>
              <a:t>láhve a nádoby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</p:txBody>
      </p:sp>
      <p:sp>
        <p:nvSpPr>
          <p:cNvPr id="21" name="Zástupný symbol pro obsah 3"/>
          <p:cNvSpPr txBox="1">
            <a:spLocks/>
          </p:cNvSpPr>
          <p:nvPr/>
        </p:nvSpPr>
        <p:spPr>
          <a:xfrm>
            <a:off x="4932040" y="855903"/>
            <a:ext cx="3787384" cy="4347467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SzPct val="80000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Papír:</a:t>
            </a:r>
          </a:p>
          <a:p>
            <a:pPr marL="0" indent="0">
              <a:buClr>
                <a:srgbClr val="0070C0"/>
              </a:buClr>
              <a:buSzPct val="80000"/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dirty="0"/>
              <a:t> noviny, </a:t>
            </a:r>
            <a:r>
              <a:rPr lang="cs-CZ" dirty="0" smtClean="0"/>
              <a:t>časopisy, </a:t>
            </a:r>
            <a:r>
              <a:rPr lang="cs-CZ" dirty="0"/>
              <a:t>reklamní letáky, knihy, sešity, </a:t>
            </a:r>
            <a:r>
              <a:rPr lang="cs-CZ" dirty="0" smtClean="0"/>
              <a:t>krabice, </a:t>
            </a:r>
            <a:r>
              <a:rPr lang="cs-CZ" dirty="0"/>
              <a:t>kartón, papírové obaly (např. sáčky)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Clr>
                <a:srgbClr val="0070C0"/>
              </a:buClr>
              <a:buSzPct val="80000"/>
              <a:buNone/>
            </a:pPr>
            <a:r>
              <a:rPr lang="cs-CZ" dirty="0" smtClean="0"/>
              <a:t>      mokrý</a:t>
            </a:r>
            <a:r>
              <a:rPr lang="cs-CZ" dirty="0"/>
              <a:t>, mastný nebo jinak znečištěný papír, uhlový a voskovaný papír, použité plenky a hygienické potřeby</a:t>
            </a: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Clr>
                <a:srgbClr val="0070C0"/>
              </a:buClr>
              <a:buSzPct val="80000"/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5098071" y="1568048"/>
            <a:ext cx="100913" cy="79430"/>
          </a:xfrm>
          <a:prstGeom prst="line">
            <a:avLst/>
          </a:prstGeom>
          <a:ln w="539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5174610" y="1488616"/>
            <a:ext cx="216024" cy="158864"/>
          </a:xfrm>
          <a:prstGeom prst="line">
            <a:avLst/>
          </a:prstGeom>
          <a:ln w="539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5178924" y="3398174"/>
            <a:ext cx="184666" cy="178422"/>
          </a:xfrm>
          <a:prstGeom prst="line">
            <a:avLst/>
          </a:prstGeom>
          <a:ln w="539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 flipV="1">
            <a:off x="5164915" y="3398174"/>
            <a:ext cx="198675" cy="178423"/>
          </a:xfrm>
          <a:prstGeom prst="line">
            <a:avLst/>
          </a:prstGeom>
          <a:ln w="539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98071" y="3225552"/>
            <a:ext cx="324765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324191" y="2132856"/>
            <a:ext cx="100913" cy="79430"/>
          </a:xfrm>
          <a:prstGeom prst="line">
            <a:avLst/>
          </a:prstGeom>
          <a:ln w="539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1400730" y="2053424"/>
            <a:ext cx="216024" cy="158864"/>
          </a:xfrm>
          <a:prstGeom prst="line">
            <a:avLst/>
          </a:prstGeom>
          <a:ln w="539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324189" y="3478311"/>
            <a:ext cx="324765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1381331" y="3649679"/>
            <a:ext cx="184666" cy="178422"/>
          </a:xfrm>
          <a:prstGeom prst="line">
            <a:avLst/>
          </a:prstGeom>
          <a:ln w="539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 flipV="1">
            <a:off x="1367322" y="3649679"/>
            <a:ext cx="198675" cy="178423"/>
          </a:xfrm>
          <a:prstGeom prst="line">
            <a:avLst/>
          </a:prstGeom>
          <a:ln w="539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631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2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9" dur="1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3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3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3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3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75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75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75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7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7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7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750"/>
                            </p:stCondLst>
                            <p:childTnLst>
                              <p:par>
                                <p:cTn id="117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32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121" dur="1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2" dur="3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3" dur="3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4" dur="3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5" dur="3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uiExpand="1" build="p"/>
      <p:bldP spid="19" grpId="1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chemeClr val="accent6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7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277" y="224142"/>
            <a:ext cx="1378902" cy="1292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70" b="100000" l="0" r="96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11" y="279704"/>
            <a:ext cx="1368153" cy="1288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7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85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09" y="5382999"/>
            <a:ext cx="1357745" cy="127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62" b="99771" l="9967" r="936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247" y="5290666"/>
            <a:ext cx="2290961" cy="1659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7237413" y="5375044"/>
            <a:ext cx="418864" cy="3816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654263" y="5232653"/>
            <a:ext cx="418864" cy="3816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712186" y="181176"/>
            <a:ext cx="418864" cy="38162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135019" y="271685"/>
            <a:ext cx="418864" cy="3816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ástupný symbol pro obsah 3"/>
          <p:cNvSpPr txBox="1">
            <a:spLocks/>
          </p:cNvSpPr>
          <p:nvPr/>
        </p:nvSpPr>
        <p:spPr>
          <a:xfrm>
            <a:off x="5436096" y="2515639"/>
            <a:ext cx="5472608" cy="3131105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  <a:buSzPct val="80000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Ostatní odpad:</a:t>
            </a:r>
          </a:p>
          <a:p>
            <a:pPr marL="0" indent="0">
              <a:buClr>
                <a:schemeClr val="tx1"/>
              </a:buClr>
              <a:buSzPct val="80000"/>
              <a:buNone/>
            </a:pPr>
            <a:r>
              <a:rPr lang="cs-CZ" dirty="0"/>
              <a:t>popel, smetí, </a:t>
            </a:r>
            <a:endParaRPr lang="cs-CZ" dirty="0" smtClean="0"/>
          </a:p>
          <a:p>
            <a:pPr marL="0" indent="0">
              <a:buClr>
                <a:schemeClr val="tx1"/>
              </a:buClr>
              <a:buSzPct val="80000"/>
              <a:buNone/>
            </a:pPr>
            <a:r>
              <a:rPr lang="cs-CZ" dirty="0" smtClean="0"/>
              <a:t>znečištěný </a:t>
            </a:r>
            <a:r>
              <a:rPr lang="cs-CZ" dirty="0"/>
              <a:t>papír a plasty</a:t>
            </a:r>
            <a:endParaRPr lang="cs-CZ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1853355" y="2300514"/>
            <a:ext cx="100913" cy="79430"/>
          </a:xfrm>
          <a:prstGeom prst="line">
            <a:avLst/>
          </a:prstGeom>
          <a:ln w="539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1929894" y="2221082"/>
            <a:ext cx="216024" cy="158864"/>
          </a:xfrm>
          <a:prstGeom prst="line">
            <a:avLst/>
          </a:prstGeom>
          <a:ln w="539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1917820" y="3789040"/>
            <a:ext cx="184666" cy="178422"/>
          </a:xfrm>
          <a:prstGeom prst="line">
            <a:avLst/>
          </a:prstGeom>
          <a:ln w="539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1903811" y="3789040"/>
            <a:ext cx="198675" cy="178423"/>
          </a:xfrm>
          <a:prstGeom prst="line">
            <a:avLst/>
          </a:prstGeom>
          <a:ln w="539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576607" y="1601701"/>
            <a:ext cx="3642149" cy="3821764"/>
          </a:xfrm>
        </p:spPr>
        <p:txBody>
          <a:bodyPr>
            <a:normAutofit/>
          </a:bodyPr>
          <a:lstStyle/>
          <a:p>
            <a:pPr>
              <a:buClr>
                <a:srgbClr val="FFFF00"/>
              </a:buClr>
              <a:buSzPct val="80000"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Plast:</a:t>
            </a:r>
          </a:p>
          <a:p>
            <a:pPr marL="0" indent="0">
              <a:buClr>
                <a:srgbClr val="00B050"/>
              </a:buClr>
              <a:buSzPct val="80000"/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r>
              <a:rPr lang="cs-CZ" dirty="0" smtClean="0"/>
              <a:t>PET </a:t>
            </a:r>
            <a:r>
              <a:rPr lang="cs-CZ" dirty="0"/>
              <a:t>láhve od nápojů - sešlápnuté, kelímky, sáčky, fólie, výrobky a obaly z </a:t>
            </a:r>
            <a:r>
              <a:rPr lang="cs-CZ" dirty="0" smtClean="0"/>
              <a:t>plastů</a:t>
            </a:r>
          </a:p>
          <a:p>
            <a:pPr marL="0" indent="0">
              <a:buClr>
                <a:srgbClr val="00B050"/>
              </a:buClr>
              <a:buSzPct val="80000"/>
              <a:buNone/>
            </a:pPr>
            <a:r>
              <a:rPr lang="cs-CZ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dirty="0" smtClean="0"/>
              <a:t>obaly od nebezpečných látek (různých chemikálií, barev apod.)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cxnSp>
        <p:nvCxnSpPr>
          <p:cNvPr id="39" name="Přímá spojnice 38"/>
          <p:cNvCxnSpPr/>
          <p:nvPr/>
        </p:nvCxnSpPr>
        <p:spPr>
          <a:xfrm>
            <a:off x="1773854" y="3613123"/>
            <a:ext cx="324765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7115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2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9" dur="1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3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3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3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3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75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75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750"/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7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750"/>
                            </p:stCondLst>
                            <p:childTnLst>
                              <p:par>
                                <p:cTn id="117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32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121" dur="1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2" dur="3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3" dur="3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4" dur="3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5" dur="3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uiExpand="1" build="p"/>
      <p:bldP spid="38" grpId="1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Nadpis 1"/>
          <p:cNvSpPr txBox="1">
            <a:spLocks/>
          </p:cNvSpPr>
          <p:nvPr/>
        </p:nvSpPr>
        <p:spPr>
          <a:xfrm>
            <a:off x="1440755" y="-531440"/>
            <a:ext cx="6172200" cy="189436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</a:t>
            </a:r>
          </a:p>
        </p:txBody>
      </p:sp>
      <p:sp>
        <p:nvSpPr>
          <p:cNvPr id="115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71600" y="2132856"/>
            <a:ext cx="7467600" cy="4873752"/>
          </a:xfrm>
        </p:spPr>
        <p:txBody>
          <a:bodyPr/>
          <a:lstStyle/>
          <a:p>
            <a:pPr>
              <a:buClr>
                <a:schemeClr val="bg1"/>
              </a:buClr>
              <a:buSzPct val="80000"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přírodní zdroj, který je pro nás  </a:t>
            </a:r>
          </a:p>
          <a:p>
            <a:pPr marL="0" indent="0">
              <a:buClr>
                <a:schemeClr val="bg1"/>
              </a:buClr>
              <a:buSzPct val="120000"/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nesmírně důležitý</a:t>
            </a:r>
          </a:p>
          <a:p>
            <a:pPr>
              <a:buClr>
                <a:schemeClr val="bg1"/>
              </a:buClr>
              <a:buSzPct val="80000"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vody si proto vážíme a snažíme se </a:t>
            </a:r>
          </a:p>
          <a:p>
            <a:pPr marL="0" indent="0">
              <a:buClr>
                <a:schemeClr val="bg1"/>
              </a:buClr>
              <a:buSzPct val="80000"/>
              <a:buNone/>
            </a:pP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 ní co nejvíce šetřit</a:t>
            </a:r>
          </a:p>
          <a:p>
            <a:pPr>
              <a:buClr>
                <a:schemeClr val="bg1"/>
              </a:buClr>
              <a:buSzPct val="80000"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voda zabírá přibližně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71%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naší planety</a:t>
            </a:r>
          </a:p>
          <a:p>
            <a:pPr>
              <a:buClr>
                <a:schemeClr val="bg1"/>
              </a:buClr>
              <a:buSzPct val="80000"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ale </a:t>
            </a: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pitná voda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zabírá pouhé </a:t>
            </a:r>
          </a:p>
          <a:p>
            <a:pPr marL="0" indent="0">
              <a:buClr>
                <a:schemeClr val="bg1"/>
              </a:buClr>
              <a:buSzPct val="80000"/>
              <a:buNone/>
            </a:pP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1%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veškeré vody na Zemi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866" y="260648"/>
            <a:ext cx="2404177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pc\AppData\Local\Microsoft\Windows\Temporary Internet Files\Content.IE5\OENO9K0R\MP9004331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517" y="4581128"/>
            <a:ext cx="2096923" cy="2096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589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2" y="79405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29" y="145571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1" y="211736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0" y="277901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28" y="344067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2" y="410232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29" y="476397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1" y="542562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0" y="608728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09" y="13240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4" y="79405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1" y="145571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3" y="211736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2" y="277901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0" y="344066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4" y="410232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1" y="476397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3" y="542562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2" y="608728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1" y="13240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6" y="79405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3" y="145571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5" y="211736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4" y="277901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2" y="344067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6" y="410232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3" y="476397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5" y="542562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4" y="608728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240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3" y="79405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0" y="145571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2" y="211736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1" y="277901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344066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3" y="410232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0" y="476397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2" y="542562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1" y="608728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0" y="13240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5" y="79405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2" y="145570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4" y="211736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3" y="277901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1" y="344066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5" y="410232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2" y="476397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4" y="542562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3" y="608728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2" y="13240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7" y="79405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4" y="145571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6" y="211736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5" y="277901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3" y="344066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7" y="410232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4" y="476397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6" y="542562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2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5" y="608728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09" y="13240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4" y="79405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1" y="145571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3" y="211736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2" y="277901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0" y="344067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4" y="410232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1" y="476397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3" y="542562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2" y="608728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1" y="13240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6" y="79405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3" y="145571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5" y="211736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4" y="277901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2" y="344066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6" y="410232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3" y="476397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5" y="542562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4" y="608728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3" y="13240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8" y="79405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5" y="145571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7" y="211736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6" y="277901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4" y="344067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8" y="410232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5" y="476397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7" y="542562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6" y="608728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0" y="13240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5" y="79405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2" y="145571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4" y="211736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3" y="277901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1" y="344066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5" y="410232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2" y="476397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4" y="542562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3" y="608728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27" y="13240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79512" y="1604428"/>
            <a:ext cx="4499992" cy="3010829"/>
          </a:xfrm>
        </p:spPr>
        <p:txBody>
          <a:bodyPr>
            <a:normAutofit/>
          </a:bodyPr>
          <a:lstStyle/>
          <a:p>
            <a:pPr marL="0" indent="0">
              <a:buClr>
                <a:schemeClr val="bg1"/>
              </a:buClr>
              <a:buSzPct val="80000"/>
              <a:buNone/>
            </a:pPr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3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to znamená?</a:t>
            </a:r>
          </a:p>
          <a:p>
            <a:pPr marL="0" indent="0">
              <a:buClr>
                <a:schemeClr val="bg1"/>
              </a:buClr>
              <a:buSzPct val="80000"/>
              <a:buNone/>
            </a:pPr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Clr>
                <a:schemeClr val="bg1"/>
              </a:buClr>
              <a:buSzPct val="80000"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Představme si všechnu vodu na Zemi jako množství vody rozlité do</a:t>
            </a:r>
          </a:p>
          <a:p>
            <a:pPr marL="0" indent="0">
              <a:buClr>
                <a:schemeClr val="bg1"/>
              </a:buClr>
              <a:buSzPct val="80000"/>
              <a:buNone/>
            </a:pP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100 sklenic.</a:t>
            </a:r>
          </a:p>
        </p:txBody>
      </p:sp>
    </p:spTree>
    <p:extLst>
      <p:ext uri="{BB962C8B-B14F-4D97-AF65-F5344CB8AC3E}">
        <p14:creationId xmlns:p14="http://schemas.microsoft.com/office/powerpoint/2010/main" val="60521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1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1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1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1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1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1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1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1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1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1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1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1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1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1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1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1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1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1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1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7" dur="1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0" dur="1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1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6" dur="1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9" dur="1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2" dur="1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5" dur="1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1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8" dur="1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1" dur="1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1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4" dur="1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0" dur="1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3" dur="1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6" dur="1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9" dur="1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1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2" dur="1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5" dur="1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1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8" dur="1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1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4" dur="1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7" dur="1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1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0" dur="1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3" dur="1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6" dur="1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9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2" dur="1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5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8" dur="1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1" dur="1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1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1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4" dur="1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7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0" dur="1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3" dur="1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1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1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6" dur="1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9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2" dur="1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5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8" dur="1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1" dur="1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1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4" dur="1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7" dur="1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1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1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0" dur="1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3" dur="1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1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1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6" dur="1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9" dur="1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1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2" dur="1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5" dur="1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1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1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8" dur="1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1" dur="1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1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1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4" dur="1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7" dur="1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0" dur="1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3" dur="1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1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1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6" dur="1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9" dur="1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1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1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2" dur="1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5" dur="1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1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8" dur="1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1" dur="1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1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1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4" dur="1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7" dur="1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1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1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0" dur="1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3" dur="1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1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1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6" dur="1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9" dur="1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1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1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2" dur="1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5" dur="1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6" dur="1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1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8" dur="1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1" dur="1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2" dur="1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1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4" dur="1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7" dur="1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1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1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0" dur="1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3" dur="1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4" dur="1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1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6" dur="1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9" dur="1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1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1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2" dur="1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5" dur="1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1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1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8" dur="1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1" dur="1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1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1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4" dur="1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7" dur="1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1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1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0" dur="1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3" dur="1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1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1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6" dur="1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9" dur="1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0" dur="1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1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2" dur="1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5" dur="1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6" dur="1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1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8" dur="1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1" dur="1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1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4" dur="1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7" dur="1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8" dur="1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1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0" dur="1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3" dur="1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4" dur="1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5" dur="1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6" dur="1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9" dur="1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1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2" dur="1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5" dur="1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6" dur="1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7" dur="1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8" dur="1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1" dur="1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2" dur="1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3" dur="1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4" dur="1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7" dur="1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8" dur="1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1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0" dur="1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3" dur="1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1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5" dur="1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6" dur="1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9" dur="1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0" dur="1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1" dur="1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2" dur="1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5" dur="1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6" dur="1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7" dur="1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8" dur="1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1" dur="1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1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1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4" dur="1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7" dur="1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8" dur="1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9" dur="1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0" dur="1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3" dur="1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4" dur="1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5" dur="1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6" dur="1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9" dur="1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1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1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2" dur="1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5" dur="1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6" dur="1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7" dur="1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8" dur="1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1" dur="1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2" dur="1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3" dur="1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4" dur="1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7" dur="1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1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0" dur="1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2" y="79405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29" y="145571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1" y="211736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0" y="277901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28" y="344067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2" y="410232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8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29" y="476397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9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1" y="542562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0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0" y="608728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1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09" y="13240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4" y="79405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3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1" y="145571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4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3" y="211736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5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2" y="277901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6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0" y="344066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7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4" y="410232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8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1" y="476397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9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3" y="542562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0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012" y="608728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1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1" y="13240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6" y="79405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3" y="145571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4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5" y="211736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5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4" y="277901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6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2" y="344067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7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6" y="410232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8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3" y="476397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9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5" y="542562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0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94" y="608728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1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240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2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3" y="79405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0" y="145571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4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2" y="211736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5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1" y="277901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6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344066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7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3" y="410232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8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0" y="476397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9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2" y="542562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0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71" y="608728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1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0" y="13240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2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5" y="79405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2" y="145570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4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4" y="211736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5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3" y="277901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6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1" y="344066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5" y="410232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8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2" y="476397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9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4" y="542562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0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253" y="608728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1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2" y="13240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2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7" y="79405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4" y="145571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4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6" y="211736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5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5" y="277901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6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3" y="344066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7" y="410232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8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4" y="476397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9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6" y="542562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0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35" y="608728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1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09" y="13240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2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4" y="79405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1" y="145571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4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3" y="211736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5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2" y="277901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6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0" y="344067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4" y="410232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8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1" y="476397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9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3" y="542562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0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12" y="608728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1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1" y="13240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2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6" y="79405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3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3" y="145571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5" y="211736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5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4" y="277901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6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2" y="344066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6" y="410232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8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3" y="476397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9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5" y="542562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0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494" y="608728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1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3" y="13240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2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8" y="79405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3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5" y="145571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7" y="211736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5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6" y="277901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6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4" y="344067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7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8" y="410232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8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5" y="476397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9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7" y="542562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0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576" y="608728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1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0" y="132404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2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5" y="794057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3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2" y="1455710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4" y="2117363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5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3" y="2779016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6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1" y="3440669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5" y="4102322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8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2" y="476397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9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4" y="5425628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0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653" y="6087281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1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937" y="132405"/>
            <a:ext cx="418077" cy="66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2" name="Zástupný symbol pro obsah 3"/>
          <p:cNvSpPr>
            <a:spLocks noGrp="1"/>
          </p:cNvSpPr>
          <p:nvPr>
            <p:ph sz="quarter" idx="1"/>
          </p:nvPr>
        </p:nvSpPr>
        <p:spPr>
          <a:xfrm>
            <a:off x="538983" y="1141402"/>
            <a:ext cx="4499992" cy="1753440"/>
          </a:xfrm>
        </p:spPr>
        <p:txBody>
          <a:bodyPr>
            <a:normAutofit/>
          </a:bodyPr>
          <a:lstStyle/>
          <a:p>
            <a:pPr>
              <a:buClr>
                <a:schemeClr val="bg1"/>
              </a:buClr>
              <a:buSzPct val="80000"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Naší pitnou vodu z celého množství 100 sklenic představuje      jen jedna sklenice.</a:t>
            </a:r>
          </a:p>
        </p:txBody>
      </p:sp>
      <p:pic>
        <p:nvPicPr>
          <p:cNvPr id="20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481926"/>
            <a:ext cx="1728192" cy="2735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4" name="Obdélník 203"/>
          <p:cNvSpPr/>
          <p:nvPr/>
        </p:nvSpPr>
        <p:spPr>
          <a:xfrm>
            <a:off x="5166350" y="2901994"/>
            <a:ext cx="3426305" cy="1569660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softEdge rad="63500"/>
          </a:effectLst>
        </p:spPr>
        <p:txBody>
          <a:bodyPr wrap="square">
            <a:spAutoFit/>
          </a:bodyPr>
          <a:lstStyle/>
          <a:p>
            <a:pPr marL="285750" indent="-285750">
              <a:buClr>
                <a:schemeClr val="bg1"/>
              </a:buClr>
              <a:buSzPct val="80000"/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zbylých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sklenic</a:t>
            </a:r>
          </a:p>
          <a:p>
            <a:pPr>
              <a:buClr>
                <a:schemeClr val="bg1"/>
              </a:buClr>
              <a:buSzPct val="80000"/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patří vodě slané </a:t>
            </a:r>
          </a:p>
          <a:p>
            <a:pPr>
              <a:buClr>
                <a:schemeClr val="bg1"/>
              </a:buClr>
              <a:buSzPct val="80000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a vodě ukryté v</a:t>
            </a:r>
          </a:p>
          <a:p>
            <a:pPr>
              <a:buClr>
                <a:schemeClr val="bg1"/>
              </a:buClr>
              <a:buSzPct val="80000"/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ledovcích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2188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2" grpId="0" build="p"/>
      <p:bldP spid="20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7128303"/>
              </p:ext>
            </p:extLst>
          </p:nvPr>
        </p:nvGraphicFramePr>
        <p:xfrm>
          <a:off x="107504" y="3573016"/>
          <a:ext cx="8884631" cy="307376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884631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-otevřená galerie Microsoft.com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http://radialinfo.com/rubbish-needing-to-be-removed-photo.jpg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http://www.bosladna.eu/produkty/1,5_l_vino.jpg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http://www.somethingyoushouldread.com/images/articles/old_shoe.jpg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http://www.webdesign.org/img_articles/7521/bottle-slice_03.gif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http://www.fantasyobchod.cz/images/rucnipapir.jpg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http://www.psptsl.cz/images/kontejner_papir.gif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http://www.prezletice.cz/images/sklo.gif</a:t>
                      </a:r>
                      <a:r>
                        <a:rPr lang="cs-CZ" sz="1800" baseline="0" dirty="0" smtClean="0"/>
                        <a:t>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2545264"/>
              </p:ext>
            </p:extLst>
          </p:nvPr>
        </p:nvGraphicFramePr>
        <p:xfrm>
          <a:off x="467544" y="404664"/>
          <a:ext cx="8352928" cy="240519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352928"/>
              </a:tblGrid>
              <a:tr h="39354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Prezentace na téma ekologie určená žákům 2. třídy. Hlavním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záměrem prezentace je ukázat ekologii jako obor, který se snaží chránit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přírodu před negativním vlivem lidských činností. Předvádí dětem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ekologický proces jim nejbližší – třídění odpadu. V praktické činnosti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si žáci sami vyzkoušejí, jak správně odpad roztřídit. Část zaměřená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na vodu ukazuje problém pitné vody a jejího množství v poměru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s ostatními druhy vody. Prezentace obsahuje animace.  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890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9878358"/>
              </p:ext>
            </p:extLst>
          </p:nvPr>
        </p:nvGraphicFramePr>
        <p:xfrm>
          <a:off x="179512" y="404664"/>
          <a:ext cx="8884631" cy="471968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884631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http://www.mujilove.cz/img/odp/kontejner_plast.gif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http://www.abstore.cz/ed/photo/kontejner-%C4%8Dern%C3%BD.gif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http://www.bosladna.eu/produkty/1,5l_kola.jpg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http://komik.bloger.cz/obrazky/komik.bloger.cz/krabice-krabice-100plus1.jpg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http://img.ceskyinternet.cz/clanky/odstavce/20758-543022-1_shutterstock_89525722.jpg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http://www.sugarcraft.com/catalog/misc/WFO-811.jpg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http://www.amenity.estranky.sk/img/picture/166/newspaper.jpg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9"/>
                        </a:rPr>
                        <a:t>http://pixabay.com/static/uploads/photo/2011/07/18/01/39/shard-8293_640.jpg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0"/>
                        </a:rPr>
                        <a:t>http://www.pribram.cz/galerie/clanky/velke/9575_1.jpg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1"/>
                        </a:rPr>
                        <a:t>http://www.nazeleno.cz/Files/ResizedImages/obrazky/NazelenoPlus/Ta%C5%A1ky/perex-ta%C5%A1ky_329x-1_1102170818.jpg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2"/>
                        </a:rPr>
                        <a:t>http://4.bp.blogspot.com/3t5fH2q8wgc/TzQgRrpHQYI/AAAAAAAACFo/Sd4EvfG7sDg/s1600/water-footprint.jpg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3"/>
                        </a:rPr>
                        <a:t>http://veruce.cz/obrazky/kresby/sklenice-vody-1.jpg</a:t>
                      </a:r>
                      <a:r>
                        <a:rPr lang="cs-CZ" sz="1800" baseline="0" dirty="0" smtClean="0"/>
                        <a:t>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240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1102</TotalTime>
  <Words>469</Words>
  <Application>Microsoft Office PowerPoint</Application>
  <PresentationFormat>Předvádění na obrazovce (4:3)</PresentationFormat>
  <Paragraphs>113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Ekologie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93</cp:revision>
  <dcterms:created xsi:type="dcterms:W3CDTF">2012-04-25T19:58:10Z</dcterms:created>
  <dcterms:modified xsi:type="dcterms:W3CDTF">2012-05-13T13:43:22Z</dcterms:modified>
</cp:coreProperties>
</file>