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Default Extension="wmf" ContentType="image/x-wmf"/>
  <Override PartName="/ppt/diagrams/data11.xml" ContentType="application/vnd.openxmlformats-officedocument.drawingml.diagramData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</p:sldMasterIdLst>
  <p:sldIdLst>
    <p:sldId id="265" r:id="rId6"/>
    <p:sldId id="266" r:id="rId7"/>
    <p:sldId id="258" r:id="rId8"/>
    <p:sldId id="259" r:id="rId9"/>
    <p:sldId id="260" r:id="rId10"/>
    <p:sldId id="261" r:id="rId11"/>
    <p:sldId id="267" r:id="rId12"/>
    <p:sldId id="268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849010-AA69-4FD9-BACA-16915310A40C}" type="doc">
      <dgm:prSet loTypeId="urn:microsoft.com/office/officeart/2005/8/layout/pyramid1" loCatId="pyramid" qsTypeId="urn:microsoft.com/office/officeart/2005/8/quickstyle/simple1" qsCatId="simple" csTypeId="urn:microsoft.com/office/officeart/2005/8/colors/colorful1#1" csCatId="colorful" phldr="1"/>
      <dgm:spPr/>
    </dgm:pt>
    <dgm:pt modelId="{A7559F38-40E3-4D6A-A511-71DC406FE473}">
      <dgm:prSet phldrT="[Text]" custT="1"/>
      <dgm:spPr/>
      <dgm:t>
        <a:bodyPr/>
        <a:lstStyle/>
        <a:p>
          <a:r>
            <a:rPr lang="cs-CZ" sz="7200" dirty="0" smtClean="0"/>
            <a:t>W</a:t>
          </a:r>
          <a:endParaRPr lang="cs-CZ" sz="7200" dirty="0"/>
        </a:p>
      </dgm:t>
    </dgm:pt>
    <dgm:pt modelId="{B72F4BFC-F2C9-4D98-AAFE-4730C35B67C1}" type="parTrans" cxnId="{23B451D8-BEDE-43D1-BCF3-9A7FDBDFD508}">
      <dgm:prSet/>
      <dgm:spPr/>
      <dgm:t>
        <a:bodyPr/>
        <a:lstStyle/>
        <a:p>
          <a:endParaRPr lang="cs-CZ"/>
        </a:p>
      </dgm:t>
    </dgm:pt>
    <dgm:pt modelId="{C98B9864-46BD-4481-86B4-66A497827421}" type="sibTrans" cxnId="{23B451D8-BEDE-43D1-BCF3-9A7FDBDFD508}">
      <dgm:prSet/>
      <dgm:spPr/>
      <dgm:t>
        <a:bodyPr/>
        <a:lstStyle/>
        <a:p>
          <a:endParaRPr lang="cs-CZ"/>
        </a:p>
      </dgm:t>
    </dgm:pt>
    <dgm:pt modelId="{B90B691D-0DBE-473A-A492-E9B4EF0290DA}">
      <dgm:prSet phldrT="[Text]" custT="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BB750DFC-5A7D-4735-99E2-79E16F320B55}" type="parTrans" cxnId="{2BFA112D-B4AF-4DED-9761-5F154A9D3E89}">
      <dgm:prSet/>
      <dgm:spPr/>
      <dgm:t>
        <a:bodyPr/>
        <a:lstStyle/>
        <a:p>
          <a:endParaRPr lang="cs-CZ"/>
        </a:p>
      </dgm:t>
    </dgm:pt>
    <dgm:pt modelId="{B4B607A2-20F2-4F61-A405-087A5D2317D9}" type="sibTrans" cxnId="{2BFA112D-B4AF-4DED-9761-5F154A9D3E89}">
      <dgm:prSet/>
      <dgm:spPr/>
      <dgm:t>
        <a:bodyPr/>
        <a:lstStyle/>
        <a:p>
          <a:endParaRPr lang="cs-CZ"/>
        </a:p>
      </dgm:t>
    </dgm:pt>
    <dgm:pt modelId="{83E42E2C-84E2-4EC8-80C7-BB9B03DE5635}" type="pres">
      <dgm:prSet presAssocID="{A9849010-AA69-4FD9-BACA-16915310A40C}" presName="Name0" presStyleCnt="0">
        <dgm:presLayoutVars>
          <dgm:dir/>
          <dgm:animLvl val="lvl"/>
          <dgm:resizeHandles val="exact"/>
        </dgm:presLayoutVars>
      </dgm:prSet>
      <dgm:spPr/>
    </dgm:pt>
    <dgm:pt modelId="{120366D9-A02C-4A7C-93A2-CF59B61EC2DA}" type="pres">
      <dgm:prSet presAssocID="{A7559F38-40E3-4D6A-A511-71DC406FE473}" presName="Name8" presStyleCnt="0"/>
      <dgm:spPr/>
    </dgm:pt>
    <dgm:pt modelId="{C3E70822-0470-4EFA-B109-C460004FCFA6}" type="pres">
      <dgm:prSet presAssocID="{A7559F38-40E3-4D6A-A511-71DC406FE473}" presName="level" presStyleLbl="node1" presStyleIdx="0" presStyleCnt="2" custLinFactNeighborX="-45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048EB3-C01B-464D-9C52-8EDCD7C119B1}" type="pres">
      <dgm:prSet presAssocID="{A7559F38-40E3-4D6A-A511-71DC406FE47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2EBC29-734F-4978-A70E-89D1DD98FA03}" type="pres">
      <dgm:prSet presAssocID="{B90B691D-0DBE-473A-A492-E9B4EF0290DA}" presName="Name8" presStyleCnt="0"/>
      <dgm:spPr/>
    </dgm:pt>
    <dgm:pt modelId="{6AFA2303-CE5F-4543-AAB7-B5210E35269C}" type="pres">
      <dgm:prSet presAssocID="{B90B691D-0DBE-473A-A492-E9B4EF0290DA}" presName="level" presStyleLbl="node1" presStyleIdx="1" presStyleCnt="2" custScaleY="121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B06951-B384-4EA2-8D46-4DCB9381881A}" type="pres">
      <dgm:prSet presAssocID="{B90B691D-0DBE-473A-A492-E9B4EF0290D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629503-B93C-454A-AF2C-724DE163C013}" type="presOf" srcId="{A7559F38-40E3-4D6A-A511-71DC406FE473}" destId="{C3E70822-0470-4EFA-B109-C460004FCFA6}" srcOrd="0" destOrd="0" presId="urn:microsoft.com/office/officeart/2005/8/layout/pyramid1"/>
    <dgm:cxn modelId="{23B451D8-BEDE-43D1-BCF3-9A7FDBDFD508}" srcId="{A9849010-AA69-4FD9-BACA-16915310A40C}" destId="{A7559F38-40E3-4D6A-A511-71DC406FE473}" srcOrd="0" destOrd="0" parTransId="{B72F4BFC-F2C9-4D98-AAFE-4730C35B67C1}" sibTransId="{C98B9864-46BD-4481-86B4-66A497827421}"/>
    <dgm:cxn modelId="{2BFA112D-B4AF-4DED-9761-5F154A9D3E89}" srcId="{A9849010-AA69-4FD9-BACA-16915310A40C}" destId="{B90B691D-0DBE-473A-A492-E9B4EF0290DA}" srcOrd="1" destOrd="0" parTransId="{BB750DFC-5A7D-4735-99E2-79E16F320B55}" sibTransId="{B4B607A2-20F2-4F61-A405-087A5D2317D9}"/>
    <dgm:cxn modelId="{0F1DD73D-B0A3-46F2-A00B-DABB62CA0878}" type="presOf" srcId="{B90B691D-0DBE-473A-A492-E9B4EF0290DA}" destId="{CCB06951-B384-4EA2-8D46-4DCB9381881A}" srcOrd="1" destOrd="0" presId="urn:microsoft.com/office/officeart/2005/8/layout/pyramid1"/>
    <dgm:cxn modelId="{90C6350A-B81B-4ADC-8408-995C84E8BF55}" type="presOf" srcId="{A9849010-AA69-4FD9-BACA-16915310A40C}" destId="{83E42E2C-84E2-4EC8-80C7-BB9B03DE5635}" srcOrd="0" destOrd="0" presId="urn:microsoft.com/office/officeart/2005/8/layout/pyramid1"/>
    <dgm:cxn modelId="{2319B749-22FD-4B1A-A5B1-394573EE6B83}" type="presOf" srcId="{A7559F38-40E3-4D6A-A511-71DC406FE473}" destId="{F0048EB3-C01B-464D-9C52-8EDCD7C119B1}" srcOrd="1" destOrd="0" presId="urn:microsoft.com/office/officeart/2005/8/layout/pyramid1"/>
    <dgm:cxn modelId="{C5A45817-F413-4E24-A691-ABE023AD10CC}" type="presOf" srcId="{B90B691D-0DBE-473A-A492-E9B4EF0290DA}" destId="{6AFA2303-CE5F-4543-AAB7-B5210E35269C}" srcOrd="0" destOrd="0" presId="urn:microsoft.com/office/officeart/2005/8/layout/pyramid1"/>
    <dgm:cxn modelId="{A26327A8-AC01-4583-A823-D15455594EBA}" type="presParOf" srcId="{83E42E2C-84E2-4EC8-80C7-BB9B03DE5635}" destId="{120366D9-A02C-4A7C-93A2-CF59B61EC2DA}" srcOrd="0" destOrd="0" presId="urn:microsoft.com/office/officeart/2005/8/layout/pyramid1"/>
    <dgm:cxn modelId="{55CADBB9-76DF-4FE0-B084-363DBD72D4D8}" type="presParOf" srcId="{120366D9-A02C-4A7C-93A2-CF59B61EC2DA}" destId="{C3E70822-0470-4EFA-B109-C460004FCFA6}" srcOrd="0" destOrd="0" presId="urn:microsoft.com/office/officeart/2005/8/layout/pyramid1"/>
    <dgm:cxn modelId="{EB7574A9-63B9-4737-BCC7-BC66AA058BF5}" type="presParOf" srcId="{120366D9-A02C-4A7C-93A2-CF59B61EC2DA}" destId="{F0048EB3-C01B-464D-9C52-8EDCD7C119B1}" srcOrd="1" destOrd="0" presId="urn:microsoft.com/office/officeart/2005/8/layout/pyramid1"/>
    <dgm:cxn modelId="{FCE81A00-8A3E-449C-8DA2-F87DBC290C00}" type="presParOf" srcId="{83E42E2C-84E2-4EC8-80C7-BB9B03DE5635}" destId="{AF2EBC29-734F-4978-A70E-89D1DD98FA03}" srcOrd="1" destOrd="0" presId="urn:microsoft.com/office/officeart/2005/8/layout/pyramid1"/>
    <dgm:cxn modelId="{A0758362-2864-42D0-A5C7-B6495F50F76E}" type="presParOf" srcId="{AF2EBC29-734F-4978-A70E-89D1DD98FA03}" destId="{6AFA2303-CE5F-4543-AAB7-B5210E35269C}" srcOrd="0" destOrd="0" presId="urn:microsoft.com/office/officeart/2005/8/layout/pyramid1"/>
    <dgm:cxn modelId="{7232AF61-4A47-494A-A9ED-4BAC2F7B9F61}" type="presParOf" srcId="{AF2EBC29-734F-4978-A70E-89D1DD98FA03}" destId="{CCB06951-B384-4EA2-8D46-4DCB9381881A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10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9849010-AA69-4FD9-BACA-16915310A40C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</dgm:pt>
    <dgm:pt modelId="{A7559F38-40E3-4D6A-A511-71DC406FE473}">
      <dgm:prSet phldrT="[Text]" custT="1"/>
      <dgm:spPr/>
      <dgm:t>
        <a:bodyPr/>
        <a:lstStyle/>
        <a:p>
          <a:r>
            <a:rPr lang="cs-CZ" sz="7200" dirty="0" smtClean="0"/>
            <a:t>W</a:t>
          </a:r>
          <a:endParaRPr lang="cs-CZ" sz="7200" dirty="0"/>
        </a:p>
      </dgm:t>
    </dgm:pt>
    <dgm:pt modelId="{B72F4BFC-F2C9-4D98-AAFE-4730C35B67C1}" type="parTrans" cxnId="{23B451D8-BEDE-43D1-BCF3-9A7FDBDFD508}">
      <dgm:prSet/>
      <dgm:spPr/>
      <dgm:t>
        <a:bodyPr/>
        <a:lstStyle/>
        <a:p>
          <a:endParaRPr lang="cs-CZ"/>
        </a:p>
      </dgm:t>
    </dgm:pt>
    <dgm:pt modelId="{C98B9864-46BD-4481-86B4-66A497827421}" type="sibTrans" cxnId="{23B451D8-BEDE-43D1-BCF3-9A7FDBDFD508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>
      <mc:Choice xmlns:a14="http://schemas.microsoft.com/office/drawing/2010/main" Requires="a14">
        <dgm:pt modelId="{B90B691D-0DBE-473A-A492-E9B4EF0290DA}">
          <dgm:prSet phldrT="[Text]" custT="1"/>
          <dgm:spPr/>
          <dgm:t>
            <a:bodyPr/>
            <a:lstStyle/>
            <a:p>
              <a14:m>
                <m:oMathPara xmlns:m="http://schemas.openxmlformats.org/officeDocument/2006/math">
                  <m:oMathParaPr>
                    <m:jc m:val="centerGroup"/>
                  </m:oMathParaPr>
                  <m:oMath xmlns:m="http://schemas.openxmlformats.org/officeDocument/2006/math">
                    <m:r>
                      <a:rPr lang="cs-CZ" sz="9600" b="0" i="1" smtClean="0">
                        <a:latin typeface="Cambria Math"/>
                      </a:rPr>
                      <m:t>𝑃</m:t>
                    </m:r>
                    <m:r>
                      <a:rPr lang="cs-CZ" sz="96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9600" b="0" i="1" smtClean="0">
                        <a:latin typeface="Cambria Math"/>
                        <a:ea typeface="Cambria Math"/>
                      </a:rPr>
                      <m:t>𝑡</m:t>
                    </m:r>
                  </m:oMath>
                </m:oMathPara>
              </a14:m>
              <a:endParaRPr lang="cs-CZ" sz="9600" dirty="0"/>
            </a:p>
          </dgm:t>
        </dgm:pt>
      </mc:Choice>
      <mc:Fallback>
        <dgm:pt modelId="{B90B691D-0DBE-473A-A492-E9B4EF0290DA}">
          <dgm:prSet phldrT="[Text]" custT="1"/>
          <dgm:spPr/>
          <dgm:t>
            <a:bodyPr/>
            <a:lstStyle/>
            <a:p>
              <a:r>
                <a:rPr lang="cs-CZ" sz="9600" b="0" i="0" smtClean="0">
                  <a:latin typeface="Cambria Math"/>
                </a:rPr>
                <a:t>𝑃</a:t>
              </a:r>
              <a:r>
                <a:rPr lang="cs-CZ" sz="9600" b="0" i="0" smtClean="0">
                  <a:latin typeface="Cambria Math"/>
                  <a:ea typeface="Cambria Math"/>
                </a:rPr>
                <a:t>∙𝑡</a:t>
              </a:r>
              <a:endParaRPr lang="cs-CZ" sz="9600" dirty="0"/>
            </a:p>
          </dgm:t>
        </dgm:pt>
      </mc:Fallback>
    </mc:AlternateContent>
    <dgm:pt modelId="{BB750DFC-5A7D-4735-99E2-79E16F320B55}" type="parTrans" cxnId="{2BFA112D-B4AF-4DED-9761-5F154A9D3E89}">
      <dgm:prSet/>
      <dgm:spPr/>
      <dgm:t>
        <a:bodyPr/>
        <a:lstStyle/>
        <a:p>
          <a:endParaRPr lang="cs-CZ"/>
        </a:p>
      </dgm:t>
    </dgm:pt>
    <dgm:pt modelId="{B4B607A2-20F2-4F61-A405-087A5D2317D9}" type="sibTrans" cxnId="{2BFA112D-B4AF-4DED-9761-5F154A9D3E89}">
      <dgm:prSet/>
      <dgm:spPr/>
      <dgm:t>
        <a:bodyPr/>
        <a:lstStyle/>
        <a:p>
          <a:endParaRPr lang="cs-CZ"/>
        </a:p>
      </dgm:t>
    </dgm:pt>
    <dgm:pt modelId="{83E42E2C-84E2-4EC8-80C7-BB9B03DE5635}" type="pres">
      <dgm:prSet presAssocID="{A9849010-AA69-4FD9-BACA-16915310A40C}" presName="Name0" presStyleCnt="0">
        <dgm:presLayoutVars>
          <dgm:dir/>
          <dgm:animLvl val="lvl"/>
          <dgm:resizeHandles val="exact"/>
        </dgm:presLayoutVars>
      </dgm:prSet>
      <dgm:spPr/>
    </dgm:pt>
    <dgm:pt modelId="{120366D9-A02C-4A7C-93A2-CF59B61EC2DA}" type="pres">
      <dgm:prSet presAssocID="{A7559F38-40E3-4D6A-A511-71DC406FE473}" presName="Name8" presStyleCnt="0"/>
      <dgm:spPr/>
    </dgm:pt>
    <dgm:pt modelId="{C3E70822-0470-4EFA-B109-C460004FCFA6}" type="pres">
      <dgm:prSet presAssocID="{A7559F38-40E3-4D6A-A511-71DC406FE473}" presName="level" presStyleLbl="node1" presStyleIdx="0" presStyleCnt="2" custLinFactNeighborX="-458">
        <dgm:presLayoutVars>
          <dgm:chMax val="1"/>
          <dgm:bulletEnabled val="1"/>
        </dgm:presLayoutVars>
      </dgm:prSet>
      <dgm:spPr/>
    </dgm:pt>
    <dgm:pt modelId="{F0048EB3-C01B-464D-9C52-8EDCD7C119B1}" type="pres">
      <dgm:prSet presAssocID="{A7559F38-40E3-4D6A-A511-71DC406FE47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AF2EBC29-734F-4978-A70E-89D1DD98FA03}" type="pres">
      <dgm:prSet presAssocID="{B90B691D-0DBE-473A-A492-E9B4EF0290DA}" presName="Name8" presStyleCnt="0"/>
      <dgm:spPr/>
    </dgm:pt>
    <dgm:pt modelId="{6AFA2303-CE5F-4543-AAB7-B5210E35269C}" type="pres">
      <dgm:prSet presAssocID="{B90B691D-0DBE-473A-A492-E9B4EF0290DA}" presName="level" presStyleLbl="node1" presStyleIdx="1" presStyleCnt="2" custScaleY="121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B06951-B384-4EA2-8D46-4DCB9381881A}" type="pres">
      <dgm:prSet presAssocID="{B90B691D-0DBE-473A-A492-E9B4EF0290D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629503-B93C-454A-AF2C-724DE163C013}" type="presOf" srcId="{A7559F38-40E3-4D6A-A511-71DC406FE473}" destId="{C3E70822-0470-4EFA-B109-C460004FCFA6}" srcOrd="0" destOrd="0" presId="urn:microsoft.com/office/officeart/2005/8/layout/pyramid1"/>
    <dgm:cxn modelId="{23B451D8-BEDE-43D1-BCF3-9A7FDBDFD508}" srcId="{A9849010-AA69-4FD9-BACA-16915310A40C}" destId="{A7559F38-40E3-4D6A-A511-71DC406FE473}" srcOrd="0" destOrd="0" parTransId="{B72F4BFC-F2C9-4D98-AAFE-4730C35B67C1}" sibTransId="{C98B9864-46BD-4481-86B4-66A497827421}"/>
    <dgm:cxn modelId="{2BFA112D-B4AF-4DED-9761-5F154A9D3E89}" srcId="{A9849010-AA69-4FD9-BACA-16915310A40C}" destId="{B90B691D-0DBE-473A-A492-E9B4EF0290DA}" srcOrd="1" destOrd="0" parTransId="{BB750DFC-5A7D-4735-99E2-79E16F320B55}" sibTransId="{B4B607A2-20F2-4F61-A405-087A5D2317D9}"/>
    <dgm:cxn modelId="{0F1DD73D-B0A3-46F2-A00B-DABB62CA0878}" type="presOf" srcId="{B90B691D-0DBE-473A-A492-E9B4EF0290DA}" destId="{CCB06951-B384-4EA2-8D46-4DCB9381881A}" srcOrd="1" destOrd="0" presId="urn:microsoft.com/office/officeart/2005/8/layout/pyramid1"/>
    <dgm:cxn modelId="{90C6350A-B81B-4ADC-8408-995C84E8BF55}" type="presOf" srcId="{A9849010-AA69-4FD9-BACA-16915310A40C}" destId="{83E42E2C-84E2-4EC8-80C7-BB9B03DE5635}" srcOrd="0" destOrd="0" presId="urn:microsoft.com/office/officeart/2005/8/layout/pyramid1"/>
    <dgm:cxn modelId="{2319B749-22FD-4B1A-A5B1-394573EE6B83}" type="presOf" srcId="{A7559F38-40E3-4D6A-A511-71DC406FE473}" destId="{F0048EB3-C01B-464D-9C52-8EDCD7C119B1}" srcOrd="1" destOrd="0" presId="urn:microsoft.com/office/officeart/2005/8/layout/pyramid1"/>
    <dgm:cxn modelId="{C5A45817-F413-4E24-A691-ABE023AD10CC}" type="presOf" srcId="{B90B691D-0DBE-473A-A492-E9B4EF0290DA}" destId="{6AFA2303-CE5F-4543-AAB7-B5210E35269C}" srcOrd="0" destOrd="0" presId="urn:microsoft.com/office/officeart/2005/8/layout/pyramid1"/>
    <dgm:cxn modelId="{A26327A8-AC01-4583-A823-D15455594EBA}" type="presParOf" srcId="{83E42E2C-84E2-4EC8-80C7-BB9B03DE5635}" destId="{120366D9-A02C-4A7C-93A2-CF59B61EC2DA}" srcOrd="0" destOrd="0" presId="urn:microsoft.com/office/officeart/2005/8/layout/pyramid1"/>
    <dgm:cxn modelId="{55CADBB9-76DF-4FE0-B084-363DBD72D4D8}" type="presParOf" srcId="{120366D9-A02C-4A7C-93A2-CF59B61EC2DA}" destId="{C3E70822-0470-4EFA-B109-C460004FCFA6}" srcOrd="0" destOrd="0" presId="urn:microsoft.com/office/officeart/2005/8/layout/pyramid1"/>
    <dgm:cxn modelId="{EB7574A9-63B9-4737-BCC7-BC66AA058BF5}" type="presParOf" srcId="{120366D9-A02C-4A7C-93A2-CF59B61EC2DA}" destId="{F0048EB3-C01B-464D-9C52-8EDCD7C119B1}" srcOrd="1" destOrd="0" presId="urn:microsoft.com/office/officeart/2005/8/layout/pyramid1"/>
    <dgm:cxn modelId="{FCE81A00-8A3E-449C-8DA2-F87DBC290C00}" type="presParOf" srcId="{83E42E2C-84E2-4EC8-80C7-BB9B03DE5635}" destId="{AF2EBC29-734F-4978-A70E-89D1DD98FA03}" srcOrd="1" destOrd="0" presId="urn:microsoft.com/office/officeart/2005/8/layout/pyramid1"/>
    <dgm:cxn modelId="{A0758362-2864-42D0-A5C7-B6495F50F76E}" type="presParOf" srcId="{AF2EBC29-734F-4978-A70E-89D1DD98FA03}" destId="{6AFA2303-CE5F-4543-AAB7-B5210E35269C}" srcOrd="0" destOrd="0" presId="urn:microsoft.com/office/officeart/2005/8/layout/pyramid1"/>
    <dgm:cxn modelId="{7232AF61-4A47-494A-A9ED-4BAC2F7B9F61}" type="presParOf" srcId="{AF2EBC29-734F-4978-A70E-89D1DD98FA03}" destId="{CCB06951-B384-4EA2-8D46-4DCB9381881A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E70822-0470-4EFA-B109-C460004FCFA6}">
      <dsp:nvSpPr>
        <dsp:cNvPr id="0" name=""/>
        <dsp:cNvSpPr/>
      </dsp:nvSpPr>
      <dsp:spPr>
        <a:xfrm>
          <a:off x="1656181" y="0"/>
          <a:ext cx="2758371" cy="1838914"/>
        </a:xfrm>
        <a:prstGeom prst="trapezoid">
          <a:avLst>
            <a:gd name="adj" fmla="val 7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200" kern="1200" dirty="0" smtClean="0"/>
            <a:t>W</a:t>
          </a:r>
          <a:endParaRPr lang="cs-CZ" sz="7200" kern="1200" dirty="0"/>
        </a:p>
      </dsp:txBody>
      <dsp:txXfrm>
        <a:off x="1656181" y="0"/>
        <a:ext cx="2758371" cy="1838914"/>
      </dsp:txXfrm>
    </dsp:sp>
    <dsp:sp modelId="{6AFA2303-CE5F-4543-AAB7-B5210E35269C}">
      <dsp:nvSpPr>
        <dsp:cNvPr id="0" name=""/>
        <dsp:cNvSpPr/>
      </dsp:nvSpPr>
      <dsp:spPr>
        <a:xfrm>
          <a:off x="0" y="1838914"/>
          <a:ext cx="6096000" cy="2225085"/>
        </a:xfrm>
        <a:prstGeom prst="trapezoid">
          <a:avLst>
            <a:gd name="adj" fmla="val 75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>
              <a:noFill/>
            </a:rPr>
            <a:t> </a:t>
          </a:r>
        </a:p>
      </dsp:txBody>
      <dsp:txXfrm>
        <a:off x="1066799" y="1838914"/>
        <a:ext cx="3962400" cy="22250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2564304-5DB3-4E9C-8AC1-39DE2F5F7ED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EBDDC3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F2F608-5940-49BD-9992-FF70401EFB18}" type="slidenum">
              <a:rPr lang="cs-CZ" smtClean="0">
                <a:solidFill>
                  <a:srgbClr val="EBDDC3"/>
                </a:solidFill>
              </a:rPr>
              <a:pPr/>
              <a:t>‹#›</a:t>
            </a:fld>
            <a:endParaRPr lang="cs-CZ">
              <a:solidFill>
                <a:srgbClr val="EBD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6445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833060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28549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0757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4088291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4084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F2F608-5940-49BD-9992-FF70401EFB18}" type="slidenum">
              <a:rPr lang="cs-CZ" smtClean="0">
                <a:solidFill>
                  <a:srgbClr val="775F55"/>
                </a:solidFill>
              </a:rPr>
              <a:pPr/>
              <a:t>‹#›</a:t>
            </a:fld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1057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37345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27799507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6013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43051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2564304-5DB3-4E9C-8AC1-39DE2F5F7ED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EBDDC3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F2F608-5940-49BD-9992-FF70401EFB18}" type="slidenum">
              <a:rPr lang="cs-CZ" smtClean="0">
                <a:solidFill>
                  <a:srgbClr val="EBDDC3"/>
                </a:solidFill>
              </a:rPr>
              <a:pPr/>
              <a:t>‹#›</a:t>
            </a:fld>
            <a:endParaRPr lang="cs-CZ">
              <a:solidFill>
                <a:srgbClr val="EBD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2287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915668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4639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68014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4535551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4763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F2F608-5940-49BD-9992-FF70401EFB18}" type="slidenum">
              <a:rPr lang="cs-CZ" smtClean="0">
                <a:solidFill>
                  <a:srgbClr val="775F55"/>
                </a:solidFill>
              </a:rPr>
              <a:pPr/>
              <a:t>‹#›</a:t>
            </a:fld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18274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0206474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6876627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10097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65065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2564304-5DB3-4E9C-8AC1-39DE2F5F7ED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EBDDC3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F2F608-5940-49BD-9992-FF70401EFB18}" type="slidenum">
              <a:rPr lang="cs-CZ" smtClean="0">
                <a:solidFill>
                  <a:srgbClr val="EBDDC3"/>
                </a:solidFill>
              </a:rPr>
              <a:pPr/>
              <a:t>‹#›</a:t>
            </a:fld>
            <a:endParaRPr lang="cs-CZ">
              <a:solidFill>
                <a:srgbClr val="EBD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8391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463953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753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07351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43771617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3931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F2F608-5940-49BD-9992-FF70401EFB18}" type="slidenum">
              <a:rPr lang="cs-CZ" smtClean="0">
                <a:solidFill>
                  <a:srgbClr val="775F55"/>
                </a:solidFill>
              </a:rPr>
              <a:pPr/>
              <a:t>‹#›</a:t>
            </a:fld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7889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6214078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39037040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75177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3591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2564304-5DB3-4E9C-8AC1-39DE2F5F7ED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EBDDC3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F2F608-5940-49BD-9992-FF70401EFB18}" type="slidenum">
              <a:rPr lang="cs-CZ" smtClean="0">
                <a:solidFill>
                  <a:srgbClr val="EBDDC3"/>
                </a:solidFill>
              </a:rPr>
              <a:pPr/>
              <a:t>‹#›</a:t>
            </a:fld>
            <a:endParaRPr lang="cs-CZ">
              <a:solidFill>
                <a:srgbClr val="EBD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59450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2975194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38717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83642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6446189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1449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F2F608-5940-49BD-9992-FF70401EFB18}" type="slidenum">
              <a:rPr lang="cs-CZ" smtClean="0">
                <a:solidFill>
                  <a:srgbClr val="775F55"/>
                </a:solidFill>
              </a:rPr>
              <a:pPr/>
              <a:t>‹#›</a:t>
            </a:fld>
            <a:endParaRPr lang="cs-CZ">
              <a:solidFill>
                <a:srgbClr val="775F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14162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83262135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xmlns="" val="33533335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078563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66884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2FC39-9A98-4FC3-8133-90E095AB5FF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A3997-745F-491A-90E2-B0778E0B91F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232242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C49D8-23DB-423C-BB76-3CCA000CB89C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94866-0138-4502-AB05-DA9168C19F9A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10558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E9B68-E858-4AC7-9F8F-024F394EF7C5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81C1D-B871-4EEC-80D3-5723937F59D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04912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C818F-E697-4301-B9AA-2B9E732ECF38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B9868-E9F2-476D-9147-8B6E1E3EC1E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14263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1E747-01B7-48B0-8E94-84A983591D7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84C4-6212-4535-8E5B-263827F7D7D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762025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CC7A4-BF65-47B1-B23B-56294B316E49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EC57E-415C-4393-AA6D-C6A87B54351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357015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69C73-1F60-49A3-8D3C-C31F35A27D68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8ACCA-0E08-4312-B936-A34375679FB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911700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2426D-C94B-4710-AADD-F271A20F0565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A668DD-7D0D-4FB7-88F2-D18B904610C3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322152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A6F89-C094-4B25-9444-F9311BCDE32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07636-1DFA-4ED9-AFF2-3DC837B490CB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79035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D2542-FF69-46FD-B4AB-65055CACBE9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EE63A-0A7F-4BA6-9554-490C3EC10ACB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12666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9CCC5-16E5-4180-8BD6-A93CE20C7CE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E2671-9211-4E2B-AA85-4153B246834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5532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8967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1038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404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2564304-5DB3-4E9C-8AC1-39DE2F5F7ED4}" type="datetimeFigureOut">
              <a:rPr lang="cs-CZ" smtClean="0">
                <a:solidFill>
                  <a:srgbClr val="775F55"/>
                </a:solidFill>
              </a:rPr>
              <a:pPr/>
              <a:t>13.5.2012</a:t>
            </a:fld>
            <a:endParaRPr lang="cs-CZ">
              <a:solidFill>
                <a:srgbClr val="775F55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775F55"/>
              </a:solidFill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EF2F608-5940-49BD-9992-FF70401EFB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317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8942B29-A92B-4F71-B9EF-CCAFAB679AB1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13.5.2012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85E31FA-C08B-4D5D-A2E2-8C482EEB153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7470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slide" Target="slide6.xml"/><Relationship Id="rId2" Type="http://schemas.openxmlformats.org/officeDocument/2006/relationships/slideLayout" Target="../slideLayouts/slideLayout1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3" Type="http://schemas.openxmlformats.org/officeDocument/2006/relationships/image" Target="../media/image14.png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8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10" Type="http://schemas.openxmlformats.org/officeDocument/2006/relationships/oleObject" Target="../embeddings/oleObject10.bin"/><Relationship Id="rId4" Type="http://schemas.openxmlformats.org/officeDocument/2006/relationships/image" Target="../media/image15.png"/><Relationship Id="rId9" Type="http://schemas.openxmlformats.org/officeDocument/2006/relationships/oleObject" Target="../embeddings/oleObject9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diagramLayout" Target="../diagrams/layout1.xml"/><Relationship Id="rId7" Type="http://schemas.openxmlformats.org/officeDocument/2006/relationships/diagramLayout" Target="../diagrams/layout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39.xml"/><Relationship Id="rId6" Type="http://schemas.openxmlformats.org/officeDocument/2006/relationships/diagramData" Target="../diagrams/data1.xml"/><Relationship Id="rId5" Type="http://schemas.openxmlformats.org/officeDocument/2006/relationships/diagramColors" Target="../diagrams/colors1.xml"/><Relationship Id="rId10" Type="http://schemas.microsoft.com/office/2007/relationships/diagramDrawing" Target="../diagrams/drawing1.xml"/><Relationship Id="rId4" Type="http://schemas.openxmlformats.org/officeDocument/2006/relationships/diagramQuickStyle" Target="../diagrams/quickStyle1.xml"/><Relationship Id="rId9" Type="http://schemas.openxmlformats.org/officeDocument/2006/relationships/diagramColors" Target="../diagrams/colors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ŘÍJEN 2011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VY_32_INOVACE_02_8._ROČNÍK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VÝKON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0369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využití při výkladu mechanického výkonu.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4 – hypertextový odkaz na skrytý snímek 6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5 – ukázkový příklad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7 – vypočítat cvičný příklad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8 – pomocná pyramida pro výpočet ostatních veličin 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277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Výkon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500174"/>
            <a:ext cx="8286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prstClr val="black"/>
                </a:solidFill>
              </a:rPr>
              <a:t>Co je to výkon?</a:t>
            </a:r>
          </a:p>
        </p:txBody>
      </p:sp>
    </p:spTree>
    <p:extLst>
      <p:ext uri="{BB962C8B-B14F-4D97-AF65-F5344CB8AC3E}">
        <p14:creationId xmlns:p14="http://schemas.microsoft.com/office/powerpoint/2010/main" xmlns="" val="4120654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286116" y="5143512"/>
            <a:ext cx="2143140" cy="135732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286380" y="2214554"/>
            <a:ext cx="2143140" cy="135732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357290" y="2214554"/>
            <a:ext cx="1928826" cy="135732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Výkon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785926"/>
            <a:ext cx="80724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srgbClr val="FF0000"/>
                </a:solidFill>
              </a:rPr>
              <a:t>Výkon P</a:t>
            </a:r>
            <a:r>
              <a:rPr lang="cs-CZ" sz="2000" dirty="0">
                <a:solidFill>
                  <a:prstClr val="black"/>
                </a:solidFill>
              </a:rPr>
              <a:t> je </a:t>
            </a:r>
            <a:r>
              <a:rPr lang="cs-CZ" sz="2000" b="1" u="sng" dirty="0">
                <a:solidFill>
                  <a:srgbClr val="00B0F0"/>
                </a:solidFill>
              </a:rPr>
              <a:t>práce W</a:t>
            </a:r>
            <a:r>
              <a:rPr lang="cs-CZ" sz="2000" dirty="0">
                <a:solidFill>
                  <a:prstClr val="black"/>
                </a:solidFill>
              </a:rPr>
              <a:t> vydělená </a:t>
            </a:r>
            <a:r>
              <a:rPr lang="cs-CZ" sz="2000" b="1" u="sng" dirty="0">
                <a:solidFill>
                  <a:srgbClr val="00B0F0"/>
                </a:solidFill>
              </a:rPr>
              <a:t>časem t</a:t>
            </a:r>
            <a:r>
              <a:rPr lang="cs-CZ" sz="2000" dirty="0">
                <a:solidFill>
                  <a:prstClr val="black"/>
                </a:solidFill>
              </a:rPr>
              <a:t>, za který se práce vykoná. 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500166" y="2285992"/>
          <a:ext cx="1571636" cy="1353353"/>
        </p:xfrm>
        <a:graphic>
          <a:graphicData uri="http://schemas.openxmlformats.org/presentationml/2006/ole">
            <p:oleObj spid="_x0000_s1058" name="Rovnice" r:id="rId3" imgW="457002" imgH="393529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357818" y="2571744"/>
          <a:ext cx="2071702" cy="644530"/>
        </p:xfrm>
        <a:graphic>
          <a:graphicData uri="http://schemas.openxmlformats.org/presentationml/2006/ole">
            <p:oleObj spid="_x0000_s1059" name="Rovnice" r:id="rId4" imgW="571004" imgH="177646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500430" y="2714620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         nebo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00100" y="3857628"/>
            <a:ext cx="53578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Jednotkou výkonu je </a:t>
            </a:r>
            <a:r>
              <a:rPr lang="cs-CZ" sz="2000" b="1" u="sng" dirty="0">
                <a:solidFill>
                  <a:srgbClr val="FF0000"/>
                </a:solidFill>
              </a:rPr>
              <a:t>Watt </a:t>
            </a:r>
            <a:r>
              <a:rPr lang="en-US" sz="2000" b="1" u="sng" dirty="0">
                <a:solidFill>
                  <a:srgbClr val="FF0000"/>
                </a:solidFill>
              </a:rPr>
              <a:t>[</a:t>
            </a:r>
            <a:r>
              <a:rPr lang="cs-CZ" sz="2000" b="1" u="sng" dirty="0">
                <a:solidFill>
                  <a:srgbClr val="FF0000"/>
                </a:solidFill>
              </a:rPr>
              <a:t>W</a:t>
            </a:r>
            <a:r>
              <a:rPr lang="en-US" sz="2000" b="1" u="sng" dirty="0">
                <a:solidFill>
                  <a:srgbClr val="FF0000"/>
                </a:solidFill>
              </a:rPr>
              <a:t>]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0100" y="4786322"/>
            <a:ext cx="72866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Při rovnoměrném pohybu tělesa </a:t>
            </a:r>
            <a:r>
              <a:rPr lang="cs-CZ" sz="2000" b="1" u="sng" dirty="0">
                <a:solidFill>
                  <a:prstClr val="black"/>
                </a:solidFill>
              </a:rPr>
              <a:t>rychlostí v</a:t>
            </a:r>
            <a:r>
              <a:rPr lang="cs-CZ" sz="2000" dirty="0">
                <a:solidFill>
                  <a:prstClr val="black"/>
                </a:solidFill>
              </a:rPr>
              <a:t> lze výkon </a:t>
            </a:r>
            <a:r>
              <a:rPr lang="cs-CZ" sz="2000" dirty="0" smtClean="0">
                <a:solidFill>
                  <a:prstClr val="black"/>
                </a:solidFill>
              </a:rPr>
              <a:t>stálé </a:t>
            </a:r>
            <a:r>
              <a:rPr lang="cs-CZ" sz="2000" b="1" u="sng" dirty="0">
                <a:solidFill>
                  <a:prstClr val="black"/>
                </a:solidFill>
              </a:rPr>
              <a:t>síly F</a:t>
            </a:r>
            <a:r>
              <a:rPr lang="cs-CZ" sz="2000" dirty="0">
                <a:solidFill>
                  <a:prstClr val="black"/>
                </a:solidFill>
              </a:rPr>
              <a:t> určit ze vztahu:</a:t>
            </a: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1060" name="Rovnice" r:id="rId5" imgW="114151" imgH="215619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3357554" y="5429265"/>
          <a:ext cx="2020672" cy="642941"/>
        </p:xfrm>
        <a:graphic>
          <a:graphicData uri="http://schemas.openxmlformats.org/presentationml/2006/ole">
            <p:oleObj spid="_x0000_s1061" name="Rovnice" r:id="rId6" imgW="558558" imgH="177723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7572396" y="2214554"/>
            <a:ext cx="1320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hlinkClick r:id="rId7" action="ppaction://hlinksldjump"/>
              </a:rPr>
              <a:t>OBRÁZEK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1977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3" grpId="0" animBg="1"/>
      <p:bldP spid="4" grpId="0"/>
      <p:bldP spid="7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Výkon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500174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Příklad: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0034" y="1785926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Jaký výkon má zedník, který vynese kbelík o hmotnosti 20kg do výšky 5m za 5s. </a:t>
            </a: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2571744"/>
            <a:ext cx="16430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m=20kg</a:t>
            </a:r>
          </a:p>
          <a:p>
            <a:r>
              <a:rPr lang="cs-CZ" dirty="0">
                <a:solidFill>
                  <a:prstClr val="black"/>
                </a:solidFill>
              </a:rPr>
              <a:t>s=5m</a:t>
            </a:r>
          </a:p>
          <a:p>
            <a:r>
              <a:rPr lang="cs-CZ" dirty="0">
                <a:solidFill>
                  <a:prstClr val="black"/>
                </a:solidFill>
              </a:rPr>
              <a:t>t=5s</a:t>
            </a:r>
          </a:p>
          <a:p>
            <a:r>
              <a:rPr lang="cs-CZ" dirty="0">
                <a:solidFill>
                  <a:prstClr val="black"/>
                </a:solidFill>
              </a:rPr>
              <a:t>P=? </a:t>
            </a:r>
            <a:r>
              <a:rPr lang="en-US" dirty="0">
                <a:solidFill>
                  <a:prstClr val="black"/>
                </a:solidFill>
              </a:rPr>
              <a:t>[</a:t>
            </a:r>
            <a:r>
              <a:rPr lang="cs-CZ" dirty="0">
                <a:solidFill>
                  <a:prstClr val="black"/>
                </a:solidFill>
              </a:rPr>
              <a:t>W</a:t>
            </a:r>
            <a:r>
              <a:rPr lang="en-US" dirty="0">
                <a:solidFill>
                  <a:prstClr val="black"/>
                </a:solidFill>
              </a:rPr>
              <a:t>]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428596" y="3786190"/>
            <a:ext cx="200026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4643445"/>
            <a:ext cx="1857388" cy="193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4" y="3286124"/>
            <a:ext cx="1500198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1" name="Přímá spojovací šipka 10"/>
          <p:cNvCxnSpPr/>
          <p:nvPr/>
        </p:nvCxnSpPr>
        <p:spPr>
          <a:xfrm rot="5400000">
            <a:off x="3428992" y="5072073"/>
            <a:ext cx="3000396" cy="1588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358214" y="6000767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m</a:t>
            </a:r>
          </a:p>
        </p:txBody>
      </p:sp>
      <p:cxnSp>
        <p:nvCxnSpPr>
          <p:cNvPr id="13" name="Přímá spojovací šipka 12"/>
          <p:cNvCxnSpPr/>
          <p:nvPr/>
        </p:nvCxnSpPr>
        <p:spPr>
          <a:xfrm rot="5400000">
            <a:off x="7858148" y="6357957"/>
            <a:ext cx="28575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715272" y="642939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prstClr val="black"/>
                </a:solidFill>
              </a:rPr>
              <a:t>F</a:t>
            </a:r>
            <a:r>
              <a:rPr lang="cs-CZ" baseline="-25000" dirty="0" err="1">
                <a:solidFill>
                  <a:prstClr val="black"/>
                </a:solidFill>
              </a:rPr>
              <a:t>g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929058" y="3571876"/>
            <a:ext cx="342902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572000" y="4929198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s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429124" y="457200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t</a:t>
            </a:r>
          </a:p>
        </p:txBody>
      </p:sp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428596" y="4000503"/>
          <a:ext cx="857256" cy="738193"/>
        </p:xfrm>
        <a:graphic>
          <a:graphicData uri="http://schemas.openxmlformats.org/presentationml/2006/ole">
            <p:oleObj spid="_x0000_s2098" name="Rovnice" r:id="rId5" imgW="457002" imgH="393529" progId="Equation.3">
              <p:embed/>
            </p:oleObj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2786050" y="3786190"/>
          <a:ext cx="938899" cy="285752"/>
        </p:xfrm>
        <a:graphic>
          <a:graphicData uri="http://schemas.openxmlformats.org/presentationml/2006/ole">
            <p:oleObj spid="_x0000_s2099" name="Rovnice" r:id="rId6" imgW="583693" imgH="177646" progId="Equation.3">
              <p:embed/>
            </p:oleObj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/>
        </p:nvGraphicFramePr>
        <p:xfrm>
          <a:off x="2786050" y="5286388"/>
          <a:ext cx="1049246" cy="357190"/>
        </p:xfrm>
        <a:graphic>
          <a:graphicData uri="http://schemas.openxmlformats.org/presentationml/2006/ole">
            <p:oleObj spid="_x0000_s2100" name="Rovnice" r:id="rId7" imgW="596641" imgH="203112" progId="Equation.3">
              <p:embed/>
            </p:oleObj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/>
        </p:nvGraphicFramePr>
        <p:xfrm>
          <a:off x="2738438" y="5643563"/>
          <a:ext cx="1323975" cy="642937"/>
        </p:xfrm>
        <a:graphic>
          <a:graphicData uri="http://schemas.openxmlformats.org/presentationml/2006/ole">
            <p:oleObj spid="_x0000_s2101" name="Rovnice" r:id="rId8" imgW="888614" imgH="431613" progId="Equation.3">
              <p:embed/>
            </p:oleObj>
          </a:graphicData>
        </a:graphic>
      </p:graphicFrame>
      <p:graphicFrame>
        <p:nvGraphicFramePr>
          <p:cNvPr id="31" name="Objekt 30"/>
          <p:cNvGraphicFramePr>
            <a:graphicFrameLocks noChangeAspect="1"/>
          </p:cNvGraphicFramePr>
          <p:nvPr/>
        </p:nvGraphicFramePr>
        <p:xfrm>
          <a:off x="2714612" y="4143380"/>
          <a:ext cx="1470782" cy="714380"/>
        </p:xfrm>
        <a:graphic>
          <a:graphicData uri="http://schemas.openxmlformats.org/presentationml/2006/ole">
            <p:oleObj spid="_x0000_s2102" name="Rovnice" r:id="rId9" imgW="888614" imgH="431613" progId="Equation.3">
              <p:embed/>
            </p:oleObj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/>
        </p:nvGraphicFramePr>
        <p:xfrm>
          <a:off x="357157" y="4786322"/>
          <a:ext cx="1588122" cy="1214446"/>
        </p:xfrm>
        <a:graphic>
          <a:graphicData uri="http://schemas.openxmlformats.org/presentationml/2006/ole">
            <p:oleObj spid="_x0000_s2103" name="Rovnice" r:id="rId10" imgW="863225" imgH="660113" progId="Equation.3">
              <p:embed/>
            </p:oleObj>
          </a:graphicData>
        </a:graphic>
      </p:graphicFrame>
      <p:sp>
        <p:nvSpPr>
          <p:cNvPr id="33" name="TextovéPole 32"/>
          <p:cNvSpPr txBox="1"/>
          <p:nvPr/>
        </p:nvSpPr>
        <p:spPr>
          <a:xfrm>
            <a:off x="357158" y="6215082"/>
            <a:ext cx="385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Výkon zedníka je </a:t>
            </a:r>
            <a:r>
              <a:rPr lang="cs-CZ" u="dbl" dirty="0">
                <a:solidFill>
                  <a:prstClr val="black"/>
                </a:solidFill>
              </a:rPr>
              <a:t>200W.</a:t>
            </a:r>
          </a:p>
        </p:txBody>
      </p:sp>
      <p:cxnSp>
        <p:nvCxnSpPr>
          <p:cNvPr id="24" name="Přímá spojovací čára 23"/>
          <p:cNvCxnSpPr/>
          <p:nvPr/>
        </p:nvCxnSpPr>
        <p:spPr>
          <a:xfrm rot="5400000" flipH="1" flipV="1">
            <a:off x="2251059" y="5607859"/>
            <a:ext cx="1070776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2786050" y="5072074"/>
            <a:ext cx="15001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3608381" y="4393413"/>
            <a:ext cx="1356528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10800000">
            <a:off x="3357554" y="3714752"/>
            <a:ext cx="9286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5400000">
            <a:off x="3321835" y="3750471"/>
            <a:ext cx="7143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10800000">
            <a:off x="1285852" y="4143380"/>
            <a:ext cx="1428760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10800000">
            <a:off x="214282" y="3286124"/>
            <a:ext cx="50006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-427866" y="3929066"/>
            <a:ext cx="1285090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>
            <a:off x="214282" y="4572008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9964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65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2000"/>
                            </p:stCondLst>
                            <p:childTnLst>
                              <p:par>
                                <p:cTn id="43" presetID="2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500"/>
                            </p:stCondLst>
                            <p:childTnLst>
                              <p:par>
                                <p:cTn id="47" presetID="2" presetClass="entr" presetSubtype="4" fill="hold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3000"/>
                            </p:stCondLst>
                            <p:childTnLst>
                              <p:par>
                                <p:cTn id="52" presetID="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8500"/>
                            </p:stCondLst>
                            <p:childTnLst>
                              <p:par>
                                <p:cTn id="57" presetID="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4000"/>
                            </p:stCondLst>
                            <p:childTnLst>
                              <p:par>
                                <p:cTn id="62" presetID="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9500"/>
                            </p:stCondLst>
                            <p:childTnLst>
                              <p:par>
                                <p:cTn id="67" presetID="14" presetClass="entr" presetSubtype="1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4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4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4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4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3000"/>
                            </p:stCondLst>
                            <p:childTnLst>
                              <p:par>
                                <p:cTn id="83" presetID="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8500"/>
                            </p:stCondLst>
                            <p:childTnLst>
                              <p:par>
                                <p:cTn id="88" presetID="14" presetClass="entr" presetSubtype="1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2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65500"/>
                            </p:stCondLst>
                            <p:childTnLst>
                              <p:par>
                                <p:cTn id="102" presetID="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1000"/>
                            </p:stCondLst>
                            <p:childTnLst>
                              <p:par>
                                <p:cTn id="107" presetID="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4" grpId="0"/>
      <p:bldP spid="17" grpId="0"/>
      <p:bldP spid="18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285860"/>
            <a:ext cx="6638925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643306" y="3786190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5" name="Šipka nahoru 4">
            <a:hlinkClick r:id="rId3" action="ppaction://hlinksldjump"/>
          </p:cNvPr>
          <p:cNvSpPr/>
          <p:nvPr/>
        </p:nvSpPr>
        <p:spPr>
          <a:xfrm>
            <a:off x="7858148" y="357166"/>
            <a:ext cx="714380" cy="100013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10800000">
            <a:off x="3214678" y="1571612"/>
            <a:ext cx="214314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357554" y="1285860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" name="Elipsa 9"/>
          <p:cNvSpPr/>
          <p:nvPr/>
        </p:nvSpPr>
        <p:spPr>
          <a:xfrm>
            <a:off x="3643306" y="1857364"/>
            <a:ext cx="428628" cy="192882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2" name="Přímá spojovací šipka 11"/>
          <p:cNvCxnSpPr>
            <a:stCxn id="10" idx="5"/>
          </p:cNvCxnSpPr>
          <p:nvPr/>
        </p:nvCxnSpPr>
        <p:spPr>
          <a:xfrm rot="16200000" flipH="1">
            <a:off x="4077908" y="3434974"/>
            <a:ext cx="1996984" cy="2134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929322" y="5429264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W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72132" y="5572140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P=</a:t>
            </a:r>
          </a:p>
        </p:txBody>
      </p:sp>
      <p:cxnSp>
        <p:nvCxnSpPr>
          <p:cNvPr id="16" name="Přímá spojovací čára 15"/>
          <p:cNvCxnSpPr>
            <a:endCxn id="14" idx="3"/>
          </p:cNvCxnSpPr>
          <p:nvPr/>
        </p:nvCxnSpPr>
        <p:spPr>
          <a:xfrm flipV="1">
            <a:off x="6000760" y="5772195"/>
            <a:ext cx="500066" cy="142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072198" y="5715016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286512" y="5429264"/>
            <a:ext cx="1597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=F </a:t>
            </a:r>
            <a:r>
              <a:rPr lang="cs-CZ" sz="2400" dirty="0" smtClean="0">
                <a:solidFill>
                  <a:prstClr val="black"/>
                </a:solidFill>
              </a:rPr>
              <a:t>· </a:t>
            </a:r>
            <a:r>
              <a:rPr lang="cs-CZ" sz="2400" dirty="0">
                <a:solidFill>
                  <a:prstClr val="black"/>
                </a:solidFill>
              </a:rPr>
              <a:t>s</a:t>
            </a:r>
          </a:p>
        </p:txBody>
      </p:sp>
      <p:cxnSp>
        <p:nvCxnSpPr>
          <p:cNvPr id="22" name="Přímá spojovací čára 21"/>
          <p:cNvCxnSpPr/>
          <p:nvPr/>
        </p:nvCxnSpPr>
        <p:spPr>
          <a:xfrm rot="5400000">
            <a:off x="2893207" y="5036355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endCxn id="14" idx="2"/>
          </p:cNvCxnSpPr>
          <p:nvPr/>
        </p:nvCxnSpPr>
        <p:spPr>
          <a:xfrm>
            <a:off x="3786182" y="5929330"/>
            <a:ext cx="2250297" cy="429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50129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xit" presetSubtype="4" fill="hold" grpId="1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95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8500"/>
                            </p:stCondLst>
                            <p:childTnLst>
                              <p:par>
                                <p:cTn id="39" presetID="2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/>
      <p:bldP spid="17" grpId="0"/>
      <p:bldP spid="19" grpId="0"/>
      <p:bldP spid="1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Výkon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Jaký výkon má vzpěrač, který zvedne činku těžkou 100kg do výšky 200cm za 3s?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407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Výkon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3" name="Diagram 2"/>
              <p:cNvGraphicFramePr/>
              <p:nvPr>
                <p:extLst>
                  <p:ext uri="{D42A27DB-BD31-4B8C-83A1-F6EECF244321}">
                    <p14:modId xmlns:p14="http://schemas.microsoft.com/office/powerpoint/2010/main" val="3629264171"/>
                  </p:ext>
                </p:extLst>
              </p:nvPr>
            </p:nvGraphicFramePr>
            <p:xfrm>
              <a:off x="1547664" y="1556792"/>
              <a:ext cx="6096000" cy="406400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" r:lo="rId3" r:qs="rId4" r:cs="rId5"/>
              </a:graphicData>
            </a:graphic>
          </p:graphicFrame>
        </mc:Choice>
        <mc:Fallback>
          <p:graphicFrame>
            <p:nvGraphicFramePr>
              <p:cNvPr id="3" name="Diagram 2"/>
              <p:cNvGraphicFramePr/>
              <p:nvPr>
                <p:extLst>
                  <p:ext uri="{D42A27DB-BD31-4B8C-83A1-F6EECF244321}">
                    <p14:modId xmlns:p14="http://schemas.microsoft.com/office/powerpoint/2010/main" xmlns="" val="3629264171"/>
                  </p:ext>
                </p:extLst>
              </p:nvPr>
            </p:nvGraphicFramePr>
            <p:xfrm>
              <a:off x="1547664" y="1556792"/>
              <a:ext cx="6096000" cy="406400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6" r:lo="rId7" r:qs="rId8" r:cs="rId9"/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xmlns="" val="196251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KOLÁŘOVÁ, Růžena, et al. </a:t>
            </a:r>
            <a:r>
              <a:rPr lang="cs-CZ" i="1" dirty="0"/>
              <a:t>Fyzika : Pro 8. ročník základní školy</a:t>
            </a:r>
            <a:r>
              <a:rPr lang="cs-CZ" dirty="0"/>
              <a:t>. 1. vydání. Praha : Prometheus, 2008. 228 s. Dostupné z WWW: &lt;www.prometheus-nakl.cz&gt;. ISBN 978-80-7196-149-9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</a:t>
            </a:r>
            <a:r>
              <a:rPr lang="cs-CZ" dirty="0"/>
              <a:t>, Karel , et al. </a:t>
            </a:r>
            <a:r>
              <a:rPr lang="cs-CZ" i="1" dirty="0"/>
              <a:t>Fyzika 8 : pro základní školy a </a:t>
            </a:r>
            <a:r>
              <a:rPr lang="cs-CZ" i="1" dirty="0" smtClean="0"/>
              <a:t>víceletá </a:t>
            </a:r>
            <a:r>
              <a:rPr lang="cs-CZ" i="1" dirty="0"/>
              <a:t>gymnázia</a:t>
            </a:r>
            <a:r>
              <a:rPr lang="cs-CZ" dirty="0"/>
              <a:t>. 1. vydání. Plzeň  : Fraus, 2006. 128 s. Dostupné z WWW: &lt;www.fraus.cz&gt;. ISBN 80-7238-525-9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857004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468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18791</TotalTime>
  <Words>238</Words>
  <Application>Microsoft Office PowerPoint</Application>
  <PresentationFormat>Předvádění na obrazovce (4:3)</PresentationFormat>
  <Paragraphs>60</Paragraphs>
  <Slides>9</Slides>
  <Notes>0</Notes>
  <HiddenSlides>1</HiddenSlides>
  <MMClips>0</MMClips>
  <ScaleCrop>false</ScaleCrop>
  <HeadingPairs>
    <vt:vector size="6" baseType="variant">
      <vt:variant>
        <vt:lpstr>Motiv</vt:lpstr>
      </vt:variant>
      <vt:variant>
        <vt:i4>5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1_Medián</vt:lpstr>
      <vt:lpstr>2_Medián</vt:lpstr>
      <vt:lpstr>3_Medián</vt:lpstr>
      <vt:lpstr>4_Medián</vt:lpstr>
      <vt:lpstr>Aerodynamika</vt:lpstr>
      <vt:lpstr>Rovnice</vt:lpstr>
      <vt:lpstr>Snímek 1</vt:lpstr>
      <vt:lpstr>Snímek 2</vt:lpstr>
      <vt:lpstr>Výkon</vt:lpstr>
      <vt:lpstr>Výkon</vt:lpstr>
      <vt:lpstr>Výkon</vt:lpstr>
      <vt:lpstr>Snímek 6</vt:lpstr>
      <vt:lpstr>Výkon</vt:lpstr>
      <vt:lpstr>Výkon</vt:lpstr>
      <vt:lpstr>Snímek 9</vt:lpstr>
    </vt:vector>
  </TitlesOfParts>
  <Company>2.ZŠ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Výkon</dc:title>
  <dc:creator>polan</dc:creator>
  <cp:lastModifiedBy>Dum</cp:lastModifiedBy>
  <cp:revision>10</cp:revision>
  <dcterms:created xsi:type="dcterms:W3CDTF">2011-10-03T11:13:58Z</dcterms:created>
  <dcterms:modified xsi:type="dcterms:W3CDTF">2012-05-13T17:15:10Z</dcterms:modified>
</cp:coreProperties>
</file>