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7" r:id="rId4"/>
    <p:sldId id="258" r:id="rId5"/>
    <p:sldId id="259" r:id="rId6"/>
    <p:sldId id="260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7863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021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717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5229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2949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4663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1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638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9285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034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2124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E6FDA-CE7A-4C12-896E-BA057E5C4CC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D7B26B-A562-4CAF-8892-8F36C6827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914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slide" Target="slide1.xml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</a:t>
            </a:r>
            <a:r>
              <a:rPr lang="cs-CZ" sz="1600" dirty="0" smtClean="0">
                <a:latin typeface="Arial" pitchFamily="34" charset="0"/>
              </a:rPr>
              <a:t>ZÁŘÍ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2011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VY_32_INOVACE_03_8._ROČNÍK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</a:t>
            </a:r>
            <a:r>
              <a:rPr lang="cs-CZ" sz="1600" dirty="0" smtClean="0">
                <a:latin typeface="Arial" pitchFamily="34" charset="0"/>
              </a:rPr>
              <a:t>ENERGIE_POLOHOVÁ,_POHYBOVÁ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686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využití při výkladu pojmů polohová a pohybová energie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snímky 4, 5 – skryté snímky (jednoduché animace)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6 – hypertextový odkaz na snímek 4          (pravý horní roh)</a:t>
            </a:r>
          </a:p>
          <a:p>
            <a:r>
              <a:rPr lang="cs-CZ" dirty="0"/>
              <a:t>	 </a:t>
            </a:r>
            <a:r>
              <a:rPr lang="cs-CZ" dirty="0" smtClean="0"/>
              <a:t>    - hypertextový odkaz na snímek 5 </a:t>
            </a:r>
          </a:p>
          <a:p>
            <a:r>
              <a:rPr lang="cs-CZ" dirty="0" smtClean="0"/>
              <a:t>-    snímek 7 – jednoduchá animace polohové energie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5088793" y="1484785"/>
            <a:ext cx="144016" cy="132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4987149" y="1808820"/>
            <a:ext cx="491319" cy="72008"/>
          </a:xfrm>
          <a:prstGeom prst="rightArrow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624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500306"/>
            <a:ext cx="80724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Energie</a:t>
            </a:r>
            <a:r>
              <a:rPr lang="cs-CZ" sz="2400" dirty="0" smtClean="0"/>
              <a:t> je fyzikální veličina, která </a:t>
            </a:r>
            <a:r>
              <a:rPr lang="cs-CZ" sz="2400" b="1" dirty="0" smtClean="0">
                <a:solidFill>
                  <a:srgbClr val="FF0000"/>
                </a:solidFill>
              </a:rPr>
              <a:t>vyjadřuje schopnost tělesa konat práci, </a:t>
            </a:r>
            <a:r>
              <a:rPr lang="cs-CZ" sz="2400" dirty="0" smtClean="0"/>
              <a:t>označuje se 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Jednotky</a:t>
            </a:r>
            <a:r>
              <a:rPr lang="cs-CZ" sz="2400" dirty="0" smtClean="0"/>
              <a:t> energie jsou stejné jako u práce </a:t>
            </a:r>
            <a:r>
              <a:rPr lang="en-US" sz="2400" dirty="0" smtClean="0"/>
              <a:t>[</a:t>
            </a:r>
            <a:r>
              <a:rPr lang="cs-CZ" sz="2400" b="1" dirty="0" smtClean="0">
                <a:solidFill>
                  <a:srgbClr val="FF0000"/>
                </a:solidFill>
              </a:rPr>
              <a:t>J</a:t>
            </a:r>
            <a:r>
              <a:rPr lang="en-US" sz="2400" dirty="0" smtClean="0"/>
              <a:t>]</a:t>
            </a:r>
            <a:r>
              <a:rPr lang="cs-CZ" sz="2400" dirty="0" smtClean="0"/>
              <a:t>,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3714752"/>
            <a:ext cx="75724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Energii</a:t>
            </a:r>
            <a:r>
              <a:rPr lang="cs-CZ" sz="2400" dirty="0" smtClean="0"/>
              <a:t> rozdělujeme na - </a:t>
            </a:r>
            <a:r>
              <a:rPr lang="cs-CZ" sz="2400" b="1" dirty="0" smtClean="0">
                <a:solidFill>
                  <a:srgbClr val="FF0000"/>
                </a:solidFill>
              </a:rPr>
              <a:t>pohybovou</a:t>
            </a:r>
            <a:r>
              <a:rPr lang="cs-CZ" sz="2400" dirty="0" smtClean="0"/>
              <a:t> (kinetickou) 				             - </a:t>
            </a:r>
            <a:r>
              <a:rPr lang="cs-CZ" sz="2400" b="1" dirty="0" smtClean="0">
                <a:solidFill>
                  <a:srgbClr val="FF0000"/>
                </a:solidFill>
              </a:rPr>
              <a:t>polohovou</a:t>
            </a:r>
            <a:r>
              <a:rPr lang="cs-CZ" sz="2400" dirty="0" smtClean="0"/>
              <a:t> (potenciální).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23864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Pohybová (kinetická) energie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071678"/>
            <a:ext cx="1581144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Šipka doprava 6"/>
          <p:cNvSpPr/>
          <p:nvPr/>
        </p:nvSpPr>
        <p:spPr>
          <a:xfrm>
            <a:off x="2643174" y="3000372"/>
            <a:ext cx="1143008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7620" y="285749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1538" y="250030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2500298" y="3786190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8180413" y="3749677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643174" y="3929066"/>
            <a:ext cx="571504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143504" y="357187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221455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</a:t>
            </a:r>
            <a:r>
              <a:rPr lang="cs-CZ" baseline="-25000" dirty="0" err="1" smtClean="0"/>
              <a:t>k</a:t>
            </a:r>
            <a:endParaRPr lang="cs-CZ" dirty="0"/>
          </a:p>
        </p:txBody>
      </p:sp>
      <p:sp>
        <p:nvSpPr>
          <p:cNvPr id="14" name="Šipka dolů 13">
            <a:hlinkClick r:id="rId3" action="ppaction://hlinksldjump"/>
          </p:cNvPr>
          <p:cNvSpPr/>
          <p:nvPr/>
        </p:nvSpPr>
        <p:spPr>
          <a:xfrm>
            <a:off x="7143768" y="5715016"/>
            <a:ext cx="500066" cy="92867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857224" y="4429132"/>
            <a:ext cx="5857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Práce motoru se přemění v pohybovou energii.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13141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93987E-6 L 0.62222 4.93987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29417E-6 L 0.62882 0.003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" y="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37743E-6 L 0.63924 0.0023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" y="1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95837E-6 L 0.58143 0.0032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/>
      <p:bldP spid="9" grpId="0"/>
      <p:bldP spid="16" grpId="0"/>
      <p:bldP spid="12" grpId="0"/>
      <p:bldP spid="12" grpId="1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Pohybová (kinetická) energie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85786" y="3429000"/>
            <a:ext cx="85725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85786" y="385762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500166" y="385762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929058" y="2214554"/>
            <a:ext cx="85725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929058" y="264318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643438" y="264318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29058" y="3429000"/>
            <a:ext cx="85725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929058" y="385762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643438" y="385762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85786" y="2214554"/>
            <a:ext cx="85725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785786" y="264318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500166" y="264318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 rot="5400000">
            <a:off x="3893339" y="3036091"/>
            <a:ext cx="2143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6180149" y="3035297"/>
            <a:ext cx="2143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4000496" y="3143248"/>
            <a:ext cx="2286016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572000" y="2857496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dirty="0"/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4000496" y="4643446"/>
            <a:ext cx="3000396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 flipH="1" flipV="1">
            <a:off x="3786182" y="4429132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 flipH="1" flipV="1">
            <a:off x="6751653" y="4392619"/>
            <a:ext cx="50006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357818" y="4286256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571472" y="5143512"/>
            <a:ext cx="178595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571472" y="607220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2000232" y="607220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643438" y="5643578"/>
            <a:ext cx="85725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4643438" y="6072206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5357818" y="6072206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ovací šipka 49"/>
          <p:cNvCxnSpPr/>
          <p:nvPr/>
        </p:nvCxnSpPr>
        <p:spPr>
          <a:xfrm>
            <a:off x="4714876" y="6643710"/>
            <a:ext cx="392909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 rot="5400000" flipH="1" flipV="1">
            <a:off x="4500562" y="6429396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rot="5400000" flipH="1" flipV="1">
            <a:off x="8430446" y="6428602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6072198" y="628652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3</a:t>
            </a:r>
            <a:endParaRPr lang="cs-CZ" dirty="0"/>
          </a:p>
        </p:txBody>
      </p:sp>
      <p:sp>
        <p:nvSpPr>
          <p:cNvPr id="56" name="Elipsa 55">
            <a:hlinkClick r:id="rId2" action="ppaction://hlinksldjump"/>
          </p:cNvPr>
          <p:cNvSpPr/>
          <p:nvPr/>
        </p:nvSpPr>
        <p:spPr>
          <a:xfrm>
            <a:off x="8786842" y="0"/>
            <a:ext cx="357158" cy="2857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1214414" y="171448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r>
              <a:rPr lang="cs-CZ" baseline="-25000" dirty="0" smtClean="0"/>
              <a:t>k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428992" y="164305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r>
              <a:rPr lang="cs-CZ" baseline="-25000" dirty="0" smtClean="0"/>
              <a:t>k</a:t>
            </a:r>
            <a:r>
              <a:rPr lang="cs-CZ" dirty="0" smtClean="0"/>
              <a:t>=W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643570" y="164305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r>
              <a:rPr lang="cs-CZ" baseline="-25000" dirty="0" smtClean="0"/>
              <a:t>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14801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2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9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1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4311E-6 L 0.32275 0.00023 " pathEditMode="relative" rAng="0" ptsTypes="AA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0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321E-6 L 0.33021 0.00069 " pathEditMode="relative" rAng="0" ptsTypes="AA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0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321E-6 L 0.32292 0.00069 " pathEditMode="relative" rAng="0" ptsTypes="AA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9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8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49676E-6 L 0.35486 0.00277 " pathEditMode="relative" rAng="0" ptsTypes="AA">
                                      <p:cBhvr>
                                        <p:cTn id="8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" y="1"/>
                                    </p:animMotion>
                                  </p:childTnLst>
                                </p:cTn>
                              </p:par>
                              <p:par>
                                <p:cTn id="84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65587E-6 L 0.35417 0.00324 " pathEditMode="relative" rAng="0" ptsTypes="AA">
                                      <p:cBhvr>
                                        <p:cTn id="8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" y="2"/>
                                    </p:animMotion>
                                  </p:childTnLst>
                                </p:cTn>
                              </p:par>
                              <p:par>
                                <p:cTn id="86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62535E-6 L 0.35521 0.00324 " pathEditMode="relative" rAng="0" ptsTypes="AA">
                                      <p:cBhvr>
                                        <p:cTn id="8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500"/>
                            </p:stCondLst>
                            <p:childTnLst>
                              <p:par>
                                <p:cTn id="8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30" grpId="0"/>
      <p:bldP spid="37" grpId="0"/>
      <p:bldP spid="41" grpId="0" animBg="1"/>
      <p:bldP spid="42" grpId="0" animBg="1"/>
      <p:bldP spid="43" grpId="0" animBg="1"/>
      <p:bldP spid="47" grpId="0" animBg="1"/>
      <p:bldP spid="48" grpId="0" animBg="1"/>
      <p:bldP spid="49" grpId="0" animBg="1"/>
      <p:bldP spid="53" grpId="0"/>
      <p:bldP spid="57" grpId="0"/>
      <p:bldP spid="59" grpId="0"/>
      <p:bldP spid="59" grpId="1"/>
      <p:bldP spid="6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Pohybová (kinetická) energie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785926"/>
            <a:ext cx="82153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Pohybová energie</a:t>
            </a:r>
            <a:r>
              <a:rPr lang="cs-CZ" sz="2000" dirty="0" smtClean="0"/>
              <a:t> je druh mechanické energie a označujeme jí </a:t>
            </a:r>
            <a:r>
              <a:rPr lang="cs-CZ" sz="2000" b="1" dirty="0" err="1" smtClean="0">
                <a:solidFill>
                  <a:srgbClr val="FF0000"/>
                </a:solidFill>
              </a:rPr>
              <a:t>E</a:t>
            </a:r>
            <a:r>
              <a:rPr lang="cs-CZ" sz="2000" b="1" baseline="-25000" dirty="0" err="1" smtClean="0">
                <a:solidFill>
                  <a:srgbClr val="FF0000"/>
                </a:solidFill>
              </a:rPr>
              <a:t>k</a:t>
            </a:r>
            <a:r>
              <a:rPr lang="cs-CZ" sz="2000" b="1" baseline="-25000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2357430"/>
            <a:ext cx="8215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Těleso, které se pohybuje má kinetickou energii. Působením na jiné těleso po určité dráze může konat práci.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214686"/>
            <a:ext cx="8215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Pohybovou energii posuzujeme podle práce vykonané tělesem, až k jeho zastavení.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3929066"/>
            <a:ext cx="821537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Pohybová energie je závislá na rychlosti a hmotnosti tělesa</a:t>
            </a:r>
          </a:p>
          <a:p>
            <a:r>
              <a:rPr lang="cs-CZ" sz="2000" dirty="0" smtClean="0"/>
              <a:t>  čím je </a:t>
            </a:r>
            <a:r>
              <a:rPr lang="cs-CZ" sz="2000" dirty="0" smtClean="0">
                <a:solidFill>
                  <a:srgbClr val="00B0F0"/>
                </a:solidFill>
              </a:rPr>
              <a:t>rychlost vyšší</a:t>
            </a:r>
            <a:r>
              <a:rPr lang="cs-CZ" sz="2000" dirty="0" smtClean="0"/>
              <a:t>, tím </a:t>
            </a:r>
            <a:r>
              <a:rPr lang="cs-CZ" sz="2000" dirty="0" smtClean="0">
                <a:solidFill>
                  <a:srgbClr val="00B0F0"/>
                </a:solidFill>
              </a:rPr>
              <a:t>větší</a:t>
            </a:r>
            <a:r>
              <a:rPr lang="cs-CZ" sz="2000" dirty="0" smtClean="0"/>
              <a:t> je i </a:t>
            </a:r>
            <a:r>
              <a:rPr lang="cs-CZ" sz="2000" dirty="0" smtClean="0">
                <a:solidFill>
                  <a:srgbClr val="00B0F0"/>
                </a:solidFill>
              </a:rPr>
              <a:t>E</a:t>
            </a:r>
            <a:r>
              <a:rPr lang="cs-CZ" sz="2000" baseline="-25000" dirty="0" smtClean="0">
                <a:solidFill>
                  <a:srgbClr val="00B0F0"/>
                </a:solidFill>
              </a:rPr>
              <a:t>k</a:t>
            </a:r>
            <a:r>
              <a:rPr lang="cs-CZ" sz="2000" baseline="-25000" dirty="0" smtClean="0"/>
              <a:t> </a:t>
            </a:r>
            <a:r>
              <a:rPr lang="cs-CZ" sz="2000" dirty="0" smtClean="0"/>
              <a:t>tělesa. </a:t>
            </a:r>
            <a:r>
              <a:rPr lang="cs-CZ" sz="2000" dirty="0" smtClean="0">
                <a:solidFill>
                  <a:srgbClr val="00B0F0"/>
                </a:solidFill>
              </a:rPr>
              <a:t>Těleso v klidu má nulovou </a:t>
            </a:r>
            <a:r>
              <a:rPr lang="cs-CZ" sz="2000" dirty="0" err="1" smtClean="0">
                <a:solidFill>
                  <a:srgbClr val="00B0F0"/>
                </a:solidFill>
              </a:rPr>
              <a:t>E</a:t>
            </a:r>
            <a:r>
              <a:rPr lang="cs-CZ" sz="2000" baseline="-25000" dirty="0" err="1" smtClean="0">
                <a:solidFill>
                  <a:srgbClr val="00B0F0"/>
                </a:solidFill>
              </a:rPr>
              <a:t>k</a:t>
            </a:r>
            <a:r>
              <a:rPr lang="cs-CZ" sz="2000" baseline="-25000" dirty="0" smtClean="0"/>
              <a:t>.</a:t>
            </a:r>
          </a:p>
          <a:p>
            <a:r>
              <a:rPr lang="cs-CZ" sz="2000" dirty="0" smtClean="0"/>
              <a:t>  čím je </a:t>
            </a:r>
            <a:r>
              <a:rPr lang="cs-CZ" sz="2000" dirty="0" smtClean="0">
                <a:solidFill>
                  <a:srgbClr val="00B0F0"/>
                </a:solidFill>
              </a:rPr>
              <a:t>hmotnost vyšší</a:t>
            </a:r>
            <a:r>
              <a:rPr lang="cs-CZ" sz="2000" dirty="0" smtClean="0"/>
              <a:t>, tím </a:t>
            </a:r>
            <a:r>
              <a:rPr lang="cs-CZ" sz="2000" dirty="0" smtClean="0">
                <a:solidFill>
                  <a:srgbClr val="00B0F0"/>
                </a:solidFill>
              </a:rPr>
              <a:t>větší</a:t>
            </a:r>
            <a:r>
              <a:rPr lang="cs-CZ" sz="2000" dirty="0" smtClean="0"/>
              <a:t> má pohybující se těleso </a:t>
            </a:r>
            <a:r>
              <a:rPr lang="cs-CZ" sz="2000" dirty="0" err="1" smtClean="0">
                <a:solidFill>
                  <a:srgbClr val="00B0F0"/>
                </a:solidFill>
              </a:rPr>
              <a:t>E</a:t>
            </a:r>
            <a:r>
              <a:rPr lang="cs-CZ" sz="2000" baseline="-25000" dirty="0" err="1" smtClean="0">
                <a:solidFill>
                  <a:srgbClr val="00B0F0"/>
                </a:solidFill>
              </a:rPr>
              <a:t>k</a:t>
            </a:r>
            <a:r>
              <a:rPr lang="cs-CZ" sz="2000" baseline="-25000" dirty="0" smtClean="0">
                <a:solidFill>
                  <a:srgbClr val="00B0F0"/>
                </a:solidFill>
              </a:rPr>
              <a:t>.</a:t>
            </a:r>
            <a:endParaRPr lang="cs-CZ" sz="2000" dirty="0" smtClean="0">
              <a:solidFill>
                <a:srgbClr val="00B0F0"/>
              </a:solidFill>
            </a:endParaRPr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9" name="Šipka doprava 8"/>
          <p:cNvSpPr/>
          <p:nvPr/>
        </p:nvSpPr>
        <p:spPr>
          <a:xfrm>
            <a:off x="357158" y="4429132"/>
            <a:ext cx="428628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57158" y="4714884"/>
            <a:ext cx="428628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>
            <a:hlinkClick r:id="rId3" action="ppaction://hlinksldjump"/>
          </p:cNvPr>
          <p:cNvSpPr/>
          <p:nvPr/>
        </p:nvSpPr>
        <p:spPr>
          <a:xfrm>
            <a:off x="7143768" y="4143380"/>
            <a:ext cx="428628" cy="71438"/>
          </a:xfrm>
          <a:prstGeom prst="rightArrow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3428992" y="5143512"/>
          <a:ext cx="2071702" cy="1126715"/>
        </p:xfrm>
        <a:graphic>
          <a:graphicData uri="http://schemas.openxmlformats.org/presentationml/2006/ole">
            <p:oleObj spid="_x0000_s1031" name="Rovnice" r:id="rId4" imgW="723586" imgH="393529" progId="Equation.3">
              <p:embed/>
            </p:oleObj>
          </a:graphicData>
        </a:graphic>
      </p:graphicFrame>
      <p:sp>
        <p:nvSpPr>
          <p:cNvPr id="14" name="Elipsa 13">
            <a:hlinkClick r:id="rId5" action="ppaction://hlinksldjump"/>
          </p:cNvPr>
          <p:cNvSpPr/>
          <p:nvPr/>
        </p:nvSpPr>
        <p:spPr>
          <a:xfrm>
            <a:off x="8858280" y="0"/>
            <a:ext cx="285720" cy="2857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642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9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Zaoblený obdélník 39"/>
          <p:cNvSpPr/>
          <p:nvPr/>
        </p:nvSpPr>
        <p:spPr>
          <a:xfrm>
            <a:off x="5143504" y="3658982"/>
            <a:ext cx="2428892" cy="642942"/>
          </a:xfrm>
          <a:prstGeom prst="round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Polohová (potenciální) energie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85852" y="5500702"/>
            <a:ext cx="114300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28596" y="6215082"/>
            <a:ext cx="43577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464315" y="625080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892943" y="625080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321571" y="625080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607455" y="625080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178827" y="625080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1750199" y="625080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4250529" y="625080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3893339" y="625080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3464711" y="625080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3036083" y="625080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57158" y="2428868"/>
            <a:ext cx="857256" cy="2857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214414" y="2428868"/>
            <a:ext cx="857256" cy="2857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071670" y="2428868"/>
            <a:ext cx="857256" cy="2857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928926" y="2428868"/>
            <a:ext cx="857256" cy="2857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šipka 22"/>
          <p:cNvCxnSpPr/>
          <p:nvPr/>
        </p:nvCxnSpPr>
        <p:spPr>
          <a:xfrm rot="5400000" flipH="1" flipV="1">
            <a:off x="750067" y="4321975"/>
            <a:ext cx="3786214" cy="1588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285984" y="371475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28662" y="5572140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cxnSp>
        <p:nvCxnSpPr>
          <p:cNvPr id="27" name="Přímá spojovací šipka 26"/>
          <p:cNvCxnSpPr/>
          <p:nvPr/>
        </p:nvCxnSpPr>
        <p:spPr>
          <a:xfrm rot="5400000">
            <a:off x="1393803" y="6250007"/>
            <a:ext cx="927900" cy="7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000232" y="648866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57620" y="1785926"/>
            <a:ext cx="52863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Polohová energie</a:t>
            </a:r>
            <a:r>
              <a:rPr lang="cs-CZ" sz="20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Je druh mechanické energie a označujeme jí </a:t>
            </a:r>
            <a:r>
              <a:rPr lang="cs-CZ" sz="2000" b="1" dirty="0" err="1" smtClean="0">
                <a:solidFill>
                  <a:srgbClr val="FF0000"/>
                </a:solidFill>
              </a:rPr>
              <a:t>E</a:t>
            </a:r>
            <a:r>
              <a:rPr lang="cs-CZ" sz="2000" b="1" baseline="-25000" dirty="0" err="1" smtClean="0">
                <a:solidFill>
                  <a:srgbClr val="FF0000"/>
                </a:solidFill>
              </a:rPr>
              <a:t>p</a:t>
            </a:r>
            <a:r>
              <a:rPr lang="cs-CZ" sz="2000" b="1" baseline="-25000" dirty="0" smtClean="0">
                <a:solidFill>
                  <a:srgbClr val="FF000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Souvisí s polohou tělesa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3929058" y="2924944"/>
            <a:ext cx="5214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gravitačním poli Země má těleso o </a:t>
            </a:r>
            <a:r>
              <a:rPr lang="cs-CZ" sz="2000" b="1" dirty="0" smtClean="0"/>
              <a:t>hmotnosti m zdvižené do výšky h </a:t>
            </a:r>
            <a:r>
              <a:rPr lang="cs-CZ" sz="2000" dirty="0" smtClean="0"/>
              <a:t>polohovou energii</a:t>
            </a:r>
            <a:endParaRPr lang="cs-CZ" sz="2000" dirty="0"/>
          </a:p>
        </p:txBody>
      </p:sp>
      <p:graphicFrame>
        <p:nvGraphicFramePr>
          <p:cNvPr id="33" name="Objek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089716637"/>
              </p:ext>
            </p:extLst>
          </p:nvPr>
        </p:nvGraphicFramePr>
        <p:xfrm>
          <a:off x="5286380" y="3717032"/>
          <a:ext cx="2000264" cy="593828"/>
        </p:xfrm>
        <a:graphic>
          <a:graphicData uri="http://schemas.openxmlformats.org/presentationml/2006/ole">
            <p:oleObj spid="_x0000_s2052" name="Rovnice" r:id="rId3" imgW="812447" imgH="241195" progId="Equation.3">
              <p:embed/>
            </p:oleObj>
          </a:graphicData>
        </a:graphic>
      </p:graphicFrame>
      <p:sp>
        <p:nvSpPr>
          <p:cNvPr id="34" name="TextovéPole 33"/>
          <p:cNvSpPr txBox="1"/>
          <p:nvPr/>
        </p:nvSpPr>
        <p:spPr>
          <a:xfrm>
            <a:off x="4000496" y="4344525"/>
            <a:ext cx="4572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povrchu Země </a:t>
            </a:r>
            <a:r>
              <a:rPr lang="cs-CZ" sz="2000" dirty="0" smtClean="0"/>
              <a:t>h=0m          </a:t>
            </a:r>
            <a:r>
              <a:rPr lang="cs-CZ" sz="2000" dirty="0" err="1" smtClean="0"/>
              <a:t>E</a:t>
            </a:r>
            <a:r>
              <a:rPr lang="cs-CZ" sz="2000" baseline="-25000" dirty="0" err="1" smtClean="0"/>
              <a:t>p</a:t>
            </a:r>
            <a:r>
              <a:rPr lang="cs-CZ" sz="2000" dirty="0" smtClean="0"/>
              <a:t>=0J</a:t>
            </a:r>
            <a:endParaRPr lang="cs-CZ" sz="2000" dirty="0"/>
          </a:p>
        </p:txBody>
      </p:sp>
      <p:sp>
        <p:nvSpPr>
          <p:cNvPr id="35" name="Šipka doprava 34"/>
          <p:cNvSpPr/>
          <p:nvPr/>
        </p:nvSpPr>
        <p:spPr>
          <a:xfrm>
            <a:off x="6449860" y="4509598"/>
            <a:ext cx="428628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4071934" y="4714884"/>
            <a:ext cx="50720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Aby těleso získalo polohovou energii, musíme vykonat určitou práci a změnit polohu tělesa. Stejně velkou práci pak může vykonat těleso při návratu do původní polohy.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475656" y="3717032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W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000364" y="578645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</a:t>
            </a:r>
            <a:r>
              <a:rPr lang="cs-CZ" baseline="-25000" dirty="0" err="1" smtClean="0"/>
              <a:t>p</a:t>
            </a:r>
            <a:r>
              <a:rPr lang="cs-CZ" dirty="0" smtClean="0"/>
              <a:t>=0J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915816" y="1844824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E</a:t>
            </a:r>
            <a:r>
              <a:rPr lang="cs-CZ" sz="2800" baseline="-25000" dirty="0" err="1" smtClean="0">
                <a:solidFill>
                  <a:srgbClr val="FF0000"/>
                </a:solidFill>
              </a:rPr>
              <a:t>p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8045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5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7500"/>
                            </p:stCondLst>
                            <p:childTnLst>
                              <p:par>
                                <p:cTn id="60" presetID="2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3000"/>
                            </p:stCondLst>
                            <p:childTnLst>
                              <p:par>
                                <p:cTn id="7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500"/>
                            </p:stCondLst>
                            <p:childTnLst>
                              <p:par>
                                <p:cTn id="80" presetID="64" presetClass="path" presetSubtype="0" accel="50000" decel="50000" fill="hold" grpId="1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5E-6 3.49676E-6 L -0.00243 -0.55319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-27700"/>
                                    </p:animMotion>
                                  </p:childTnLst>
                                </p:cTn>
                              </p:par>
                              <p:par>
                                <p:cTn id="82" presetID="64" presetClass="path" presetSubtype="0" accel="50000" decel="50000" fill="hold" grpId="1" nodeType="with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2.5E-6 4.60685E-6 L -0.00295 -0.53839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26900"/>
                                    </p:animMotion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xit" presetSubtype="4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22" presetClass="exit" presetSubtype="4" fill="hold" grpId="1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0500"/>
                            </p:stCondLst>
                            <p:childTnLst>
                              <p:par>
                                <p:cTn id="94" presetID="2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31000"/>
                            </p:stCondLst>
                            <p:childTnLst>
                              <p:par>
                                <p:cTn id="9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2" presetClass="entr" presetSubtype="4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2" presetClass="entr" presetSubtype="4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3" grpId="0" animBg="1"/>
      <p:bldP spid="3" grpId="1" animBg="1"/>
      <p:bldP spid="18" grpId="0" animBg="1"/>
      <p:bldP spid="19" grpId="0" animBg="1"/>
      <p:bldP spid="20" grpId="0" animBg="1"/>
      <p:bldP spid="21" grpId="0" animBg="1"/>
      <p:bldP spid="24" grpId="0"/>
      <p:bldP spid="25" grpId="0"/>
      <p:bldP spid="25" grpId="1"/>
      <p:bldP spid="30" grpId="0"/>
      <p:bldP spid="30" grpId="1"/>
      <p:bldP spid="31" grpId="0"/>
      <p:bldP spid="32" grpId="0"/>
      <p:bldP spid="34" grpId="0"/>
      <p:bldP spid="35" grpId="0" animBg="1"/>
      <p:bldP spid="36" grpId="0"/>
      <p:bldP spid="37" grpId="0"/>
      <p:bldP spid="37" grpId="1"/>
      <p:bldP spid="38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KOLÁŘOVÁ, Růžena, et al. </a:t>
            </a:r>
            <a:r>
              <a:rPr lang="cs-CZ" i="1" dirty="0"/>
              <a:t>Fyzika : Pro 8. ročník základní školy</a:t>
            </a:r>
            <a:r>
              <a:rPr lang="cs-CZ" dirty="0"/>
              <a:t>. 1. vydání. Praha : Prometheus, 2008. 228 s. Dostupné z WWW: &lt;www.prometheus-nakl.cz&gt;. ISBN 978-80-7196-149-9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</a:t>
            </a:r>
            <a:r>
              <a:rPr lang="cs-CZ" dirty="0"/>
              <a:t>, Karel , et al. </a:t>
            </a:r>
            <a:r>
              <a:rPr lang="cs-CZ" i="1" dirty="0"/>
              <a:t>Fyzika 8 : pro základní školy a </a:t>
            </a:r>
            <a:r>
              <a:rPr lang="cs-CZ" i="1" dirty="0" smtClean="0"/>
              <a:t>víceletá </a:t>
            </a:r>
            <a:r>
              <a:rPr lang="cs-CZ" i="1" dirty="0"/>
              <a:t>gymnázia</a:t>
            </a:r>
            <a:r>
              <a:rPr lang="cs-CZ" dirty="0"/>
              <a:t>. 1. vydání. Plzeň  : Fraus, 2006. 128 s. Dostupné z WWW: &lt;www.fraus.cz&gt;. ISBN 80-7238-525-9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857004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833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40340</TotalTime>
  <Words>357</Words>
  <Application>Microsoft Office PowerPoint</Application>
  <PresentationFormat>Předvádění na obrazovce (4:3)</PresentationFormat>
  <Paragraphs>67</Paragraphs>
  <Slides>8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Rovnice</vt:lpstr>
      <vt:lpstr>Snímek 1</vt:lpstr>
      <vt:lpstr>Snímek 2</vt:lpstr>
      <vt:lpstr>Energie</vt:lpstr>
      <vt:lpstr>Pohybová (kinetická) energie</vt:lpstr>
      <vt:lpstr>Pohybová (kinetická) energie</vt:lpstr>
      <vt:lpstr>Pohybová (kinetická) energie</vt:lpstr>
      <vt:lpstr>Polohová (potenciální) energie</vt:lpstr>
      <vt:lpstr>Snímek 8</vt:lpstr>
    </vt:vector>
  </TitlesOfParts>
  <Company>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</dc:creator>
  <cp:lastModifiedBy>Dum</cp:lastModifiedBy>
  <cp:revision>6</cp:revision>
  <dcterms:created xsi:type="dcterms:W3CDTF">2011-09-12T15:49:09Z</dcterms:created>
  <dcterms:modified xsi:type="dcterms:W3CDTF">2012-05-13T17:18:17Z</dcterms:modified>
</cp:coreProperties>
</file>