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9" r:id="rId2"/>
    <p:sldId id="271" r:id="rId3"/>
    <p:sldId id="259" r:id="rId4"/>
    <p:sldId id="261" r:id="rId5"/>
    <p:sldId id="262" r:id="rId6"/>
    <p:sldId id="263" r:id="rId7"/>
    <p:sldId id="265" r:id="rId8"/>
    <p:sldId id="266" r:id="rId9"/>
    <p:sldId id="270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AA00F9-B5E8-4313-BA61-9B70254B61FA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619380-F46F-4E31-AF13-86A07C55584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0574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D619380-F46F-4E31-AF13-86A07C555842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55054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4F627-7377-4077-B0E9-7E86796A3E3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0DC8C-7E2C-4BFD-8BAF-C8A126032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287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4F627-7377-4077-B0E9-7E86796A3E3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0DC8C-7E2C-4BFD-8BAF-C8A126032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74865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4F627-7377-4077-B0E9-7E86796A3E3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0DC8C-7E2C-4BFD-8BAF-C8A126032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2497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4F627-7377-4077-B0E9-7E86796A3E3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0DC8C-7E2C-4BFD-8BAF-C8A126032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47812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4F627-7377-4077-B0E9-7E86796A3E3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0DC8C-7E2C-4BFD-8BAF-C8A126032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91960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4F627-7377-4077-B0E9-7E86796A3E3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0DC8C-7E2C-4BFD-8BAF-C8A126032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6756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4F627-7377-4077-B0E9-7E86796A3E3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0DC8C-7E2C-4BFD-8BAF-C8A126032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84286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4F627-7377-4077-B0E9-7E86796A3E3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0DC8C-7E2C-4BFD-8BAF-C8A126032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55600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4F627-7377-4077-B0E9-7E86796A3E3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0DC8C-7E2C-4BFD-8BAF-C8A126032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7999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4F627-7377-4077-B0E9-7E86796A3E3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0DC8C-7E2C-4BFD-8BAF-C8A126032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1834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E4F627-7377-4077-B0E9-7E86796A3E3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40DC8C-7E2C-4BFD-8BAF-C8A126032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70302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E4F627-7377-4077-B0E9-7E86796A3E34}" type="datetimeFigureOut">
              <a:rPr lang="cs-CZ" smtClean="0"/>
              <a:pPr/>
              <a:t>13.5.2012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40DC8C-7E2C-4BFD-8BAF-C8A126032C5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01312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6375" y="4292600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755650" y="404530"/>
            <a:ext cx="6970819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 ŠKOLY: 2. ZÁKLADNÍ ŠKOLA, RAKOVNÍK, HUSOVO NÁM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STÍ 3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AUTOR: MGR. TOMÁŠ ERICH LÜFTNER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DATUM VYTVO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Ř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ENÍ: ŘÍJEN 2011  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NÁZEV: VY_32_INOVACE_04_8._ROČNÍK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VZD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Ě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LÁVACÍ OBLAST: ČLOVĚK_A_PŘÍRODA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TÉMA: ČÁSTICIVÁ_STAVBA _LÁTEK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</a:rPr>
              <a:t>Č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</a:rPr>
              <a:t>ÍSLO PROJEKTU: CZ.1.07/1.4.00/21.1427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6860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332656"/>
            <a:ext cx="7704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- využití	- pro zopakování pojmů atom, molekula, iont, základní vlastnosti látek</a:t>
            </a:r>
          </a:p>
          <a:p>
            <a:r>
              <a:rPr lang="cs-CZ" dirty="0" smtClean="0"/>
              <a:t>	- vysvětlení pojmů difúze, Brownův pohyb</a:t>
            </a:r>
          </a:p>
        </p:txBody>
      </p:sp>
    </p:spTree>
    <p:extLst>
      <p:ext uri="{BB962C8B-B14F-4D97-AF65-F5344CB8AC3E}">
        <p14:creationId xmlns:p14="http://schemas.microsoft.com/office/powerpoint/2010/main" xmlns="" val="35582076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 Box 2"/>
          <p:cNvSpPr txBox="1">
            <a:spLocks noChangeArrowheads="1"/>
          </p:cNvSpPr>
          <p:nvPr/>
        </p:nvSpPr>
        <p:spPr bwMode="auto">
          <a:xfrm>
            <a:off x="1066800" y="381000"/>
            <a:ext cx="7010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4000">
                <a:solidFill>
                  <a:srgbClr val="0099FF"/>
                </a:solidFill>
              </a:rPr>
              <a:t>Pohyb částic v látce</a:t>
            </a:r>
          </a:p>
        </p:txBody>
      </p:sp>
      <p:sp>
        <p:nvSpPr>
          <p:cNvPr id="4099" name="Text Box 3"/>
          <p:cNvSpPr txBox="1">
            <a:spLocks noChangeArrowheads="1"/>
          </p:cNvSpPr>
          <p:nvPr/>
        </p:nvSpPr>
        <p:spPr bwMode="auto">
          <a:xfrm>
            <a:off x="142875" y="990600"/>
            <a:ext cx="8858250" cy="3170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cs-CZ"/>
              <a:t>Všechny látky jsou složeny z částic nepatrných rozměrů.</a:t>
            </a:r>
          </a:p>
          <a:p>
            <a:pPr eaLnBrk="1" hangingPunct="1">
              <a:spcBef>
                <a:spcPct val="50000"/>
              </a:spcBef>
            </a:pPr>
            <a:r>
              <a:rPr lang="cs-CZ"/>
              <a:t>	1. atomy – základní částice všech látek</a:t>
            </a:r>
          </a:p>
          <a:p>
            <a:pPr eaLnBrk="1" hangingPunct="1">
              <a:spcBef>
                <a:spcPct val="50000"/>
              </a:spcBef>
            </a:pPr>
            <a:r>
              <a:rPr lang="cs-CZ"/>
              <a:t>	2. molekuly – vznikají sloučením dvou nebo více atomů</a:t>
            </a:r>
          </a:p>
          <a:p>
            <a:pPr eaLnBrk="1" hangingPunct="1">
              <a:spcBef>
                <a:spcPct val="50000"/>
              </a:spcBef>
            </a:pPr>
            <a:r>
              <a:rPr lang="cs-CZ"/>
              <a:t>	3. ionty – vznikají přidáním nebo odtrhnutím elektronů z atomu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cs-CZ"/>
              <a:t>Částice látek se neustále neuspořádaně pohybují. O tomto pohybu částic nepřímo svědčí </a:t>
            </a:r>
            <a:r>
              <a:rPr lang="cs-CZ" sz="3200">
                <a:solidFill>
                  <a:srgbClr val="FF0066"/>
                </a:solidFill>
              </a:rPr>
              <a:t>Brownův pohyb</a:t>
            </a:r>
            <a:r>
              <a:rPr lang="cs-CZ"/>
              <a:t> a </a:t>
            </a:r>
            <a:r>
              <a:rPr lang="cs-CZ" sz="3200">
                <a:solidFill>
                  <a:srgbClr val="FF0066"/>
                </a:solidFill>
              </a:rPr>
              <a:t>difúze.</a:t>
            </a:r>
          </a:p>
        </p:txBody>
      </p:sp>
    </p:spTree>
    <p:extLst>
      <p:ext uri="{BB962C8B-B14F-4D97-AF65-F5344CB8AC3E}">
        <p14:creationId xmlns:p14="http://schemas.microsoft.com/office/powerpoint/2010/main" xmlns="" val="3282517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53903" y="4581128"/>
            <a:ext cx="3740050" cy="79988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98" name="Text Box 2"/>
          <p:cNvSpPr txBox="1">
            <a:spLocks noChangeArrowheads="1"/>
          </p:cNvSpPr>
          <p:nvPr/>
        </p:nvSpPr>
        <p:spPr bwMode="auto">
          <a:xfrm>
            <a:off x="1066800" y="381000"/>
            <a:ext cx="7010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4000">
                <a:solidFill>
                  <a:srgbClr val="0099FF"/>
                </a:solidFill>
              </a:rPr>
              <a:t>Pohyb částic v látce</a:t>
            </a:r>
          </a:p>
        </p:txBody>
      </p:sp>
      <p:sp>
        <p:nvSpPr>
          <p:cNvPr id="4099" name="Text Box 3"/>
          <p:cNvSpPr txBox="1">
            <a:spLocks noChangeArrowheads="1"/>
          </p:cNvSpPr>
          <p:nvPr/>
        </p:nvSpPr>
        <p:spPr bwMode="auto">
          <a:xfrm>
            <a:off x="304800" y="1143000"/>
            <a:ext cx="26670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>
                <a:solidFill>
                  <a:srgbClr val="FF0066"/>
                </a:solidFill>
              </a:rPr>
              <a:t>Difúze:</a:t>
            </a:r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571500" y="1901210"/>
            <a:ext cx="8001000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dirty="0"/>
              <a:t>Samovolné pronikání částic jedné látky mezi částice druhé látky</a:t>
            </a:r>
            <a:r>
              <a:rPr lang="cs-CZ" dirty="0" smtClean="0"/>
              <a:t>. (čaj ve vodě)</a:t>
            </a:r>
            <a:endParaRPr lang="cs-CZ" dirty="0"/>
          </a:p>
        </p:txBody>
      </p:sp>
      <p:sp>
        <p:nvSpPr>
          <p:cNvPr id="4101" name="Rectangle 6"/>
          <p:cNvSpPr>
            <a:spLocks noChangeArrowheads="1"/>
          </p:cNvSpPr>
          <p:nvPr/>
        </p:nvSpPr>
        <p:spPr bwMode="auto">
          <a:xfrm>
            <a:off x="2809875" y="22860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2" name="Obdélník 1"/>
          <p:cNvSpPr/>
          <p:nvPr/>
        </p:nvSpPr>
        <p:spPr>
          <a:xfrm>
            <a:off x="2056086" y="3508802"/>
            <a:ext cx="1872208" cy="792088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924573" y="3505520"/>
            <a:ext cx="1872208" cy="79536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2433543" y="3609020"/>
            <a:ext cx="144016" cy="1260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447315" y="4006882"/>
            <a:ext cx="144016" cy="1260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2793114" y="4069889"/>
            <a:ext cx="144016" cy="1260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021360" y="3823810"/>
            <a:ext cx="144016" cy="1260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202284" y="3607619"/>
            <a:ext cx="144016" cy="1260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347864" y="4069889"/>
            <a:ext cx="144016" cy="1260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139952" y="3663026"/>
            <a:ext cx="144016" cy="12601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5220072" y="4609983"/>
            <a:ext cx="144016" cy="12601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932040" y="3807042"/>
            <a:ext cx="144016" cy="12601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644008" y="4023066"/>
            <a:ext cx="144016" cy="12601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3935832" y="4907761"/>
            <a:ext cx="144016" cy="12601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4106754" y="4023066"/>
            <a:ext cx="144016" cy="12601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4355976" y="3735034"/>
            <a:ext cx="144016" cy="12601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4572000" y="3663026"/>
            <a:ext cx="144016" cy="12601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783278" y="4981069"/>
            <a:ext cx="144016" cy="12601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2721106" y="4725144"/>
            <a:ext cx="144016" cy="1260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203848" y="5031178"/>
            <a:ext cx="144016" cy="1260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3419872" y="4725144"/>
            <a:ext cx="144016" cy="1260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4211960" y="4725144"/>
            <a:ext cx="144016" cy="1260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4572000" y="5103186"/>
            <a:ext cx="144016" cy="1260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2555776" y="5103186"/>
            <a:ext cx="144016" cy="126014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>
            <a:off x="4283968" y="5103186"/>
            <a:ext cx="144016" cy="12601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4572000" y="4725144"/>
            <a:ext cx="144016" cy="12601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2915816" y="5060161"/>
            <a:ext cx="144016" cy="12601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3491880" y="5060161"/>
            <a:ext cx="144016" cy="126014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7755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3"/>
          <p:cNvSpPr>
            <a:spLocks noChangeArrowheads="1"/>
          </p:cNvSpPr>
          <p:nvPr/>
        </p:nvSpPr>
        <p:spPr bwMode="auto">
          <a:xfrm>
            <a:off x="2809875" y="2286000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endParaRPr lang="cs-CZ"/>
          </a:p>
        </p:txBody>
      </p:sp>
      <p:sp>
        <p:nvSpPr>
          <p:cNvPr id="5123" name="Text Box 4"/>
          <p:cNvSpPr txBox="1">
            <a:spLocks noChangeArrowheads="1"/>
          </p:cNvSpPr>
          <p:nvPr/>
        </p:nvSpPr>
        <p:spPr bwMode="auto">
          <a:xfrm>
            <a:off x="1066800" y="381000"/>
            <a:ext cx="70104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4000">
                <a:solidFill>
                  <a:srgbClr val="0099FF"/>
                </a:solidFill>
              </a:rPr>
              <a:t>Pohyb částic v látce</a:t>
            </a:r>
          </a:p>
        </p:txBody>
      </p:sp>
      <p:sp>
        <p:nvSpPr>
          <p:cNvPr id="5124" name="Text Box 5"/>
          <p:cNvSpPr txBox="1">
            <a:spLocks noChangeArrowheads="1"/>
          </p:cNvSpPr>
          <p:nvPr/>
        </p:nvSpPr>
        <p:spPr bwMode="auto">
          <a:xfrm>
            <a:off x="228600" y="1066800"/>
            <a:ext cx="5105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/>
          </a:p>
        </p:txBody>
      </p:sp>
      <p:sp>
        <p:nvSpPr>
          <p:cNvPr id="5125" name="Text Box 6"/>
          <p:cNvSpPr txBox="1">
            <a:spLocks noChangeArrowheads="1"/>
          </p:cNvSpPr>
          <p:nvPr/>
        </p:nvSpPr>
        <p:spPr bwMode="auto">
          <a:xfrm>
            <a:off x="304800" y="1143000"/>
            <a:ext cx="40386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 sz="4000">
                <a:solidFill>
                  <a:srgbClr val="FF0066"/>
                </a:solidFill>
              </a:rPr>
              <a:t>Brownův pohyb:</a:t>
            </a:r>
          </a:p>
        </p:txBody>
      </p:sp>
      <p:sp>
        <p:nvSpPr>
          <p:cNvPr id="6151" name="Text Box 7"/>
          <p:cNvSpPr txBox="1">
            <a:spLocks noChangeArrowheads="1"/>
          </p:cNvSpPr>
          <p:nvPr/>
        </p:nvSpPr>
        <p:spPr bwMode="auto">
          <a:xfrm>
            <a:off x="533400" y="1905000"/>
            <a:ext cx="8305800" cy="830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cs-CZ"/>
              <a:t>Částice se v roztoku neustále srážejí, směr a síla těchto srážek jsou náhodné, okamžitá poloha částice je náhodná. </a:t>
            </a:r>
          </a:p>
        </p:txBody>
      </p:sp>
      <p:sp>
        <p:nvSpPr>
          <p:cNvPr id="2" name="Ovál 1"/>
          <p:cNvSpPr/>
          <p:nvPr/>
        </p:nvSpPr>
        <p:spPr>
          <a:xfrm>
            <a:off x="2181622" y="2864404"/>
            <a:ext cx="3600000" cy="3600000"/>
          </a:xfrm>
          <a:prstGeom prst="ellipse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3707904" y="4005064"/>
            <a:ext cx="57600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686300" y="3356992"/>
            <a:ext cx="144000" cy="144016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838700" y="3789040"/>
            <a:ext cx="144000" cy="144016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4788024" y="4653136"/>
            <a:ext cx="144000" cy="144016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499992" y="5445224"/>
            <a:ext cx="144000" cy="144016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3491880" y="3509392"/>
            <a:ext cx="144000" cy="144016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059832" y="4221088"/>
            <a:ext cx="144000" cy="144016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3347864" y="5227538"/>
            <a:ext cx="144000" cy="144016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211960" y="4797152"/>
            <a:ext cx="144000" cy="144016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4211960" y="3573016"/>
            <a:ext cx="144000" cy="144016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364104" y="4221088"/>
            <a:ext cx="144000" cy="144016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4838700" y="5229200"/>
            <a:ext cx="144000" cy="144016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915816" y="3717032"/>
            <a:ext cx="144000" cy="144016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2699792" y="4869160"/>
            <a:ext cx="144000" cy="144016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491880" y="5949280"/>
            <a:ext cx="144000" cy="144016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4067960" y="5733256"/>
            <a:ext cx="144000" cy="144016"/>
          </a:xfrm>
          <a:prstGeom prst="ellipse">
            <a:avLst/>
          </a:prstGeom>
          <a:solidFill>
            <a:schemeClr val="tx1">
              <a:lumMod val="65000"/>
              <a:lumOff val="3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7463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3"/>
          <p:cNvSpPr>
            <a:spLocks noChangeArrowheads="1"/>
          </p:cNvSpPr>
          <p:nvPr/>
        </p:nvSpPr>
        <p:spPr bwMode="auto">
          <a:xfrm>
            <a:off x="2362200" y="228600"/>
            <a:ext cx="4529138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4000">
                <a:solidFill>
                  <a:srgbClr val="0099FF"/>
                </a:solidFill>
              </a:rPr>
              <a:t>Stavba pevných látek</a:t>
            </a: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304800" y="990600"/>
            <a:ext cx="86106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cs-CZ"/>
              <a:t>U některých pevných látek jsou částice pravidelně uspořádány, vytvářejí krystaly. (např. voda, sůl..) </a:t>
            </a:r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285750" y="2143125"/>
            <a:ext cx="80010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cs-CZ"/>
              <a:t>Vzájemné působení částic, omezuje  jejich kmitání kolem pevných poloh.</a:t>
            </a:r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285750" y="3286125"/>
            <a:ext cx="815340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cs-CZ"/>
              <a:t>Silové působení mezi částicemi brání změně tvaru pevných těles.</a:t>
            </a:r>
          </a:p>
        </p:txBody>
      </p:sp>
    </p:spTree>
    <p:extLst>
      <p:ext uri="{BB962C8B-B14F-4D97-AF65-F5344CB8AC3E}">
        <p14:creationId xmlns:p14="http://schemas.microsoft.com/office/powerpoint/2010/main" xmlns="" val="3146286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6" grpId="0"/>
      <p:bldP spid="8199" grpId="0"/>
      <p:bldP spid="820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3"/>
          <p:cNvSpPr>
            <a:spLocks noChangeArrowheads="1"/>
          </p:cNvSpPr>
          <p:nvPr/>
        </p:nvSpPr>
        <p:spPr bwMode="auto">
          <a:xfrm>
            <a:off x="2362200" y="228600"/>
            <a:ext cx="489585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4000">
                <a:solidFill>
                  <a:srgbClr val="0099FF"/>
                </a:solidFill>
              </a:rPr>
              <a:t>Stavba kapalných látek</a:t>
            </a:r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381000" y="990600"/>
            <a:ext cx="8458200" cy="249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cs-CZ"/>
              <a:t>U kapalin nejsou částice pravidelně uspořádány, mohou se vzájemně snadněji přemísťovat             1. mění snadno svůj tvar</a:t>
            </a:r>
          </a:p>
          <a:p>
            <a:pPr eaLnBrk="1" hangingPunct="1">
              <a:spcBef>
                <a:spcPct val="50000"/>
              </a:spcBef>
            </a:pPr>
            <a:r>
              <a:rPr lang="cs-CZ"/>
              <a:t>					   2. jsou tekuté</a:t>
            </a:r>
          </a:p>
          <a:p>
            <a:pPr eaLnBrk="1" hangingPunct="1">
              <a:spcBef>
                <a:spcPct val="50000"/>
              </a:spcBef>
            </a:pPr>
            <a:r>
              <a:rPr lang="cs-CZ"/>
              <a:t>					   3. vytvářejí v gravitačním</a:t>
            </a:r>
          </a:p>
          <a:p>
            <a:pPr eaLnBrk="1" hangingPunct="1">
              <a:spcBef>
                <a:spcPct val="50000"/>
              </a:spcBef>
            </a:pPr>
            <a:r>
              <a:rPr lang="cs-CZ"/>
              <a:t>     					     poli vodorovnou hladinu </a:t>
            </a:r>
          </a:p>
        </p:txBody>
      </p:sp>
      <p:sp>
        <p:nvSpPr>
          <p:cNvPr id="9221" name="Line 5"/>
          <p:cNvSpPr>
            <a:spLocks noChangeShapeType="1"/>
          </p:cNvSpPr>
          <p:nvPr/>
        </p:nvSpPr>
        <p:spPr bwMode="auto">
          <a:xfrm>
            <a:off x="4343400" y="1600200"/>
            <a:ext cx="8382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381000" y="3886200"/>
            <a:ext cx="8534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cs-CZ" dirty="0"/>
              <a:t>Částice u kapalin jsou velmi blízko            prakticky </a:t>
            </a:r>
            <a:r>
              <a:rPr lang="cs-CZ" dirty="0" smtClean="0"/>
              <a:t>nestlačitelné</a:t>
            </a:r>
            <a:endParaRPr lang="cs-CZ" dirty="0"/>
          </a:p>
        </p:txBody>
      </p:sp>
      <p:sp>
        <p:nvSpPr>
          <p:cNvPr id="9224" name="Line 8"/>
          <p:cNvSpPr>
            <a:spLocks noChangeShapeType="1"/>
          </p:cNvSpPr>
          <p:nvPr/>
        </p:nvSpPr>
        <p:spPr bwMode="auto">
          <a:xfrm>
            <a:off x="4876800" y="4114800"/>
            <a:ext cx="685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18426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2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0" grpId="0"/>
      <p:bldP spid="9221" grpId="0" animBg="1"/>
      <p:bldP spid="9223" grpId="0"/>
      <p:bldP spid="922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2362200" y="228600"/>
            <a:ext cx="4699000" cy="701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4000">
                <a:solidFill>
                  <a:srgbClr val="0099FF"/>
                </a:solidFill>
              </a:rPr>
              <a:t>Stavba plynných látek</a:t>
            </a: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228600" y="1066800"/>
            <a:ext cx="8686800" cy="41549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cs-CZ" dirty="0"/>
              <a:t>V plynech se částice pohybují volně a zcela neuspořádaně.</a:t>
            </a:r>
          </a:p>
          <a:p>
            <a:pPr eaLnBrk="1" hangingPunct="1">
              <a:spcBef>
                <a:spcPct val="50000"/>
              </a:spcBef>
              <a:buFontTx/>
              <a:buChar char="•"/>
            </a:pPr>
            <a:r>
              <a:rPr lang="cs-CZ" dirty="0"/>
              <a:t>Částice na sebe působí jen nepatrnými přitažlivými silami</a:t>
            </a:r>
          </a:p>
          <a:p>
            <a:pPr eaLnBrk="1" hangingPunct="1">
              <a:spcBef>
                <a:spcPct val="50000"/>
              </a:spcBef>
            </a:pPr>
            <a:r>
              <a:rPr lang="cs-CZ" dirty="0"/>
              <a:t>rozpínavé a snadno stlačitelné (po určité době vyplní celou nádobu, místnost)	</a:t>
            </a:r>
          </a:p>
          <a:p>
            <a:pPr eaLnBrk="1" hangingPunct="1">
              <a:spcBef>
                <a:spcPct val="50000"/>
              </a:spcBef>
              <a:buFont typeface="Arial" charset="0"/>
              <a:buChar char="•"/>
            </a:pPr>
            <a:r>
              <a:rPr lang="cs-CZ" dirty="0"/>
              <a:t>Plyny jsou </a:t>
            </a:r>
            <a:r>
              <a:rPr lang="cs-CZ" dirty="0" smtClean="0"/>
              <a:t>tekuté</a:t>
            </a:r>
          </a:p>
          <a:p>
            <a:pPr eaLnBrk="1" hangingPunct="1">
              <a:spcBef>
                <a:spcPct val="50000"/>
              </a:spcBef>
              <a:buFont typeface="Arial" charset="0"/>
              <a:buChar char="•"/>
            </a:pPr>
            <a:r>
              <a:rPr lang="cs-CZ" dirty="0" smtClean="0"/>
              <a:t>Snadno stlačitelné</a:t>
            </a:r>
          </a:p>
          <a:p>
            <a:pPr eaLnBrk="1" hangingPunct="1">
              <a:spcBef>
                <a:spcPct val="50000"/>
              </a:spcBef>
              <a:buFont typeface="Arial" charset="0"/>
              <a:buChar char="•"/>
            </a:pPr>
            <a:r>
              <a:rPr lang="cs-CZ" dirty="0" smtClean="0"/>
              <a:t>rozpínavé</a:t>
            </a:r>
          </a:p>
          <a:p>
            <a:pPr eaLnBrk="1" hangingPunct="1">
              <a:spcBef>
                <a:spcPct val="50000"/>
              </a:spcBef>
              <a:buFont typeface="Arial" charset="0"/>
              <a:buChar char="•"/>
            </a:pPr>
            <a:r>
              <a:rPr lang="cs-CZ" dirty="0" smtClean="0"/>
              <a:t>nemají vlastní objem ani tvar </a:t>
            </a:r>
            <a:r>
              <a:rPr lang="cs-CZ" dirty="0"/>
              <a:t>				</a:t>
            </a:r>
          </a:p>
        </p:txBody>
      </p:sp>
      <p:sp>
        <p:nvSpPr>
          <p:cNvPr id="15364" name="Line 5"/>
          <p:cNvSpPr>
            <a:spLocks noChangeShapeType="1"/>
          </p:cNvSpPr>
          <p:nvPr/>
        </p:nvSpPr>
        <p:spPr bwMode="auto">
          <a:xfrm>
            <a:off x="7924800" y="1828800"/>
            <a:ext cx="914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</a:extLst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6586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/>
      <p:bldP spid="1536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548680"/>
            <a:ext cx="864096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/>
              <a:t>KOLÁŘOVÁ, Růžena, et al. </a:t>
            </a:r>
            <a:r>
              <a:rPr lang="cs-CZ" i="1" dirty="0"/>
              <a:t>Fyzika : Pro 8. ročník základní školy</a:t>
            </a:r>
            <a:r>
              <a:rPr lang="cs-CZ" dirty="0"/>
              <a:t>. 1. vydání. Praha : Prometheus, 2008. 228 s. Dostupné z WWW: &lt;www.prometheus-nakl.cz&gt;. ISBN 978-80-7196-149-9</a:t>
            </a:r>
            <a:r>
              <a:rPr lang="cs-CZ" dirty="0" smtClean="0"/>
              <a:t>.</a:t>
            </a:r>
          </a:p>
          <a:p>
            <a:pPr marL="342900" indent="-342900">
              <a:buFont typeface="+mj-lt"/>
              <a:buAutoNum type="arabicPeriod"/>
            </a:pPr>
            <a:r>
              <a:rPr lang="cs-CZ" dirty="0" smtClean="0"/>
              <a:t>RAUNER</a:t>
            </a:r>
            <a:r>
              <a:rPr lang="cs-CZ" dirty="0"/>
              <a:t>, Karel , et al. </a:t>
            </a:r>
            <a:r>
              <a:rPr lang="cs-CZ" i="1" dirty="0"/>
              <a:t>Fyzika 8 : pro základní školy a </a:t>
            </a:r>
            <a:r>
              <a:rPr lang="cs-CZ" i="1" dirty="0" smtClean="0"/>
              <a:t>víceletá </a:t>
            </a:r>
            <a:r>
              <a:rPr lang="cs-CZ" i="1" dirty="0"/>
              <a:t>gymnázia</a:t>
            </a:r>
            <a:r>
              <a:rPr lang="cs-CZ" dirty="0"/>
              <a:t>. 1. vydání. Plzeň  : Fraus, 2006. 128 s. Dostupné z WWW: &lt;www.fraus.cz&gt;. ISBN 80-7238-525-9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857004"/>
            <a:ext cx="86409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Software:</a:t>
            </a:r>
          </a:p>
          <a:p>
            <a:r>
              <a:rPr lang="cs-CZ" dirty="0" smtClean="0"/>
              <a:t>Microsoft Office Professional Plus 2010, verze 14.06106.5005</a:t>
            </a:r>
          </a:p>
          <a:p>
            <a:r>
              <a:rPr lang="cs-CZ" dirty="0" smtClean="0"/>
              <a:t>Držitel licence 2. základní škola, Rakovník, Husovo náměstí 3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2220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23083</TotalTime>
  <Words>262</Words>
  <Application>Microsoft Office PowerPoint</Application>
  <PresentationFormat>Předvádění na obrazovce (4:3)</PresentationFormat>
  <Paragraphs>57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</dc:creator>
  <cp:lastModifiedBy>expert</cp:lastModifiedBy>
  <cp:revision>7</cp:revision>
  <dcterms:created xsi:type="dcterms:W3CDTF">2011-09-22T13:28:43Z</dcterms:created>
  <dcterms:modified xsi:type="dcterms:W3CDTF">2012-05-13T17:26:53Z</dcterms:modified>
</cp:coreProperties>
</file>