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4" r:id="rId2"/>
    <p:sldId id="258" r:id="rId3"/>
    <p:sldId id="259" r:id="rId4"/>
    <p:sldId id="260" r:id="rId5"/>
    <p:sldId id="261" r:id="rId6"/>
    <p:sldId id="262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1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34C87E-1706-4F62-991C-21BD4A1A6922}" type="datetimeFigureOut">
              <a:rPr lang="cs-CZ" smtClean="0"/>
              <a:t>30.9.2011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A7CDA7-9064-4DCD-BF00-CAD02C66A288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34C87E-1706-4F62-991C-21BD4A1A6922}" type="datetimeFigureOut">
              <a:rPr lang="cs-CZ" smtClean="0"/>
              <a:t>30.9.2011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A7CDA7-9064-4DCD-BF00-CAD02C66A288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34C87E-1706-4F62-991C-21BD4A1A6922}" type="datetimeFigureOut">
              <a:rPr lang="cs-CZ" smtClean="0"/>
              <a:t>30.9.2011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A7CDA7-9064-4DCD-BF00-CAD02C66A28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34C87E-1706-4F62-991C-21BD4A1A6922}" type="datetimeFigureOut">
              <a:rPr lang="cs-CZ" smtClean="0"/>
              <a:t>30.9.2011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A7CDA7-9064-4DCD-BF00-CAD02C66A288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34C87E-1706-4F62-991C-21BD4A1A6922}" type="datetimeFigureOut">
              <a:rPr lang="cs-CZ" smtClean="0"/>
              <a:t>30.9.2011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A7CDA7-9064-4DCD-BF00-CAD02C66A288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34C87E-1706-4F62-991C-21BD4A1A6922}" type="datetimeFigureOut">
              <a:rPr lang="cs-CZ" smtClean="0"/>
              <a:t>30.9.2011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A7CDA7-9064-4DCD-BF00-CAD02C66A28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34C87E-1706-4F62-991C-21BD4A1A6922}" type="datetimeFigureOut">
              <a:rPr lang="cs-CZ" smtClean="0"/>
              <a:t>30.9.2011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A7CDA7-9064-4DCD-BF00-CAD02C66A28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34C87E-1706-4F62-991C-21BD4A1A6922}" type="datetimeFigureOut">
              <a:rPr lang="cs-CZ" smtClean="0"/>
              <a:t>30.9.2011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A7CDA7-9064-4DCD-BF00-CAD02C66A28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34C87E-1706-4F62-991C-21BD4A1A6922}" type="datetimeFigureOut">
              <a:rPr lang="cs-CZ" smtClean="0"/>
              <a:t>30.9.2011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A7CDA7-9064-4DCD-BF00-CAD02C66A288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34C87E-1706-4F62-991C-21BD4A1A6922}" type="datetimeFigureOut">
              <a:rPr lang="cs-CZ" smtClean="0"/>
              <a:t>30.9.2011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A7CDA7-9064-4DCD-BF00-CAD02C66A28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34C87E-1706-4F62-991C-21BD4A1A6922}" type="datetimeFigureOut">
              <a:rPr lang="cs-CZ" smtClean="0"/>
              <a:t>30.9.2011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A7CDA7-9064-4DCD-BF00-CAD02C66A28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1C34C87E-1706-4F62-991C-21BD4A1A6922}" type="datetimeFigureOut">
              <a:rPr lang="cs-CZ" smtClean="0"/>
              <a:t>30.9.2011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17A7CDA7-9064-4DCD-BF00-CAD02C66A288}" type="slidenum">
              <a:rPr lang="cs-CZ" smtClean="0"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3" name="Obrázek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6375" y="4292600"/>
            <a:ext cx="5972175" cy="1514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Rectangle 2"/>
          <p:cNvSpPr>
            <a:spLocks noChangeArrowheads="1"/>
          </p:cNvSpPr>
          <p:nvPr/>
        </p:nvSpPr>
        <p:spPr bwMode="auto">
          <a:xfrm>
            <a:off x="755650" y="404530"/>
            <a:ext cx="6970819" cy="38010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NÁZEV ŠKOLY: 2. ZÁKLADNÍ ŠKOLA, RAKOVNÍK, HUSOVO NÁM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</a:rPr>
              <a:t>Ě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STÍ 3</a:t>
            </a: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AUTOR: MGR. TOMÁŠ ERICH LÜFTNER</a:t>
            </a: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DATUM VYTVO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</a:rPr>
              <a:t>Ř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ENÍ: ŘÍJEN 2011   </a:t>
            </a: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NÁZEV: 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VY_32_INOVACE_05_8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._ROČNÍK</a:t>
            </a: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VZD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</a:rPr>
              <a:t>Ě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LÁVACÍ OBLAST: 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ČLOVĚK_A_PŘÍRODA</a:t>
            </a:r>
            <a:endParaRPr kumimoji="0" lang="cs-CZ" sz="1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TÉMA: 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ZMĚNA_VNITŘNÍ_ENERGIE</a:t>
            </a: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</a:rPr>
              <a:t>Č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ÍSLO PROJEKTU: CZ.1.07/1.4.00/21.1427 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495102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23528" y="260648"/>
            <a:ext cx="63367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Anotace</a:t>
            </a:r>
            <a:endParaRPr lang="cs-CZ" sz="28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323528" y="908720"/>
            <a:ext cx="842493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využití při výkladu tématických celků vnitřní energie, teplo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obsahuje animace – pohyb částic v látce (snímek 3)</a:t>
            </a:r>
          </a:p>
          <a:p>
            <a:pPr lvl="3"/>
            <a:r>
              <a:rPr lang="cs-CZ" dirty="0"/>
              <a:t>	 </a:t>
            </a:r>
            <a:r>
              <a:rPr lang="cs-CZ" dirty="0" smtClean="0"/>
              <a:t>     - zvyšování vnitřní energie (snímek 4,5)</a:t>
            </a:r>
          </a:p>
          <a:p>
            <a:pPr marL="285750" indent="-285750">
              <a:buFont typeface="Arial" pitchFamily="34" charset="0"/>
              <a:buChar char="•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465313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28596" y="1873354"/>
            <a:ext cx="2991276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Všechny atomy a molekuly jsou v neustálém pohybu. </a:t>
            </a:r>
          </a:p>
        </p:txBody>
      </p:sp>
      <p:sp>
        <p:nvSpPr>
          <p:cNvPr id="3" name="Plechovka 2"/>
          <p:cNvSpPr/>
          <p:nvPr/>
        </p:nvSpPr>
        <p:spPr>
          <a:xfrm>
            <a:off x="3905926" y="1066460"/>
            <a:ext cx="4212468" cy="4176464"/>
          </a:xfrm>
          <a:prstGeom prst="can">
            <a:avLst/>
          </a:prstGeom>
          <a:solidFill>
            <a:srgbClr val="E8F2B4"/>
          </a:solidFill>
          <a:ln>
            <a:solidFill>
              <a:schemeClr val="tx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grpSp>
        <p:nvGrpSpPr>
          <p:cNvPr id="11" name="Skupina 10"/>
          <p:cNvGrpSpPr/>
          <p:nvPr/>
        </p:nvGrpSpPr>
        <p:grpSpPr>
          <a:xfrm>
            <a:off x="4124963" y="2379630"/>
            <a:ext cx="234002" cy="279810"/>
            <a:chOff x="3135937" y="2996952"/>
            <a:chExt cx="715983" cy="427922"/>
          </a:xfrm>
        </p:grpSpPr>
        <p:sp>
          <p:nvSpPr>
            <p:cNvPr id="4" name="Ovál 3"/>
            <p:cNvSpPr/>
            <p:nvPr/>
          </p:nvSpPr>
          <p:spPr>
            <a:xfrm>
              <a:off x="3347864" y="2996952"/>
              <a:ext cx="288032" cy="288032"/>
            </a:xfrm>
            <a:prstGeom prst="ellipse">
              <a:avLst/>
            </a:prstGeom>
            <a:solidFill>
              <a:srgbClr val="0070C0"/>
            </a:solidFill>
            <a:ln>
              <a:solidFill>
                <a:srgbClr val="0070C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5" name="Ovál 4"/>
            <p:cNvSpPr/>
            <p:nvPr/>
          </p:nvSpPr>
          <p:spPr>
            <a:xfrm>
              <a:off x="3135937" y="3280858"/>
              <a:ext cx="144016" cy="14401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6" name="Ovál 5"/>
            <p:cNvSpPr/>
            <p:nvPr/>
          </p:nvSpPr>
          <p:spPr>
            <a:xfrm>
              <a:off x="3707904" y="3264286"/>
              <a:ext cx="144016" cy="14401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cxnSp>
          <p:nvCxnSpPr>
            <p:cNvPr id="8" name="Přímá spojnice 7"/>
            <p:cNvCxnSpPr>
              <a:stCxn id="6" idx="1"/>
              <a:endCxn id="4" idx="5"/>
            </p:cNvCxnSpPr>
            <p:nvPr/>
          </p:nvCxnSpPr>
          <p:spPr>
            <a:xfrm flipH="1" flipV="1">
              <a:off x="3593715" y="3242803"/>
              <a:ext cx="135280" cy="42574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Přímá spojnice 9"/>
            <p:cNvCxnSpPr>
              <a:stCxn id="5" idx="7"/>
              <a:endCxn id="4" idx="3"/>
            </p:cNvCxnSpPr>
            <p:nvPr/>
          </p:nvCxnSpPr>
          <p:spPr>
            <a:xfrm flipV="1">
              <a:off x="3258862" y="3242803"/>
              <a:ext cx="131183" cy="59146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0" name="Skupina 19"/>
          <p:cNvGrpSpPr/>
          <p:nvPr/>
        </p:nvGrpSpPr>
        <p:grpSpPr>
          <a:xfrm rot="5400000">
            <a:off x="6380068" y="2724147"/>
            <a:ext cx="327779" cy="207221"/>
            <a:chOff x="3135937" y="2996952"/>
            <a:chExt cx="715983" cy="427922"/>
          </a:xfrm>
        </p:grpSpPr>
        <p:sp>
          <p:nvSpPr>
            <p:cNvPr id="21" name="Ovál 20"/>
            <p:cNvSpPr/>
            <p:nvPr/>
          </p:nvSpPr>
          <p:spPr>
            <a:xfrm>
              <a:off x="3347864" y="2996952"/>
              <a:ext cx="288032" cy="288032"/>
            </a:xfrm>
            <a:prstGeom prst="ellipse">
              <a:avLst/>
            </a:prstGeom>
            <a:solidFill>
              <a:srgbClr val="0070C0"/>
            </a:solidFill>
            <a:ln>
              <a:solidFill>
                <a:srgbClr val="0070C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22" name="Ovál 21"/>
            <p:cNvSpPr/>
            <p:nvPr/>
          </p:nvSpPr>
          <p:spPr>
            <a:xfrm>
              <a:off x="3135937" y="3280858"/>
              <a:ext cx="144016" cy="14401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23" name="Ovál 22"/>
            <p:cNvSpPr/>
            <p:nvPr/>
          </p:nvSpPr>
          <p:spPr>
            <a:xfrm>
              <a:off x="3707904" y="3264286"/>
              <a:ext cx="144016" cy="14401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cxnSp>
          <p:nvCxnSpPr>
            <p:cNvPr id="24" name="Přímá spojnice 23"/>
            <p:cNvCxnSpPr>
              <a:stCxn id="23" idx="1"/>
              <a:endCxn id="21" idx="5"/>
            </p:cNvCxnSpPr>
            <p:nvPr/>
          </p:nvCxnSpPr>
          <p:spPr>
            <a:xfrm flipH="1" flipV="1">
              <a:off x="3593715" y="3242803"/>
              <a:ext cx="135280" cy="42574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Přímá spojnice 24"/>
            <p:cNvCxnSpPr>
              <a:stCxn id="22" idx="7"/>
              <a:endCxn id="21" idx="3"/>
            </p:cNvCxnSpPr>
            <p:nvPr/>
          </p:nvCxnSpPr>
          <p:spPr>
            <a:xfrm flipV="1">
              <a:off x="3258862" y="3242803"/>
              <a:ext cx="131183" cy="59146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6" name="Skupina 25"/>
          <p:cNvGrpSpPr/>
          <p:nvPr/>
        </p:nvGrpSpPr>
        <p:grpSpPr>
          <a:xfrm rot="11104060">
            <a:off x="5378933" y="3978934"/>
            <a:ext cx="263298" cy="220532"/>
            <a:chOff x="3135937" y="2996952"/>
            <a:chExt cx="715983" cy="427922"/>
          </a:xfrm>
        </p:grpSpPr>
        <p:sp>
          <p:nvSpPr>
            <p:cNvPr id="27" name="Ovál 26"/>
            <p:cNvSpPr/>
            <p:nvPr/>
          </p:nvSpPr>
          <p:spPr>
            <a:xfrm>
              <a:off x="3347864" y="2996952"/>
              <a:ext cx="288032" cy="288032"/>
            </a:xfrm>
            <a:prstGeom prst="ellipse">
              <a:avLst/>
            </a:prstGeom>
            <a:solidFill>
              <a:srgbClr val="0070C0"/>
            </a:solidFill>
            <a:ln>
              <a:solidFill>
                <a:srgbClr val="0070C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28" name="Ovál 27"/>
            <p:cNvSpPr/>
            <p:nvPr/>
          </p:nvSpPr>
          <p:spPr>
            <a:xfrm>
              <a:off x="3135937" y="3280858"/>
              <a:ext cx="144016" cy="14401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29" name="Ovál 28"/>
            <p:cNvSpPr/>
            <p:nvPr/>
          </p:nvSpPr>
          <p:spPr>
            <a:xfrm>
              <a:off x="3707904" y="3264286"/>
              <a:ext cx="144016" cy="14401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cxnSp>
          <p:nvCxnSpPr>
            <p:cNvPr id="30" name="Přímá spojnice 29"/>
            <p:cNvCxnSpPr>
              <a:stCxn id="29" idx="1"/>
              <a:endCxn id="27" idx="5"/>
            </p:cNvCxnSpPr>
            <p:nvPr/>
          </p:nvCxnSpPr>
          <p:spPr>
            <a:xfrm flipH="1" flipV="1">
              <a:off x="3593715" y="3242803"/>
              <a:ext cx="135280" cy="42574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Přímá spojnice 30"/>
            <p:cNvCxnSpPr>
              <a:stCxn id="28" idx="7"/>
              <a:endCxn id="27" idx="3"/>
            </p:cNvCxnSpPr>
            <p:nvPr/>
          </p:nvCxnSpPr>
          <p:spPr>
            <a:xfrm flipV="1">
              <a:off x="3258862" y="3242803"/>
              <a:ext cx="131183" cy="59146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2" name="Ovál 31"/>
          <p:cNvSpPr/>
          <p:nvPr/>
        </p:nvSpPr>
        <p:spPr>
          <a:xfrm>
            <a:off x="5296417" y="3085424"/>
            <a:ext cx="146582" cy="171464"/>
          </a:xfrm>
          <a:prstGeom prst="ellipse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3" name="Ovál 32"/>
          <p:cNvSpPr/>
          <p:nvPr/>
        </p:nvSpPr>
        <p:spPr>
          <a:xfrm>
            <a:off x="6927696" y="4351380"/>
            <a:ext cx="146582" cy="171464"/>
          </a:xfrm>
          <a:prstGeom prst="ellipse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4" name="Ovál 33"/>
          <p:cNvSpPr/>
          <p:nvPr/>
        </p:nvSpPr>
        <p:spPr>
          <a:xfrm>
            <a:off x="5448817" y="2434612"/>
            <a:ext cx="146582" cy="171464"/>
          </a:xfrm>
          <a:prstGeom prst="ellipse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5" name="Ovál 34"/>
          <p:cNvSpPr/>
          <p:nvPr/>
        </p:nvSpPr>
        <p:spPr>
          <a:xfrm>
            <a:off x="7431752" y="2578628"/>
            <a:ext cx="146582" cy="171464"/>
          </a:xfrm>
          <a:prstGeom prst="ellipse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096471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repeatCount="indefinite" fill="hold" nodeType="click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Motion origin="layout" path="M 3.05556E-6 3.33333E-6 C 0.01389 0.0287 0.00121 0.0662 0.00642 0.09884 C 0.00712 0.10301 0.00659 0.10787 0.00798 0.1118 C 0.01041 0.11852 0.02552 0.12083 0.03055 0.12268 C 0.04271 0.1331 0.06857 0.13032 0.08055 0.13125 C 0.08385 0.13194 0.08732 0.13171 0.09027 0.13333 C 0.09913 0.13819 0.10225 0.14537 0.11128 0.14838 C 0.11632 0.15509 0.11666 0.16041 0.12257 0.16551 C 0.13055 0.18217 0.12031 0.16365 0.13055 0.1743 C 0.13923 0.18333 0.13993 0.18912 0.15 0.19352 C 0.15156 0.1956 0.15295 0.19838 0.15486 0.2 C 0.15625 0.20115 0.15833 0.20069 0.15972 0.20208 C 0.16337 0.20578 0.16927 0.21504 0.16927 0.21504 C 0.17048 0.23055 0.17135 0.24514 0.17413 0.26018 C 0.17465 0.26805 0.17396 0.27615 0.17569 0.28379 C 0.17673 0.28889 0.18229 0.29676 0.18229 0.29676 C 0.18576 0.31551 0.18073 0.29676 0.18871 0.30972 C 0.19896 0.32639 0.1835 0.31157 0.19826 0.32268 C 0.20364 0.32685 0.21441 0.33541 0.21441 0.33541 C 0.22378 0.3537 0.23784 0.34814 0.25486 0.35046 C 0.33507 0.34791 0.31666 0.37384 0.32743 0.32037 C 0.32621 0.13935 0.38368 0.03611 0.27569 0.02361 C 0.26666 0.01967 0.26267 0.01574 0.25486 0.00856 C 0.25243 -0.0007 0.24705 -0.00973 0.24027 -0.01297 C 0.2342 -0.02107 0.23194 -0.02014 0.22413 -0.02361 C 0.20191 -0.02246 0.18142 -0.02246 0.15972 -0.01713 C 0.15816 -0.01574 0.15659 -0.01389 0.15486 -0.01297 C 0.15277 -0.01181 0.15 -0.0125 0.14826 -0.01065 C 0.14705 -0.00926 0.14791 -0.00602 0.1467 -0.0044 C 0.14548 -0.00278 0.1434 -0.00278 0.14184 -0.00209 C 0.1408 3.33333E-6 0.1401 0.00277 0.13871 0.00439 C 0.13576 0.00787 0.12899 0.01296 0.12899 0.01296 C 0.12691 0.02152 0.12482 0.025 0.11927 0.03009 C 0.11493 0.03912 0.11371 0.0375 0.10642 0.04097 C 0.09774 0.04004 0.08837 0.04166 0.08055 0.03657 C 0.0658 0.02685 0.07569 0.03125 0.06614 0.02152 C 0.05538 0.01041 0.04218 -0.00232 0.02899 -0.00648 C 0.00156 -0.00417 0.00902 -0.01273 3.05556E-6 3.33333E-6 Z " pathEditMode="relative" ptsTypes="ffffffffffffffffffffffffffffffffffffff">
                                      <p:cBhvr>
                                        <p:cTn id="11" dur="1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2" presetID="0" presetClass="path" presetSubtype="0" repeatCount="indefinite" fill="hold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Motion origin="layout" path="M -0.01424 2.59259E-6 C 0.00139 0.00393 0.00712 0.00509 0.02604 0.00648 C 0.03281 0.01203 0.03854 0.01921 0.04496 0.02592 C 0.05625 0.03796 0.07309 0.03125 0.08663 0.03657 C 0.09896 0.05648 0.12604 0.05254 0.14167 0.05393 C 0.15469 0.05625 0.16423 0.05879 0.17812 0.06018 C 0.18941 0.07291 0.21128 0.09953 0.22239 0.0625 C 0.23403 0.02361 0.22239 -0.02361 0.22101 -0.06667 C 0.22083 -0.07454 0.21042 -0.08357 0.20625 -0.08588 C 0.20347 -0.08727 0.19826 -0.09028 0.19826 -0.09005 C 0.18715 -0.10232 0.17448 -0.10672 0.16458 -0.12246 C 0.16163 -0.13542 0.16528 -0.12315 0.15903 -0.13334 C 0.1566 -0.13727 0.15625 -0.14097 0.15521 -0.14607 C 0.15417 -0.23241 0.17535 -0.25949 0.14167 -0.28172 C 0.11944 -0.28079 0.09392 -0.29306 0.07448 -0.27315 C 0.07361 -0.27107 0.07292 -0.26852 0.07187 -0.26667 C 0.07066 -0.26482 0.06875 -0.26435 0.06771 -0.26227 C 0.0651 -0.25695 0.0651 -0.24954 0.06371 -0.24306 C 0.06215 -0.23496 0.05989 -0.22847 0.05694 -0.22153 C 0.04948 -0.1838 0.02639 -0.19491 0.00451 -0.19352 C -0.00278 -0.19306 -0.00972 -0.19213 -0.01702 -0.19144 C -0.02813 -0.1882 -0.02465 -0.18704 -0.03316 -0.17847 C -0.03594 -0.16459 -0.04011 -0.16505 -0.04531 -0.15486 C -0.05 -0.14537 -0.05243 -0.13334 -0.05868 -0.12685 C -0.06042 -0.12246 -0.06181 -0.1176 -0.06406 -0.11389 C -0.07049 -0.10371 -0.07761 -0.09584 -0.08281 -0.0838 C -0.08351 -0.08079 -0.08542 -0.0713 -0.08542 -0.06875 C -0.08542 -0.05648 -0.08542 -0.04422 -0.0842 -0.03218 C -0.08247 -0.01366 -0.05313 -0.0176 -0.04931 -0.01713 C -0.03837 -0.01297 -0.02691 -0.01065 -0.01563 -0.00857 C -0.01476 -0.00278 -0.01389 0.00278 -0.01302 0.00856 C -0.0125 0.01134 -0.01389 0.00278 -0.01424 2.59259E-6 Z " pathEditMode="relative" rAng="0" ptsTypes="ffffffffffffffffffffffffffffffff">
                                      <p:cBhvr>
                                        <p:cTn id="13" dur="1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854" y="-9676"/>
                                    </p:animMotion>
                                  </p:childTnLst>
                                </p:cTn>
                              </p:par>
                              <p:par>
                                <p:cTn id="14" presetID="0" presetClass="path" presetSubtype="0" repeatCount="indefinite" fill="hold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Motion origin="layout" path="M -3.61111E-6 -3.33333E-6 C 0.01042 -0.00949 0.0066 -0.02037 0.00799 -0.03866 C 0.00851 -0.04607 0.00799 -0.06181 0.01615 -0.0625 C 0.03073 -0.06389 0.04514 -0.06389 0.05972 -0.06458 C 0.06667 -0.0706 0.07083 -0.07824 0.07899 -0.08171 C 0.09392 -0.08033 0.09913 -0.08264 0.10972 -0.07315 C 0.11024 -0.07107 0.11007 -0.06829 0.11129 -0.06667 C 0.1125 -0.06505 0.1151 -0.06644 0.11615 -0.06458 C 0.11754 -0.06227 0.11719 -0.0588 0.11771 -0.05602 C 0.11823 -0.02153 0.1184 0.01273 0.11927 0.04722 C 0.11962 0.06018 0.12101 0.07292 0.12101 0.08588 C 0.12101 0.09236 0.12153 0.09954 0.11927 0.10532 C 0.11701 0.11065 0.11094 0.11157 0.10642 0.1118 C 0.08385 0.11319 0.06129 0.11319 0.03872 0.11389 C 0.03715 0.11597 0.0349 0.11759 0.03385 0.12037 C 0.03212 0.1243 0.03056 0.13333 0.03056 0.13333 C 0.03004 0.14259 0.02986 0.15208 0.02899 0.16134 C 0.02795 0.17268 0.02778 0.16805 0.02257 0.17639 C 0.01233 0.19259 -0.00139 0.18958 -0.01615 0.19352 C -0.02049 0.20208 -0.01927 0.20486 -0.02587 0.21065 C -0.02969 0.20995 -0.03385 0.21111 -0.03715 0.20856 C -0.03924 0.20694 -0.03871 0.20254 -0.04028 0.2 C -0.04149 0.19792 -0.04358 0.19699 -0.04514 0.1956 C -0.04757 0.19097 -0.05104 0.1875 -0.0533 0.18287 C -0.05972 0.16991 -0.04844 0.18217 -0.05972 0.17199 C -0.06371 0.15555 -0.05781 0.17523 -0.06615 0.16134 C -0.06719 0.15949 -0.06684 0.15694 -0.06771 0.15486 C -0.06962 0.15023 -0.07205 0.14629 -0.07413 0.1419 C -0.07517 0.13981 -0.07743 0.13542 -0.07743 0.13542 C -0.07951 0.12662 -0.08316 0.11736 -0.08715 0.10972 C -0.0908 0.09491 -0.10017 0.08981 -0.10816 0.07963 C -0.11562 0.05833 -0.11684 0.02778 -0.0967 0.02153 C -0.09514 0.02014 -0.09375 0.01805 -0.09201 0.01713 C -0.08889 0.01528 -0.08229 0.01296 -0.08229 0.01296 C -0.06042 -0.00695 -0.01753 0.00116 -3.61111E-6 -3.33333E-6 Z " pathEditMode="relative" ptsTypes="fffffffffffffffffffffffffffffffffff">
                                      <p:cBhvr>
                                        <p:cTn id="15" dur="1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6" presetID="0" presetClass="path" presetSubtype="0" repeatCount="indefinite" fill="hold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Motion origin="layout" path="M 8.33333E-6 3.7037E-7 C -0.0026 -0.00139 -0.00538 -0.00277 -0.00798 -0.00439 C -0.00972 -0.00555 -0.01111 -0.00764 -0.01284 -0.00856 C -0.01597 -0.01041 -0.02256 -0.01296 -0.02256 -0.01296 C -0.02777 -0.01782 -0.03263 -0.01898 -0.03871 -0.02152 C -0.04305 -0.02083 -0.04756 -0.02152 -0.05156 -0.01944 C -0.05989 -0.01504 -0.05555 0.01829 -0.0467 0.02361 C -0.03975 0.02778 -0.03159 0.02662 -0.02413 0.02778 C -0.02256 0.02917 -0.02118 0.03125 -0.01944 0.03218 C -0.01736 0.03334 -0.01458 0.03241 -0.01284 0.03426 C -0.00972 0.0375 -0.01058 0.04422 -0.00972 0.04931 C -0.01076 0.0551 -0.01041 0.06181 -0.01284 0.06667 C -0.01406 0.06922 -0.01736 0.06783 -0.01944 0.06875 C -0.02274 0.07014 -0.02569 0.07199 -0.02899 0.07315 C -0.03333 0.07454 -0.04201 0.07732 -0.04201 0.07732 C -0.05173 0.08403 -0.04722 0.07917 -0.05486 0.09445 C -0.0559 0.09653 -0.05798 0.10093 -0.05798 0.10093 C -0.05624 0.12014 -0.05642 0.11852 -0.04843 0.13102 C -0.04548 0.13565 -0.04531 0.14005 -0.04027 0.1419 C -0.03402 0.14422 -0.02743 0.14468 -0.021 0.14607 C -0.02152 0.14908 -0.02118 0.15255 -0.02256 0.15486 C -0.02413 0.15741 -0.02708 0.15718 -0.02899 0.15903 C -0.03958 0.16898 -0.02829 0.1632 -0.03871 0.1676 C -0.04392 0.17292 -0.05052 0.18102 -0.05642 0.18496 C -0.05989 0.18727 -0.06406 0.1875 -0.0677 0.18912 C -0.06874 0.19121 -0.06944 0.19398 -0.071 0.19561 C -0.07361 0.19838 -0.0776 0.19792 -0.08072 0.2 C -0.08246 0.20116 -0.08368 0.20324 -0.08541 0.20417 C -0.08854 0.20602 -0.09201 0.20648 -0.09513 0.20857 C -0.10312 0.21389 -0.10902 0.22084 -0.1177 0.22361 C -0.12118 0.23056 -0.12378 0.23727 -0.12586 0.24514 C -0.12552 0.25857 -0.1302 0.31482 -0.11614 0.33334 C -0.11111 0.33982 -0.10017 0.34329 -0.09357 0.34607 C -0.08871 0.34468 -0.08402 0.3419 -0.07899 0.3419 C -0.07708 0.3419 -0.08437 0.34352 -0.08385 0.34607 C -0.08315 0.34885 -0.07951 0.34769 -0.07743 0.34838 C -0.05694 0.33866 -0.03437 0.35116 -0.01284 0.34607 C -0.00989 0.33426 -0.01111 0.33195 -0.00156 0.32894 C 8.33333E-6 0.32686 0.00139 0.32431 0.0033 0.32246 C 0.00521 0.32061 0.00817 0.32061 0.00973 0.31829 C 0.02101 0.30139 0.02049 0.28033 0.02587 0.26019 C 0.02726 0.24908 0.02761 0.24144 0.0323 0.23218 C 0.0382 0.20787 0.03681 0.18218 0.03872 0.15695 C 0.03924 0.14908 0.04497 0.14283 0.05001 0.13982 C 0.05313 0.13797 0.05973 0.13542 0.05973 0.13542 C 0.06893 0.11621 0.06754 0.08959 0.05799 0.07084 C 0.05417 0.05556 0.05678 0.06181 0.05157 0.05162 C 0.04879 0.03982 0.04601 0.04561 0.03872 0.03866 C 0.029 0.02917 0.02587 0.00973 0.01459 0.00209 C 0.00955 -0.00139 0.00591 3.7037E-7 8.33333E-6 3.7037E-7 Z " pathEditMode="relative" ptsTypes="ffffffffffffffffffffffffffffffffffffffffffffffffff">
                                      <p:cBhvr>
                                        <p:cTn id="17" dur="1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8" presetID="0" presetClass="path" presetSubtype="0" repeatCount="indefinite" fill="hold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Motion origin="layout" path="M -3.61111E-6 3.33333E-6 C -0.01302 0.00324 -0.02222 0.00926 -0.03385 0.01713 C -0.03871 0.02662 -0.04462 0.02824 -0.05156 0.03426 C -0.06233 0.03356 -0.07309 0.03333 -0.08385 0.03217 C -0.08993 0.03148 -0.1026 0.02245 -0.10972 0.01921 C -0.11615 0.01991 -0.12274 0.01898 -0.12899 0.02153 C -0.13055 0.02222 -0.13021 0.02569 -0.13073 0.02778 C -0.13194 0.03356 -0.13385 0.04514 -0.13385 0.04514 C -0.13333 0.05509 -0.13385 0.06551 -0.13229 0.07523 C -0.13177 0.0787 -0.12899 0.08078 -0.12743 0.08379 C -0.11823 0.10069 -0.10521 0.10648 -0.09028 0.1118 C -0.07917 0.11041 -0.0691 0.11134 -0.05972 0.10324 C -0.05174 0.0875 -0.06233 0.10532 -0.05 0.09444 C -0.04844 0.09305 -0.04809 0.09004 -0.0467 0.08819 C -0.04323 0.08356 -0.04149 0.08356 -0.03715 0.08171 C -0.02621 0.06713 -0.01076 0.07338 0.0033 0.0794 C 0.00903 0.08727 0.01667 0.09166 0.02413 0.09676 C 0.02517 0.09953 0.0257 0.10301 0.02743 0.10532 C 0.0283 0.10648 0.04149 0.11296 0.04358 0.11389 C 0.04254 0.1118 0.04201 0.10833 0.04028 0.10741 C 0.03872 0.10648 0.03472 0.10741 0.03542 0.10949 C 0.03559 0.10995 0.04826 0.11389 0.04844 0.11389 C 0.06111 0.12245 0.06181 0.12291 0.07899 0.12685 C 0.08559 0.12361 0.08837 0.11666 0.09514 0.11389 C 0.09879 0.10694 0.10122 0.0993 0.10486 0.09236 C 0.10434 0.09028 0.10486 0.0868 0.1033 0.08588 C 0.10122 0.08472 0.09774 0.08541 0.0967 0.08819 C 0.09583 0.09028 0.1 0.08958 0.10156 0.09028 C 0.10885 0.10903 0.10191 0.09653 0.12899 0.10741 C 0.14219 0.11273 0.15 0.12731 0.16285 0.13333 C 0.17396 0.15416 0.19254 0.1412 0.2033 0.12685 C 0.20608 0.11203 0.20278 0.09213 0.19184 0.08379 C 0.18837 0.08125 0.1842 0.08125 0.18056 0.0794 C 0.17292 0.06342 0.15382 0.06319 0.14028 0.06018 C 0.12292 0.05185 0.09097 0.0544 0.07587 0.0537 C 0.07483 0.05162 0.07396 0.04907 0.07257 0.04722 C 0.07118 0.04537 0.06892 0.04491 0.06771 0.04282 C 0.06163 0.03287 0.05868 0.00046 0.0467 3.33333E-6 C 0.03108 -0.0007 0.01563 3.33333E-6 -3.61111E-6 3.33333E-6 Z " pathEditMode="relative" ptsTypes="fffffffffffffffffffffffffffffffffffffff">
                                      <p:cBhvr>
                                        <p:cTn id="19" dur="1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20" presetID="0" presetClass="path" presetSubtype="0" repeatCount="indefinite" fill="hold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Motion origin="layout" path="M 2.77778E-6 -1.48148E-6 C 0.0092 0.00139 0.0158 0.00671 0.02343 0.00718 C 0.03767 0.00833 0.05225 0.00857 0.06649 0.00903 C 0.06892 0.01343 0.07222 0.0169 0.0743 0.02153 C 0.075 0.02315 0.07482 0.02523 0.07552 0.02708 C 0.07708 0.03056 0.08073 0.0375 0.08073 0.03773 C 0.08316 0.04792 0.08385 0.05787 0.07691 0.06458 C 0.05868 0.06389 0.04045 0.06435 0.02222 0.0625 C 0.01493 0.06204 0.01093 0.05093 0.00521 0.04653 C 0.00278 0.04468 2.77778E-6 0.04398 -0.00261 0.04283 C -0.00382 0.04236 -0.00643 0.04121 -0.00643 0.04144 C -0.02413 0.04283 -0.02622 0.04028 -0.03889 0.05208 C -0.04167 0.05463 -0.04497 0.05741 -0.04809 0.05903 C -0.05052 0.06042 -0.05573 0.0625 -0.05573 0.06273 C -0.07101 0.06204 -0.08611 0.06204 -0.10139 0.06088 C -0.10573 0.06042 -0.11059 0.04838 -0.11059 0.04861 C -0.11129 0.04491 -0.1125 0.03843 -0.11441 0.03588 C -0.11667 0.03264 -0.12049 0.03357 -0.12361 0.03218 C -0.13525 0.02732 -0.13907 0.025 -0.15191 0.02338 C -0.15018 0.00949 -0.15052 0.01458 -0.14167 0.01088 C -0.12466 -0.00509 -0.14115 0.0088 -0.09097 0.00556 C -0.08768 0.00533 -0.07552 -0.00162 -0.07136 -0.00347 C -0.07014 -0.00463 -0.06893 -0.00602 -0.06754 -0.00694 C -0.06632 -0.00787 -0.06459 -0.00741 -0.06354 -0.00879 C -0.06268 -0.01018 -0.06302 -0.0125 -0.06233 -0.01412 C -0.06163 -0.01597 -0.06059 -0.01782 -0.05972 -0.01944 C -0.0592 -0.02176 -0.05868 -0.0243 -0.05834 -0.02662 C -0.05799 -0.03079 -0.05782 -0.03518 -0.05712 -0.03912 C -0.05677 -0.04097 -0.05677 -0.04329 -0.05573 -0.04444 C -0.05347 -0.04676 -0.04809 -0.04815 -0.04809 -0.04792 C -0.01389 -0.04583 -0.0283 -0.04884 -0.01163 -0.04097 C -0.00382 -0.02546 -0.01459 -0.04884 -0.00764 -0.00879 C -0.00643 -0.00092 0.00364 -0.00972 2.77778E-6 -1.48148E-6 Z " pathEditMode="relative" rAng="0" ptsTypes="fffffffffffffffffffffffffffffffff">
                                      <p:cBhvr>
                                        <p:cTn id="21" dur="1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403" y="787"/>
                                    </p:animMotion>
                                  </p:childTnLst>
                                </p:cTn>
                              </p:par>
                              <p:par>
                                <p:cTn id="22" presetID="0" presetClass="path" presetSubtype="0" repeatCount="indefinite" fill="hold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Motion origin="layout" path="M 2.77778E-6 2.22222E-6 C -0.00173 0.06597 0.00955 0.05301 -0.01771 0.06458 C -0.0316 0.0787 -0.0151 0.06412 -0.03559 0.07314 C -0.0401 0.07523 -0.0441 0.07893 -0.04844 0.08171 C -0.05191 0.08402 -0.05503 0.0875 -0.05816 0.09051 C -0.06042 0.09259 -0.06458 0.09676 -0.06458 0.09676 C -0.0684 0.10764 -0.07309 0.11828 -0.08073 0.12476 C -0.08281 0.1331 -0.08385 0.13703 -0.09028 0.13981 C -0.09358 0.14259 -0.0967 0.1456 -0.1 0.14838 C -0.10156 0.14976 -0.10295 0.15231 -0.10486 0.15277 C -0.1125 0.15439 -0.11996 0.15601 -0.12743 0.15926 C -0.21076 0.15764 -0.20538 0.16574 -0.25156 0.15069 C -0.2816 0.15254 -0.28733 0.15694 -0.31285 0.14838 C -0.31198 0.13426 -0.31458 0.11597 -0.30486 0.10764 C -0.30087 0.09166 -0.30469 0.09676 -0.29514 0.09051 C -0.29097 0.08171 -0.28819 0.08009 -0.28073 0.07754 C -0.27448 0.06527 -0.28108 0.07523 -0.27257 0.06898 C -0.2691 0.06643 -0.26667 0.06134 -0.26285 0.06018 C -0.24687 0.05509 -0.25434 0.05694 -0.24028 0.05393 C -0.22691 0.04467 -0.21545 0.04467 -0.2 0.04305 C -0.19635 0.04143 -0.19236 0.04097 -0.18871 0.03889 C -0.17326 0.02986 -0.19566 0.03842 -0.17743 0.0324 C -0.17396 0.02777 -0.16927 0.02453 -0.16614 0.01944 C -0.1651 0.01759 -0.16545 0.01481 -0.16458 0.01296 C -0.16337 0.01041 -0.16111 0.00902 -0.15972 0.00648 C -0.15364 -0.00486 -0.15104 -0.01806 -0.14201 -0.0257 C -0.13542 -0.03866 -0.12396 -0.03727 -0.11285 -0.03866 C -0.10937 -0.04028 -0.10694 -0.04491 -0.1033 -0.04514 C -0.09114 -0.04584 -0.0717 -0.0426 -0.05816 -0.04074 C -0.0559 -0.03936 -0.05347 -0.03843 -0.05156 -0.03658 C -0.04965 -0.03496 -0.04896 -0.03125 -0.04687 -0.0301 C -0.03646 -0.02361 -0.02257 -0.02639 -0.01128 -0.02153 C -0.01076 -0.01945 -0.01059 -0.01713 -0.00972 -0.01505 C -0.00781 -0.01042 -0.00469 -0.00695 -0.0033 -0.00209 C -0.00278 2.22222E-6 -0.00312 0.00347 -0.00156 0.00439 C -0.00052 0.00509 -0.00052 0.00139 2.77778E-6 2.22222E-6 Z " pathEditMode="relative" ptsTypes="ffffffffffffffffffffffffffffffffffff">
                                      <p:cBhvr>
                                        <p:cTn id="23" dur="1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 animBg="1"/>
      <p:bldP spid="33" grpId="0" animBg="1"/>
      <p:bldP spid="34" grpId="0" animBg="1"/>
      <p:bldP spid="3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75556" y="692696"/>
            <a:ext cx="774086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rgbClr val="FF0000"/>
                </a:solidFill>
              </a:rPr>
              <a:t>Součet pohybových i polohových energií všech molekul se nazývá vnitřní energie tělesa. 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575556" y="1628800"/>
            <a:ext cx="806489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Vnitřní energie tělesa závisí na vzájemné poloze molekul v tělese, vzrůstá s počtem molekul a s teplotou.</a:t>
            </a:r>
          </a:p>
        </p:txBody>
      </p:sp>
      <p:sp>
        <p:nvSpPr>
          <p:cNvPr id="4" name="Plechovka 3"/>
          <p:cNvSpPr/>
          <p:nvPr/>
        </p:nvSpPr>
        <p:spPr>
          <a:xfrm>
            <a:off x="827584" y="2564904"/>
            <a:ext cx="2592288" cy="2808312"/>
          </a:xfrm>
          <a:prstGeom prst="can">
            <a:avLst/>
          </a:prstGeom>
          <a:solidFill>
            <a:schemeClr val="accent3">
              <a:lumMod val="40000"/>
              <a:lumOff val="60000"/>
            </a:schemeClr>
          </a:solidFill>
          <a:ln w="3175">
            <a:solidFill>
              <a:schemeClr val="tx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Plechovka 4"/>
          <p:cNvSpPr/>
          <p:nvPr/>
        </p:nvSpPr>
        <p:spPr>
          <a:xfrm>
            <a:off x="3539165" y="2564904"/>
            <a:ext cx="2592288" cy="2808312"/>
          </a:xfrm>
          <a:prstGeom prst="can">
            <a:avLst/>
          </a:prstGeom>
          <a:solidFill>
            <a:schemeClr val="accent3">
              <a:lumMod val="40000"/>
              <a:lumOff val="60000"/>
            </a:schemeClr>
          </a:solidFill>
          <a:ln w="3175">
            <a:solidFill>
              <a:schemeClr val="tx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Plechovka 5"/>
          <p:cNvSpPr/>
          <p:nvPr/>
        </p:nvSpPr>
        <p:spPr>
          <a:xfrm>
            <a:off x="6228184" y="2564485"/>
            <a:ext cx="2592288" cy="2808312"/>
          </a:xfrm>
          <a:prstGeom prst="can">
            <a:avLst/>
          </a:prstGeom>
          <a:solidFill>
            <a:schemeClr val="accent3">
              <a:lumMod val="40000"/>
              <a:lumOff val="60000"/>
            </a:schemeClr>
          </a:solidFill>
          <a:ln w="3175">
            <a:solidFill>
              <a:schemeClr val="tx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Ovál 6"/>
          <p:cNvSpPr/>
          <p:nvPr/>
        </p:nvSpPr>
        <p:spPr>
          <a:xfrm>
            <a:off x="1115616" y="3356992"/>
            <a:ext cx="288032" cy="28803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Ovál 7"/>
          <p:cNvSpPr/>
          <p:nvPr/>
        </p:nvSpPr>
        <p:spPr>
          <a:xfrm>
            <a:off x="2699792" y="4581128"/>
            <a:ext cx="288032" cy="28803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" name="Ovál 8"/>
          <p:cNvSpPr/>
          <p:nvPr/>
        </p:nvSpPr>
        <p:spPr>
          <a:xfrm>
            <a:off x="4197854" y="3429000"/>
            <a:ext cx="288032" cy="28803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" name="Ovál 9"/>
          <p:cNvSpPr/>
          <p:nvPr/>
        </p:nvSpPr>
        <p:spPr>
          <a:xfrm>
            <a:off x="4932040" y="3789040"/>
            <a:ext cx="288032" cy="28803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" name="Ovál 10"/>
          <p:cNvSpPr/>
          <p:nvPr/>
        </p:nvSpPr>
        <p:spPr>
          <a:xfrm>
            <a:off x="4139952" y="4365104"/>
            <a:ext cx="288032" cy="28803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" name="Ovál 11"/>
          <p:cNvSpPr/>
          <p:nvPr/>
        </p:nvSpPr>
        <p:spPr>
          <a:xfrm>
            <a:off x="5364088" y="4725144"/>
            <a:ext cx="288032" cy="28803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" name="Ovál 12"/>
          <p:cNvSpPr/>
          <p:nvPr/>
        </p:nvSpPr>
        <p:spPr>
          <a:xfrm>
            <a:off x="6732240" y="3573016"/>
            <a:ext cx="288032" cy="28803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" name="Ovál 13"/>
          <p:cNvSpPr/>
          <p:nvPr/>
        </p:nvSpPr>
        <p:spPr>
          <a:xfrm>
            <a:off x="8100392" y="4725144"/>
            <a:ext cx="288032" cy="28803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7020272" y="6093296"/>
            <a:ext cx="1080120" cy="576064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7" name="Volný tvar 16"/>
          <p:cNvSpPr/>
          <p:nvPr/>
        </p:nvSpPr>
        <p:spPr>
          <a:xfrm>
            <a:off x="7387905" y="5512429"/>
            <a:ext cx="272845" cy="580867"/>
          </a:xfrm>
          <a:custGeom>
            <a:avLst/>
            <a:gdLst>
              <a:gd name="connsiteX0" fmla="*/ 265470 w 545690"/>
              <a:gd name="connsiteY0" fmla="*/ 0 h 855406"/>
              <a:gd name="connsiteX1" fmla="*/ 265470 w 545690"/>
              <a:gd name="connsiteY1" fmla="*/ 0 h 855406"/>
              <a:gd name="connsiteX2" fmla="*/ 250722 w 545690"/>
              <a:gd name="connsiteY2" fmla="*/ 147484 h 855406"/>
              <a:gd name="connsiteX3" fmla="*/ 206477 w 545690"/>
              <a:gd name="connsiteY3" fmla="*/ 368710 h 855406"/>
              <a:gd name="connsiteX4" fmla="*/ 162232 w 545690"/>
              <a:gd name="connsiteY4" fmla="*/ 398206 h 855406"/>
              <a:gd name="connsiteX5" fmla="*/ 88490 w 545690"/>
              <a:gd name="connsiteY5" fmla="*/ 486697 h 855406"/>
              <a:gd name="connsiteX6" fmla="*/ 0 w 545690"/>
              <a:gd name="connsiteY6" fmla="*/ 560439 h 855406"/>
              <a:gd name="connsiteX7" fmla="*/ 14748 w 545690"/>
              <a:gd name="connsiteY7" fmla="*/ 766916 h 855406"/>
              <a:gd name="connsiteX8" fmla="*/ 44245 w 545690"/>
              <a:gd name="connsiteY8" fmla="*/ 825910 h 855406"/>
              <a:gd name="connsiteX9" fmla="*/ 162232 w 545690"/>
              <a:gd name="connsiteY9" fmla="*/ 855406 h 855406"/>
              <a:gd name="connsiteX10" fmla="*/ 516193 w 545690"/>
              <a:gd name="connsiteY10" fmla="*/ 811161 h 855406"/>
              <a:gd name="connsiteX11" fmla="*/ 545690 w 545690"/>
              <a:gd name="connsiteY11" fmla="*/ 737419 h 855406"/>
              <a:gd name="connsiteX12" fmla="*/ 516193 w 545690"/>
              <a:gd name="connsiteY12" fmla="*/ 250722 h 855406"/>
              <a:gd name="connsiteX13" fmla="*/ 398206 w 545690"/>
              <a:gd name="connsiteY13" fmla="*/ 132735 h 855406"/>
              <a:gd name="connsiteX14" fmla="*/ 353961 w 545690"/>
              <a:gd name="connsiteY14" fmla="*/ 88490 h 855406"/>
              <a:gd name="connsiteX15" fmla="*/ 309716 w 545690"/>
              <a:gd name="connsiteY15" fmla="*/ 58993 h 855406"/>
              <a:gd name="connsiteX16" fmla="*/ 265470 w 545690"/>
              <a:gd name="connsiteY16" fmla="*/ 0 h 85540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545690" h="855406">
                <a:moveTo>
                  <a:pt x="265470" y="0"/>
                </a:moveTo>
                <a:lnTo>
                  <a:pt x="265470" y="0"/>
                </a:lnTo>
                <a:cubicBezTo>
                  <a:pt x="260554" y="49161"/>
                  <a:pt x="255195" y="98280"/>
                  <a:pt x="250722" y="147484"/>
                </a:cubicBezTo>
                <a:cubicBezTo>
                  <a:pt x="243289" y="229251"/>
                  <a:pt x="266180" y="309007"/>
                  <a:pt x="206477" y="368710"/>
                </a:cubicBezTo>
                <a:cubicBezTo>
                  <a:pt x="193943" y="381244"/>
                  <a:pt x="176980" y="388374"/>
                  <a:pt x="162232" y="398206"/>
                </a:cubicBezTo>
                <a:cubicBezTo>
                  <a:pt x="133229" y="441711"/>
                  <a:pt x="131074" y="451211"/>
                  <a:pt x="88490" y="486697"/>
                </a:cubicBezTo>
                <a:cubicBezTo>
                  <a:pt x="-34701" y="589355"/>
                  <a:pt x="129254" y="431182"/>
                  <a:pt x="0" y="560439"/>
                </a:cubicBezTo>
                <a:cubicBezTo>
                  <a:pt x="4916" y="629265"/>
                  <a:pt x="3404" y="698854"/>
                  <a:pt x="14748" y="766916"/>
                </a:cubicBezTo>
                <a:cubicBezTo>
                  <a:pt x="18362" y="788603"/>
                  <a:pt x="25392" y="814598"/>
                  <a:pt x="44245" y="825910"/>
                </a:cubicBezTo>
                <a:cubicBezTo>
                  <a:pt x="79007" y="846767"/>
                  <a:pt x="162232" y="855406"/>
                  <a:pt x="162232" y="855406"/>
                </a:cubicBezTo>
                <a:cubicBezTo>
                  <a:pt x="280219" y="840658"/>
                  <a:pt x="402546" y="846129"/>
                  <a:pt x="516193" y="811161"/>
                </a:cubicBezTo>
                <a:cubicBezTo>
                  <a:pt x="541496" y="803375"/>
                  <a:pt x="545690" y="763893"/>
                  <a:pt x="545690" y="737419"/>
                </a:cubicBezTo>
                <a:cubicBezTo>
                  <a:pt x="545690" y="574889"/>
                  <a:pt x="540907" y="411362"/>
                  <a:pt x="516193" y="250722"/>
                </a:cubicBezTo>
                <a:cubicBezTo>
                  <a:pt x="501109" y="152674"/>
                  <a:pt x="454113" y="172669"/>
                  <a:pt x="398206" y="132735"/>
                </a:cubicBezTo>
                <a:cubicBezTo>
                  <a:pt x="381234" y="120612"/>
                  <a:pt x="369984" y="101843"/>
                  <a:pt x="353961" y="88490"/>
                </a:cubicBezTo>
                <a:cubicBezTo>
                  <a:pt x="340344" y="77142"/>
                  <a:pt x="324464" y="68825"/>
                  <a:pt x="309716" y="58993"/>
                </a:cubicBezTo>
                <a:cubicBezTo>
                  <a:pt x="293412" y="10084"/>
                  <a:pt x="272844" y="9832"/>
                  <a:pt x="265470" y="0"/>
                </a:cubicBezTo>
                <a:close/>
              </a:path>
            </a:pathLst>
          </a:custGeom>
          <a:gradFill flip="none" rotWithShape="1">
            <a:gsLst>
              <a:gs pos="0">
                <a:srgbClr val="FFF200"/>
              </a:gs>
              <a:gs pos="45000">
                <a:srgbClr val="FF7A00"/>
              </a:gs>
              <a:gs pos="70000">
                <a:srgbClr val="FF0300"/>
              </a:gs>
              <a:gs pos="100000">
                <a:srgbClr val="4D0808"/>
              </a:gs>
            </a:gsLst>
            <a:lin ang="13500000" scaled="0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455506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0" presetClass="path" presetSubtype="0" repeatCount="indefinite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0121 0.04004 0.00156 0.08032 0.0033 0.12037 C 0.00347 0.12268 0.00399 0.125 0.00486 0.12685 C 0.00989 0.1368 0.01684 0.14375 0.021 0.15486 C 0.02691 0.15416 0.03281 0.15416 0.03871 0.15277 C 0.04201 0.15208 0.04514 0.14976 0.04844 0.14838 C 0.05 0.14768 0.0533 0.14629 0.0533 0.14629 C 0.0691 0.15046 0.06666 0.1581 0.0743 0.1743 C 0.07673 0.17939 0.08021 0.18379 0.08229 0.18935 C 0.08281 0.19074 0.08715 0.20277 0.08871 0.20439 C 0.09184 0.20787 0.10243 0.21157 0.10642 0.21296 C 0.11614 0.22245 0.12326 0.22175 0.13559 0.22361 C 0.14479 0.228 0.15087 0.2287 0.15642 0.21713 C 0.15642 0.21527 0.15139 0.14421 0.15486 0.12916 C 0.15538 0.12662 0.15798 0.12592 0.15972 0.12476 C 0.16666 0.12013 0.17378 0.11666 0.18073 0.1118 C 0.18125 0.10601 0.18229 0.10046 0.18229 0.09467 C 0.18229 0.09375 0.18281 0.0581 0.17743 0.04953 C 0.16857 0.03518 0.15607 0.02963 0.14357 0.02361 C 0.13385 0.02453 0.12031 0.01944 0.11458 0.03009 C 0.10781 0.04305 0.10173 0.07662 0.09045 0.08171 C 0.08229 0.08101 0.07413 0.08194 0.06614 0.07963 C 0.05989 0.07777 0.05191 0.06041 0.04844 0.0537 C 0.04618 0.04444 0.04357 0.03657 0.04045 0.028 C 0.03889 0.02384 0.03923 0.01875 0.03715 0.01504 C 0.03437 0.01018 0.03177 0.00393 0.02743 0.00208 C 0.01545 -0.00301 0.02066 0 0.01128 -0.00649 C 0.00052 -0.00394 0.0033 -0.00787 0 0 Z " pathEditMode="relative" ptsTypes="ffffffffffffffffffffffffffff">
                                      <p:cBhvr>
                                        <p:cTn id="23" dur="15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24" presetID="0" presetClass="path" presetSubtype="0" repeatCount="indefinite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-0.02205 0.01667 -0.02726 0.0257 -0.05157 0.01528 C -0.05782 0.00972 -0.06354 0.00764 -0.07084 0.0044 C -0.0724 0.0037 -0.0757 0.00232 -0.0757 0.00232 C -0.08594 0.00301 -0.09636 0.00185 -0.10643 0.0044 C -0.11754 0.00741 -0.12309 0.02454 -0.13386 0.02801 C -0.1441 0.02732 -0.15434 0.02778 -0.16441 0.02593 C -0.17188 0.02454 -0.17518 0.00995 -0.18212 0.00648 C -0.18403 -0.00046 -0.19028 -0.01273 -0.19028 -0.01273 C -0.18959 -0.02477 -0.19236 -0.03819 -0.18542 -0.04722 C -0.1816 -0.05208 -0.17084 -0.05579 -0.17084 -0.05579 C -0.15851 -0.06736 -0.13907 -0.06342 -0.1257 -0.06435 C -0.11806 -0.08009 -0.11528 -0.09653 -0.12413 -0.11389 C -0.12466 -0.11667 -0.12483 -0.11967 -0.1257 -0.12245 C -0.12639 -0.12477 -0.12882 -0.12639 -0.129 -0.12893 C -0.13004 -0.1463 -0.12882 -0.15417 -0.11771 -0.15903 C -0.10799 -0.15833 -0.09809 -0.16065 -0.08872 -0.15694 C -0.08438 -0.15532 -0.08351 -0.14537 -0.079 -0.14398 C -0.07691 -0.14329 -0.07466 -0.14259 -0.07257 -0.1419 C -0.06563 -0.14259 -0.05834 -0.1419 -0.05157 -0.14398 C -0.05035 -0.14444 -0.03629 -0.15741 -0.03386 -0.15903 C -0.03282 -0.16111 -0.03229 -0.16412 -0.03056 -0.16551 C -0.02761 -0.16782 -0.02084 -0.16967 -0.02084 -0.16967 C -0.01545 -0.16898 -0.0099 -0.16991 -0.00486 -0.16759 C -0.00365 -0.16713 0.00503 -0.14884 0.00642 -0.14606 C 0.00538 -0.12199 0.01128 -0.10787 -0.00486 -0.10092 C -0.02205 -0.08565 -0.0132 -0.05278 0.00486 -0.04514 C 0.01128 -0.03935 0.01371 -0.04213 0.01614 -0.03217 C 0.01423 0.00046 0.02083 -0.0088 0 0 Z " pathEditMode="relative" ptsTypes="fffffffffffffffffffffffffffff">
                                      <p:cBhvr>
                                        <p:cTn id="25" dur="15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0" presetClass="path" presetSubtype="0" repeatCount="indefinite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0972 0.0051 0.01892 0.01135 0.02899 0.01505 C 0.03594 0.0176 0.04687 -0.00023 0.05 -0.00648 C 0.05434 -0.0243 0.06493 -0.01365 0.07569 -0.01296 C 0.09444 -0.0118 0.11337 -0.01157 0.13212 -0.01088 C 0.13264 0.00996 0.1316 0.03102 0.13385 0.05162 C 0.13437 0.05672 0.14028 0.06436 0.14028 0.06436 C 0.14358 0.07801 0.13906 0.06505 0.1467 0.07315 C 0.14826 0.07477 0.14896 0.07732 0.15 0.0794 C 0.15156 0.08611 0.15312 0.09121 0.15312 0.09885 C 0.15312 0.12616 0.13854 0.11945 0.12257 0.12246 C 0.11944 0.1338 0.1283 0.17176 0.12083 0.17848 C 0.11146 0.18704 0.09826 0.17986 0.08698 0.18056 C 0.07396 0.18334 0.06649 0.18542 0.05469 0.18912 C 0.05312 0.19051 0.05174 0.1926 0.05 0.19352 C 0.04687 0.19537 0.04028 0.19769 0.04028 0.19769 C 0.03871 0.19908 0.03715 0.20116 0.03542 0.20209 C 0.03333 0.20324 0.0309 0.20255 0.02899 0.20417 C 0.01458 0.2169 0.03646 0.20602 0.02083 0.21274 C -0.00504 0.20857 -0.00156 0.21389 -0.01615 0.19769 C -0.01979 0.19352 -0.02326 0.19236 -0.02743 0.18912 C -0.03073 0.18635 -0.03715 0.18056 -0.03715 0.18056 C -0.03906 0.17246 -0.04184 0.16598 -0.04531 0.15903 C -0.04479 0.15255 -0.04479 0.14607 -0.04358 0.13982 C -0.04236 0.13311 -0.03906 0.13287 -0.03559 0.12894 C -0.03385 0.12709 -0.03281 0.12385 -0.03073 0.12246 C -0.02622 0.11922 -0.02101 0.11829 -0.01615 0.11598 C -0.01267 0.10186 -0.00712 0.08588 -0.01945 0.07524 C -0.02153 0.07084 -0.02379 0.06667 -0.02587 0.06227 C -0.02778 0.05857 -0.02917 0.04931 -0.02917 0.04931 C -0.02708 0.01019 -0.0316 0.01366 -0.00486 0.01065 C -0.00104 0.00278 -0.0026 0.00649 0 0 Z " pathEditMode="relative" ptsTypes="ffffffffffffffffffffffffffffffff">
                                      <p:cBhvr>
                                        <p:cTn id="5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57" presetID="0" presetClass="path" presetSubtype="0" repeatCount="indefinite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-0.00139 0.00255 -0.01788 0.04097 -0.02743 0.04954 C -0.03733 0.06991 -0.05955 0.05695 -0.0757 0.05602 C -0.08108 0.05116 -0.08403 0.04491 -0.08872 0.03866 C -0.09184 0.02616 -0.09757 0.02431 -0.10643 0.02153 C -0.12032 0.02269 -0.13264 0.01644 -0.13698 0.03449 C -0.13646 0.06111 -0.14757 0.14352 -0.11285 0.15486 C -0.09306 0.18125 -0.06528 0.15625 -0.04358 0.14838 C -0.04045 0.14583 -0.03681 0.14468 -0.03386 0.1419 C -0.03195 0.14028 -0.03091 0.13727 -0.029 0.13565 C -0.02709 0.13403 -0.01927 0.13171 -0.01771 0.13125 C -0.01007 0.12338 -0.00278 0.11273 0.00642 0.10972 C 0.01041 0.10718 0.01389 0.1037 0.01788 0.10116 C 0.02118 0.09907 0.02604 0.09838 0.02916 0.09676 C 0.03593 0.09352 0.03975 0.08843 0.04687 0.08611 C 0.05243 0.08241 0.05729 0.07801 0.06302 0.07523 C 0.06736 0.06644 0.06979 0.06898 0.0743 0.06019 C 0.07778 0.03657 0.07812 0.0375 0.07587 0.0044 C 0.07569 0.00208 0.07552 -0.00046 0.0743 -0.00208 C 0.07118 -0.00625 0.06562 -0.00532 0.06128 -0.00648 C 0.04496 -0.02037 0.03975 -0.01227 0.01302 -0.01065 C 0.00451 -0.00856 0 -0.01157 0 0 Z " pathEditMode="relative" ptsTypes="ffffffffffffffffffffff">
                                      <p:cBhvr>
                                        <p:cTn id="5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59" presetID="0" presetClass="path" presetSubtype="0" repeatCount="indefinite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0329 -0.01134 0.00538 -0.02361 0.00972 -0.03449 C 0.01163 -0.03912 0.01389 -0.04306 0.01614 -0.04746 C 0.01718 -0.04954 0.01944 -0.05371 0.01944 -0.05371 C 0.01892 -0.05833 0.01927 -0.0713 0.01458 -0.07523 C 0.01163 -0.07755 0.00486 -0.07963 0.00486 -0.07963 C 0.00277 -0.08403 -0.0007 -0.0875 -0.00157 -0.09259 C -0.00365 -0.10371 -0.00191 -0.09861 -0.00643 -0.10764 C -0.00695 -0.12778 -0.00608 -0.14792 -0.00799 -0.16783 C -0.00816 -0.17037 -0.01129 -0.17037 -0.01285 -0.17199 C -0.02257 -0.18264 -0.01181 -0.17593 -0.02726 -0.18287 C -0.03056 -0.18426 -0.03698 -0.18704 -0.03698 -0.18704 C -0.06025 -0.18588 -0.10139 -0.18935 -0.12084 -0.16343 C -0.12101 -0.16273 -0.12414 -0.15139 -0.12414 -0.15046 C -0.12414 -0.13889 -0.11823 -0.1257 -0.11598 -0.11412 C -0.1165 -0.10556 -0.11181 -0.09167 -0.11771 -0.0882 C -0.12952 -0.08125 -0.14358 -0.09028 -0.15643 -0.09028 C -0.16181 -0.09028 -0.16719 -0.08889 -0.17257 -0.0882 C -0.17587 -0.07454 -0.17674 -0.07361 -0.17257 -0.05162 C -0.17153 -0.04653 -0.16598 -0.03866 -0.16598 -0.03866 C -0.16389 -0.03033 -0.15921 -0.01574 -0.15157 -0.01296 C -0.13421 -0.00648 -0.08611 -0.00695 -0.0757 -0.00648 C -0.05052 0.00162 -0.02552 0.00254 0 0 Z " pathEditMode="relative" ptsTypes="fffffffffffffffffffffff">
                                      <p:cBhvr>
                                        <p:cTn id="60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61" presetID="0" presetClass="path" presetSubtype="0" repeatCount="indefinite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4358 -0.00578 0.05087 0.0088 0.0566 -0.03449 C 0.07917 -0.03148 0.08976 -0.02731 0.10972 -0.03009 C 0.11719 -0.03518 0.11979 -0.04143 0.12587 -0.04953 C 0.1283 -0.05972 0.13143 -0.06944 0.13386 -0.07963 C 0.13334 -0.09189 0.13525 -0.10463 0.13229 -0.1162 C 0.13177 -0.11805 0.1191 -0.12754 0.11615 -0.12916 C 0.11302 -0.13078 0.1066 -0.13333 0.1066 -0.13333 C 0.09636 -0.13264 0.08611 -0.1324 0.07587 -0.13125 C 0.06997 -0.13055 0.05972 -0.1206 0.05972 -0.1206 C 0.05781 -0.11643 0.05712 -0.11134 0.05486 -0.10764 C 0.05365 -0.10555 0.05139 -0.10509 0.05 -0.10324 C 0.04809 -0.10069 0.0467 -0.09745 0.04514 -0.09467 C 0.04132 -0.0787 0.0382 -0.07176 0.04358 -0.05162 C 0.04566 -0.04352 0.05295 -0.03958 0.0566 -0.0324 C 0.05851 -0.0243 0.06111 -0.01782 0.06459 -0.01088 C 0.06736 0.00093 0.07552 0.00718 0.08073 0.01713 C 0.08125 0.02061 0.08229 0.02408 0.08229 0.02778 C 0.08229 0.07639 0.08611 0.07523 0.0566 0.0794 C -0.04444 0.07709 -0.01475 0.10648 -0.04028 0.05811 C -0.04531 0.03704 -0.04392 0.01991 -0.02899 0.01273 C -0.02205 -0.00023 -0.01024 0.00672 0 0 Z " pathEditMode="relative" ptsTypes="ffffffffffffffffffffff">
                                      <p:cBhvr>
                                        <p:cTn id="6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0" presetClass="path" presetSubtype="0" repeatCount="indefinite" fill="hold" grpId="1" nodeType="click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Motion origin="layout" path="M 0 0 C 0.00972 -0.00209 0.01962 -0.00278 0.02899 -0.00648 C 0.0309 -0.00718 0.03055 -0.01134 0.03212 -0.01296 C 0.03316 -0.01389 0.04305 -0.01713 0.0434 -0.01713 C 0.04983 -0.01644 0.05642 -0.01667 0.06285 -0.01505 C 0.0691 -0.01343 0.07031 -0.00394 0.07257 0.00208 C 0.07621 0.0118 0.0809 0.02106 0.08542 0.03009 C 0.08715 0.03379 0.09201 0.03148 0.09514 0.03241 C 0.09687 0.03287 0.09826 0.03449 0.1 0.03449 C 0.11927 0.03588 0.13871 0.03588 0.15798 0.03657 C 0.16007 0.03727 0.16267 0.0368 0.16441 0.03866 C 0.1658 0.04004 0.16597 0.04282 0.16597 0.04514 C 0.16597 0.0581 0.16684 0.07129 0.16441 0.08379 C 0.16441 0.08403 0.14774 0.09004 0.1467 0.09028 C 0.1434 0.09329 0.14028 0.09606 0.13698 0.09907 C 0.13542 0.10046 0.13368 0.10185 0.13212 0.10324 C 0.13055 0.10463 0.12743 0.10764 0.12743 0.10764 C 0.12691 0.11041 0.12569 0.11319 0.12569 0.1162 C 0.12569 0.12778 0.1243 0.14097 0.12899 0.15046 C 0.13229 0.15694 0.14184 0.15926 0.1467 0.16342 C 0.14948 0.17477 0.15191 0.18449 0.14184 0.18935 C 0.08871 0.18588 0.08316 0.20139 0.05798 0.16782 C 0.05573 0.15833 0.0526 0.14629 0.04514 0.1419 C 0.04201 0.14004 0.03542 0.13773 0.03542 0.13773 C 0.02726 0.13889 0.01858 0.13704 0.01128 0.1419 C 0.0092 0.14329 0.00816 0.14653 0.00642 0.14838 C -0.00035 0.15532 -0.00625 0.15764 -0.01302 0.16342 C -0.01788 0.16204 -0.02292 0.16157 -0.02743 0.15926 C -0.03004 0.15787 -0.0316 0.15463 -0.03403 0.15278 C -0.03542 0.15162 -0.03715 0.15116 -0.03872 0.15046 C -0.04427 0.13588 -0.04948 0.12315 -0.0533 0.10764 C -0.05278 0.10254 -0.0533 0.09722 -0.05174 0.09259 C -0.05087 0.09028 -0.04809 0.09028 -0.04688 0.08819 C -0.04219 0.08079 -0.04149 0.07315 -0.03559 0.06666 C -0.03056 0.06111 -0.02101 0.04954 -0.02101 0.04954 C -0.02049 0.03518 -0.02136 0.0206 -0.01945 0.00648 C -0.01823 -0.00209 -0.00816 0.00463 -0.0066 0.0044 C -0.00417 0.00393 -0.00226 0.00139 0 0 Z " pathEditMode="relative" ptsTypes="ffffffffffffffffffffffffffffffffffffff">
                                      <p:cBhvr>
                                        <p:cTn id="93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94" presetID="0" presetClass="path" presetSubtype="0" repeatCount="indefinite" fill="hold" grpId="1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Motion origin="layout" path="M 0 0 C -0.02118 0.02292 -0.02048 0.02824 -0.05156 0.01505 C -0.05677 0.0081 -0.06614 -0.00463 -0.07257 -0.00856 C -0.07569 -0.01041 -0.08229 -0.01296 -0.08229 -0.01296 C -0.10625 -0.00856 -0.08489 -0.01481 -0.09843 -0.00648 C -0.10156 -0.00463 -0.10798 -0.00208 -0.10798 -0.00208 C -0.11684 0.00926 -0.12482 0.01111 -0.13715 0.01297 C -0.1618 0.0088 -0.16198 0.01297 -0.17413 -0.00856 C -0.17465 -0.01065 -0.17569 -0.01273 -0.17569 -0.01504 C -0.17569 -0.025 -0.17534 -0.03518 -0.17413 -0.04514 C -0.17361 -0.04977 -0.16892 -0.0544 -0.16614 -0.05602 C -0.15243 -0.06412 -0.13732 -0.0669 -0.12257 -0.06875 C -0.10329 -0.08611 -0.11927 -0.06921 -0.11614 -0.1419 C -0.11562 -0.15463 -0.09027 -0.17083 -0.08055 -0.17199 C -0.06927 -0.17338 -0.05798 -0.17361 -0.0467 -0.1743 C -0.04357 -0.17708 -0.04027 -0.18009 -0.03715 -0.18287 C -0.03437 -0.18541 -0.02743 -0.18703 -0.02743 -0.18703 C -0.01909 -0.18356 -0.01649 -0.17315 -0.01284 -0.16342 C -0.01336 -0.14768 -0.01302 -0.13194 -0.01441 -0.1162 C -0.01493 -0.11018 -0.02517 -0.09676 -0.02743 -0.08819 C -0.02691 -0.07592 -0.02743 -0.06366 -0.02569 -0.05162 C -0.02517 -0.04861 -0.02239 -0.04745 -0.021 -0.04514 C -0.00746 -0.02315 0.00296 -0.02592 0.02431 -0.02361 C 0.02691 -0.01319 0.02986 -0.01111 0.02431 -0.00208 C 0.02309 0 0.02136 0.00185 0.01945 0.00209 C 0.01302 0.00255 0.00643 0.0007 0 0 Z " pathEditMode="relative" ptsTypes="ffffffffffffffffffffffffff">
                                      <p:cBhvr>
                                        <p:cTn id="95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7" grpId="1" animBg="1"/>
      <p:bldP spid="8" grpId="0" animBg="1"/>
      <p:bldP spid="8" grpId="1" animBg="1"/>
      <p:bldP spid="9" grpId="0" animBg="1"/>
      <p:bldP spid="9" grpId="1" animBg="1"/>
      <p:bldP spid="10" grpId="0" animBg="1"/>
      <p:bldP spid="10" grpId="1" animBg="1"/>
      <p:bldP spid="11" grpId="0" animBg="1"/>
      <p:bldP spid="11" grpId="1" animBg="1"/>
      <p:bldP spid="12" grpId="0" animBg="1"/>
      <p:bldP spid="12" grpId="1" animBg="1"/>
      <p:bldP spid="13" grpId="0" animBg="1"/>
      <p:bldP spid="13" grpId="1" animBg="1"/>
      <p:bldP spid="14" grpId="0" animBg="1"/>
      <p:bldP spid="14" grpId="1" animBg="1"/>
      <p:bldP spid="15" grpId="0" animBg="1"/>
      <p:bldP spid="1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14282" y="214290"/>
            <a:ext cx="8715436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Vnitřní energii lze zvýšit :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800" dirty="0" smtClean="0"/>
              <a:t>Dotykem tělesa s jiným tělesem, které má vyšší teplotu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800" dirty="0" smtClean="0"/>
              <a:t>Působením síly, která koná práci (rozhýbe částice)</a:t>
            </a:r>
            <a:endParaRPr lang="cs-CZ" sz="2800" dirty="0"/>
          </a:p>
        </p:txBody>
      </p:sp>
      <p:sp>
        <p:nvSpPr>
          <p:cNvPr id="16" name="Plechovka 15"/>
          <p:cNvSpPr/>
          <p:nvPr/>
        </p:nvSpPr>
        <p:spPr>
          <a:xfrm>
            <a:off x="5462164" y="2924944"/>
            <a:ext cx="3096344" cy="3384376"/>
          </a:xfrm>
          <a:prstGeom prst="can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7" name="Ovál 16"/>
          <p:cNvSpPr/>
          <p:nvPr/>
        </p:nvSpPr>
        <p:spPr>
          <a:xfrm>
            <a:off x="6038228" y="4005064"/>
            <a:ext cx="360040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8" name="Ovál 17"/>
          <p:cNvSpPr/>
          <p:nvPr/>
        </p:nvSpPr>
        <p:spPr>
          <a:xfrm>
            <a:off x="7478388" y="5301208"/>
            <a:ext cx="360040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9" name="Plechovka 18"/>
          <p:cNvSpPr/>
          <p:nvPr/>
        </p:nvSpPr>
        <p:spPr>
          <a:xfrm rot="1011481">
            <a:off x="6548478" y="2278152"/>
            <a:ext cx="162060" cy="3542965"/>
          </a:xfrm>
          <a:prstGeom prst="can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0" name="Krychle 19"/>
          <p:cNvSpPr/>
          <p:nvPr/>
        </p:nvSpPr>
        <p:spPr>
          <a:xfrm>
            <a:off x="395536" y="2924944"/>
            <a:ext cx="2232248" cy="3168352"/>
          </a:xfrm>
          <a:prstGeom prst="cube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1" name="Krychle 20"/>
          <p:cNvSpPr/>
          <p:nvPr/>
        </p:nvSpPr>
        <p:spPr>
          <a:xfrm>
            <a:off x="2987824" y="2924944"/>
            <a:ext cx="2160240" cy="3168352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899592" y="2330780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Teplé 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3419872" y="2352883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Studené</a:t>
            </a:r>
            <a:endParaRPr lang="cs-CZ" dirty="0"/>
          </a:p>
        </p:txBody>
      </p:sp>
      <p:sp>
        <p:nvSpPr>
          <p:cNvPr id="26" name="Šipka doprava 25"/>
          <p:cNvSpPr/>
          <p:nvPr/>
        </p:nvSpPr>
        <p:spPr>
          <a:xfrm>
            <a:off x="1835696" y="4185084"/>
            <a:ext cx="792088" cy="894772"/>
          </a:xfrm>
          <a:prstGeom prst="rightArrow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8" name="Krychle 27"/>
          <p:cNvSpPr/>
          <p:nvPr/>
        </p:nvSpPr>
        <p:spPr>
          <a:xfrm>
            <a:off x="395536" y="2924944"/>
            <a:ext cx="2232248" cy="3168352"/>
          </a:xfrm>
          <a:prstGeom prst="cube">
            <a:avLst/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7" name="Krychle 26"/>
          <p:cNvSpPr/>
          <p:nvPr/>
        </p:nvSpPr>
        <p:spPr>
          <a:xfrm>
            <a:off x="2051720" y="2924944"/>
            <a:ext cx="2160240" cy="3168352"/>
          </a:xfrm>
          <a:prstGeom prst="cube">
            <a:avLst/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977433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5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2.59259E-6 L -0.10226 2.59259E-6 " pathEditMode="relative" rAng="0" ptsTypes="AA">
                                      <p:cBhvr>
                                        <p:cTn id="35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122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0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22" presetClass="exit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4" presetID="22" presetClass="exit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5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1" dur="5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22" presetClass="entr" presetSubtype="2" fill="hold" grpId="0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54" dur="5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2" presetClass="entr" presetSubtype="4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22" presetClass="entr" presetSubtype="4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0" presetClass="pat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6 -7.03704E-6 C -0.00138 0.03009 0.00296 0.05578 -0.02256 0.06226 C -0.02742 0.06666 -0.03211 0.06874 -0.03697 0.07314 C -0.04617 0.0912 -0.04444 0.11527 -0.03871 0.13541 C -0.03784 0.13842 -0.03715 0.14166 -0.03541 0.14397 C -0.03263 0.14768 -0.02569 0.15254 -0.02569 0.15254 C -0.0236 0.15694 -0.02135 0.1611 -0.01926 0.1655 C -0.01822 0.16759 -0.01597 0.17198 -0.01597 0.17198 C -0.0151 0.17708 -0.01319 0.18194 -0.01284 0.18703 C -0.01145 0.20971 -0.0184 0.24073 0.00174 0.24721 C 0.01702 0.2611 0.04532 0.25925 0.06129 0.26018 C 0.09063 0.26759 0.12084 0.26134 0.15001 0.27083 C 0.15591 0.27013 0.16199 0.27036 0.16789 0.26874 C 0.1698 0.26828 0.17101 0.2655 0.17275 0.26434 C 0.17587 0.26249 0.1823 0.26018 0.1823 0.26018 C 0.18386 0.25879 0.18542 0.25694 0.18716 0.25578 C 0.18872 0.25485 0.1908 0.25532 0.19202 0.2537 C 0.19914 0.24421 0.20504 0.228 0.20817 0.21504 C 0.20712 0.18286 0.21424 0.17129 0.19844 0.15694 C 0.19271 0.14513 0.19862 0.15439 0.19046 0.14837 C 0.16858 0.1324 0.17535 0.13772 0.14046 0.13541 C 0.12622 0.12916 0.14532 0.13888 0.1323 0.12684 C 0.1283 0.12314 0.11945 0.11828 0.11945 0.11828 C 0.11303 0.10694 0.10903 0.09721 0.1033 0.08587 C 0.09862 0.06689 0.10365 0.04629 0.09688 0.028 C 0.09584 0.02499 0.09549 0.02129 0.09358 0.01921 C 0.09098 0.01643 0.08403 0.01504 0.08403 0.01504 C 0.06146 -0.00487 0.04792 -0.0007 0.01789 -0.00232 C 0.01563 -0.00325 -0.00538 -0.01529 5.55556E-6 -7.03704E-6 Z " pathEditMode="relative" ptsTypes="fffffffffffffffffffffffffffff">
                                      <p:cBhvr>
                                        <p:cTn id="74" dur="15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75" presetID="0" presetClass="path" presetSubtype="0" fill="hold" grpId="0" nodeType="withEffect">
                                  <p:stCondLst>
                                    <p:cond delay="100"/>
                                  </p:stCondLst>
                                  <p:childTnLst>
                                    <p:animMotion origin="layout" path="M -1.66667E-6 -8.51852E-6 C -0.03021 0.02013 -0.02691 0.02222 -0.0533 0.02592 C -0.075 0.03518 -0.09045 0.02708 -0.10816 0.01504 C -0.11232 -0.00811 -0.10659 0.01967 -0.11302 -8.51852E-6 C -0.11423 -0.00371 -0.11562 -0.01575 -0.11944 -0.01922 C -0.12725 -0.02616 -0.15937 -0.02917 -0.16458 -0.0301 C -0.16701 -0.04005 -0.17066 -0.04769 -0.17257 -0.05811 C -0.17205 -0.06389 -0.17326 -0.07038 -0.171 -0.07524 C -0.16736 -0.08357 -0.1533 -0.08751 -0.14687 -0.09028 C -0.12239 -0.08889 -0.1059 -0.08589 -0.08229 -0.0882 C -0.07309 -0.10626 -0.07465 -0.1301 -0.071 -0.15047 C -0.06962 -0.17431 -0.07344 -0.18056 -0.05816 -0.18704 C -0.04531 -0.18612 -0.02534 -0.18936 -0.01302 -0.17848 C -0.01198 -0.17639 -0.01094 -0.17408 -0.00972 -0.172 C -0.00833 -0.16968 -0.00625 -0.16806 -0.00486 -0.16551 C -0.00173 -0.1595 -0.00139 -0.14885 0.00313 -0.14399 C 0.00608 -0.14098 0.01545 -0.13727 0.01927 -0.13542 C 0.03177 -0.1294 0.04323 -0.12524 0.05643 -0.12246 C 0.06233 -0.09862 0.07518 -0.05255 0.05313 -0.04306 C 0.04844 -0.03866 0.04288 -0.03565 0.03872 -0.0301 C 0.03716 -0.02801 0.03577 -0.02524 0.03386 -0.02362 C 0.02952 -0.01991 0.02379 -0.01899 0.01927 -0.01505 C 0.01684 -0.00996 0.01511 0.00138 0.00955 0.00208 C 0.00643 0.00254 0.00313 0.00069 -1.66667E-6 -8.51852E-6 Z " pathEditMode="relative" ptsTypes="ffffffffffffffffffffffff">
                                      <p:cBhvr>
                                        <p:cTn id="76" dur="15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77" presetID="47" presetClass="entr" presetSubtype="0" fill="hold" grpId="0" nodeType="with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2" presetID="26" presetClass="path" presetSubtype="0" repeatCount="3000" fill="hold" grpId="1" nodeType="withEffect">
                                  <p:stCondLst>
                                    <p:cond delay="6000"/>
                                  </p:stCondLst>
                                  <p:childTnLst>
                                    <p:animMotion origin="layout" path="M -3.88889E-6 -0.00486 C -3.88889E-6 0.02546 0.01372 0.05023 0.03056 0.05023 C 0.05035 0.05023 0.05764 0.02268 0.06059 0.00602 L 0.06372 -0.01597 C 0.06684 -0.03264 0.07448 -0.05996 0.09688 -0.05996 C 0.11129 -0.05996 0.12761 -0.03542 0.12761 -0.00486 C 0.12761 0.02546 0.11129 0.05023 0.09688 0.05023 C 0.07448 0.05023 0.06684 0.02268 0.06372 0.00602 L 0.06059 -0.01597 C 0.05764 -0.03264 0.05035 -0.05996 0.03056 -0.05996 C 0.01372 -0.05996 -3.88889E-6 -0.03542 -3.88889E-6 -0.00486 Z " pathEditMode="relative" rAng="0" ptsTypes="ffFffffFfff">
                                      <p:cBhvr>
                                        <p:cTn id="83" dur="3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372" y="0"/>
                                    </p:animMotion>
                                  </p:childTnLst>
                                </p:cTn>
                              </p:par>
                              <p:par>
                                <p:cTn id="84" presetID="0" presetClass="path" presetSubtype="0" repeatCount="5000" fill="hold" grpId="1" nodeType="withEffect">
                                  <p:stCondLst>
                                    <p:cond delay="8000"/>
                                  </p:stCondLst>
                                  <p:childTnLst>
                                    <p:animMotion origin="layout" path="M 0 0 C -0.01684 0.02199 -0.01805 0.0132 -0.05 0.01505 C -0.05156 0.01644 -0.05312 0.01829 -0.05486 0.01922 C -0.05798 0.02107 -0.06458 0.02361 -0.06458 0.02361 C -0.07587 0.02292 -0.08732 0.02408 -0.09844 0.02153 C -0.09948 0.0213 -0.10503 0.00625 -0.10816 0.00209 C -0.10903 -0.00162 -0.11024 -0.00856 -0.11302 -0.01088 C -0.11927 -0.01597 -0.13038 -0.01852 -0.13715 -0.02153 C -0.13923 -0.02245 -0.14149 -0.02268 -0.14357 -0.02361 C -0.14687 -0.025 -0.1533 -0.02801 -0.1533 -0.02801 C -0.16423 -0.03773 -0.1651 -0.03958 -0.16944 -0.05602 C -0.16666 -0.09583 -0.16909 -0.08565 -0.13559 -0.08819 C -0.11562 -0.09676 -0.10278 -0.09537 -0.07899 -0.09676 C -0.07795 -0.10115 -0.07691 -0.10532 -0.07587 -0.10972 C -0.0717 -0.12685 -0.08021 -0.14861 -0.07257 -0.16342 C -0.06944 -0.16944 -0.06215 -0.175 -0.05816 -0.17847 C -0.05538 -0.18102 -0.04844 -0.18287 -0.04844 -0.18287 C -0.03975 -0.18217 -0.03107 -0.18333 -0.02257 -0.18078 C -0.01927 -0.17986 -0.01944 -0.17014 -0.01771 -0.16782 C -0.01649 -0.1662 -0.01458 -0.16643 -0.01302 -0.16574 C -0.01232 -0.16227 -0.00607 -0.13773 -0.00486 -0.13565 C -0.00416 -0.13449 0.00625 -0.13125 0.00643 -0.13125 C 0.02205 -0.13009 0.0375 -0.12986 0.05313 -0.12916 C 0.06754 -0.10092 0.07066 -0.09745 0.05486 -0.03449 C 0.05261 -0.02569 0.0408 -0.0331 0.03386 -0.0324 C 0.02691 -0.02916 0.01979 -0.02893 0.01285 -0.02592 C 0.0099 -0.02037 0.00903 -0.01967 0.00799 -0.01296 C 0.00729 -0.0081 0.00886 -0.00185 0.00643 0.00209 C 0.00504 0.0044 0.00209 0.0007 0 0 Z " pathEditMode="relative" ptsTypes="fffffffffffffffffffffffffffff">
                                      <p:cBhvr>
                                        <p:cTn id="85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86" presetID="0" presetClass="path" presetSubtype="0" repeatCount="5000" fill="hold" grpId="1" nodeType="withEffect">
                                  <p:stCondLst>
                                    <p:cond delay="8000"/>
                                  </p:stCondLst>
                                  <p:childTnLst>
                                    <p:animMotion origin="layout" path="M 0 0 C 0.00139 0.01643 0.00347 0.025 -0.00312 0.03865 C -0.00712 0.06759 -0.00069 0.04421 -0.03698 0.0537 C -0.03871 0.05416 -0.03819 0.0581 -0.03871 0.06018 C -0.03975 0.06435 -0.04184 0.07291 -0.04184 0.07291 C -0.0401 0.14166 -0.0533 0.13588 -0.02083 0.14606 C -0.01996 0.15185 -0.01805 0.1574 -0.01771 0.16342 C -0.01666 0.18495 -0.02725 0.22407 -0.01128 0.22777 C -0.00382 0.22963 0.00382 0.22939 0.01129 0.23009 C 0.03351 0.25856 0.07275 0.25439 0.1 0.25578 C 0.11667 0.25833 0.13334 0.26018 0.15 0.26226 C 0.16181 0.26736 0.17413 0.26342 0.18559 0.25787 C 0.18663 0.25578 0.18907 0.25393 0.18872 0.25138 C 0.1875 0.24375 0.17761 0.25 0.18872 0.24513 C 0.19618 0.23009 0.19184 0.23518 0.2 0.22777 C 0.20261 0.21134 0.20469 0.19513 0.20643 0.17847 C 0.21788 0.18564 0.21042 0.18449 0.21459 0.16759 C 0.21563 0.16365 0.21788 0.16041 0.21945 0.15694 C 0.21893 0.15115 0.22084 0.14375 0.21771 0.13958 C 0.21563 0.1368 0.21736 0.14953 0.21459 0.15046 C 0.21233 0.15138 0.21302 0.14421 0.21129 0.14189 C 0.21007 0.14027 0.20799 0.14027 0.20643 0.13958 C 0.19566 0.14976 0.18924 0.14375 0.17743 0.13958 C 0.16302 0.14259 0.16441 0.14351 0.14688 0.13958 C 0.14358 0.13888 0.13716 0.13541 0.13716 0.13541 C 0.12743 0.12662 0.12431 0.11365 0.11615 0.103 C 0.11476 0.10115 0.11285 0.10046 0.11129 0.09884 C 0.10955 0.09699 0.10799 0.09444 0.10643 0.09236 C 0.10573 0.078 0.10782 0.04467 0.09358 0.03865 C 0.08785 0.01504 0.09705 0.05069 0.08872 0.02569 C 0.08733 0.02152 0.08542 0.00347 0.08073 0 C 0.0783 -0.00186 0.07535 -0.00162 0.07257 -0.00232 C 0.06719 -0.00695 0.06875 -0.00625 0.06302 -0.0088 C 0.05972 -0.01019 0.0533 -0.01297 0.0533 -0.01297 C 0.03872 -0.01227 0.02431 -0.01204 0.00972 -0.01088 C 0.00747 -0.01065 0.00469 -0.01112 0.0033 -0.0088 C -0.00034 -0.00325 0 0.01134 0 0 Z " pathEditMode="relative" ptsTypes="fffffffffffffffffffffffffffffffffffff">
                                      <p:cBhvr>
                                        <p:cTn id="87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  <p:bldP spid="17" grpId="0" animBg="1"/>
      <p:bldP spid="17" grpId="1" animBg="1"/>
      <p:bldP spid="17" grpId="2" animBg="1"/>
      <p:bldP spid="18" grpId="0" animBg="1"/>
      <p:bldP spid="18" grpId="1" animBg="1"/>
      <p:bldP spid="18" grpId="2" animBg="1"/>
      <p:bldP spid="19" grpId="0" animBg="1"/>
      <p:bldP spid="19" grpId="1" animBg="1"/>
      <p:bldP spid="20" grpId="0" animBg="1"/>
      <p:bldP spid="21" grpId="0" animBg="1"/>
      <p:bldP spid="21" grpId="1" animBg="1"/>
      <p:bldP spid="22" grpId="0"/>
      <p:bldP spid="22" grpId="1"/>
      <p:bldP spid="23" grpId="0"/>
      <p:bldP spid="23" grpId="1"/>
      <p:bldP spid="26" grpId="0" animBg="1"/>
      <p:bldP spid="28" grpId="0" animBg="1"/>
      <p:bldP spid="2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476672"/>
            <a:ext cx="6512511" cy="1143000"/>
          </a:xfrm>
        </p:spPr>
        <p:txBody>
          <a:bodyPr/>
          <a:lstStyle/>
          <a:p>
            <a:pPr marL="0" indent="0" algn="l">
              <a:buNone/>
            </a:pPr>
            <a:r>
              <a:rPr lang="cs-CZ" dirty="0" smtClean="0"/>
              <a:t>Opakování</a:t>
            </a:r>
            <a:endParaRPr lang="cs-CZ" dirty="0"/>
          </a:p>
        </p:txBody>
      </p:sp>
      <p:sp>
        <p:nvSpPr>
          <p:cNvPr id="5" name="Obdélník 1"/>
          <p:cNvSpPr>
            <a:spLocks noChangeArrowheads="1"/>
          </p:cNvSpPr>
          <p:nvPr/>
        </p:nvSpPr>
        <p:spPr bwMode="auto">
          <a:xfrm>
            <a:off x="0" y="1556792"/>
            <a:ext cx="9144000" cy="224676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tx1"/>
              </a:buClr>
              <a:buSzPts val="2800"/>
              <a:buFont typeface="Calibri" pitchFamily="34" charset="0"/>
              <a:buChar char="•"/>
              <a:tabLst/>
            </a:pP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Vysvětli pojem vnitřní energie? Z jakých částic se skládá?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FF0000"/>
              </a:buClr>
              <a:buSzPts val="2800"/>
              <a:buFont typeface="Calibri" pitchFamily="34" charset="0"/>
              <a:buChar char="•"/>
              <a:tabLst/>
            </a:pP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Arial" pitchFamily="34" charset="0"/>
              </a:rPr>
              <a:t>Jak se navenek projeví zvýšení vnitřní energie?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tx1"/>
              </a:buClr>
              <a:buSzPts val="2800"/>
              <a:buFont typeface="Calibri" pitchFamily="34" charset="0"/>
              <a:buChar char="•"/>
              <a:tabLst/>
            </a:pP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Vysvětli pojem difúze.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FF0000"/>
              </a:buClr>
              <a:buSzPts val="2800"/>
              <a:buFont typeface="Calibri" pitchFamily="34" charset="0"/>
              <a:buChar char="•"/>
              <a:tabLst/>
            </a:pP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Arial" pitchFamily="34" charset="0"/>
              </a:rPr>
              <a:t>Jakým způsobem můžeme změnit vnitřní energii?</a:t>
            </a:r>
          </a:p>
        </p:txBody>
      </p:sp>
    </p:spTree>
    <p:extLst>
      <p:ext uri="{BB962C8B-B14F-4D97-AF65-F5344CB8AC3E}">
        <p14:creationId xmlns:p14="http://schemas.microsoft.com/office/powerpoint/2010/main" val="42915869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548680"/>
            <a:ext cx="864096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Zdroje: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/>
              <a:t>KOLÁŘOVÁ, Růžena, et al. </a:t>
            </a:r>
            <a:r>
              <a:rPr lang="cs-CZ" i="1" dirty="0"/>
              <a:t>Fyzika : Pro 8. ročník základní školy</a:t>
            </a:r>
            <a:r>
              <a:rPr lang="cs-CZ" dirty="0"/>
              <a:t>. 1. vydání. Praha : Prometheus, 2008. 228 s. Dostupné z WWW: &lt;www.prometheus-nakl.cz&gt;. ISBN 978-80-7196-149-9</a:t>
            </a:r>
            <a:r>
              <a:rPr lang="cs-CZ" dirty="0" smtClean="0"/>
              <a:t>.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RAUNER</a:t>
            </a:r>
            <a:r>
              <a:rPr lang="cs-CZ" dirty="0"/>
              <a:t>, Karel , et al. </a:t>
            </a:r>
            <a:r>
              <a:rPr lang="cs-CZ" i="1" dirty="0"/>
              <a:t>Fyzika 8 : pro základní školy a </a:t>
            </a:r>
            <a:r>
              <a:rPr lang="cs-CZ" i="1" dirty="0" smtClean="0"/>
              <a:t>víceletá </a:t>
            </a:r>
            <a:r>
              <a:rPr lang="cs-CZ" i="1" dirty="0"/>
              <a:t>gymnázia</a:t>
            </a:r>
            <a:r>
              <a:rPr lang="cs-CZ" dirty="0"/>
              <a:t>. 1. vydání. Plzeň  : Fraus, 2006. 128 s. Dostupné z WWW: &lt;www.fraus.cz&gt;. ISBN 80-7238-525-9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8" y="2857004"/>
            <a:ext cx="864096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Software:</a:t>
            </a:r>
          </a:p>
          <a:p>
            <a:r>
              <a:rPr lang="cs-CZ" dirty="0" smtClean="0"/>
              <a:t>Microsoft Office Professional Plus 2010, verze 14.06106.5005</a:t>
            </a:r>
          </a:p>
          <a:p>
            <a:r>
              <a:rPr lang="cs-CZ" dirty="0" smtClean="0"/>
              <a:t>Držitel licence 2. základní škola, Rakovník, Husovo náměstí 3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983114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43268</TotalTime>
  <Words>182</Words>
  <Application>Microsoft Office PowerPoint</Application>
  <PresentationFormat>Předvádění na obrazovce (4:3)</PresentationFormat>
  <Paragraphs>40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Opakování</vt:lpstr>
      <vt:lpstr>Prezentace aplikace PowerPoint</vt:lpstr>
    </vt:vector>
  </TitlesOfParts>
  <Company>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t</dc:creator>
  <cp:lastModifiedBy>t</cp:lastModifiedBy>
  <cp:revision>1</cp:revision>
  <dcterms:created xsi:type="dcterms:W3CDTF">2011-09-30T14:33:06Z</dcterms:created>
  <dcterms:modified xsi:type="dcterms:W3CDTF">2011-10-30T15:41:20Z</dcterms:modified>
</cp:coreProperties>
</file>