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8" r:id="rId2"/>
    <p:sldId id="26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6F0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1766C2-02C7-4F00-8BF5-CAD137812321}" type="datetimeFigureOut">
              <a:rPr lang="cs-CZ" smtClean="0"/>
              <a:t>3.10.2011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BF9F6-2A9E-4C9F-B2AE-4AA38DF28E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726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5BF9F6-2A9E-4C9F-B2AE-4AA38DF28E1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719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10E46ED-FF38-4293-B6B2-AAA2BB10D64F}" type="datetimeFigureOut">
              <a:rPr lang="cs-CZ" smtClean="0"/>
              <a:pPr/>
              <a:t>3.10.2011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1B0354A-8D15-4872-BC2E-667C581212F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LISTOPAD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VY_32_INOVACE_06_8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TEPELNÁ_VÝMĚNA</a:t>
            </a: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146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- využití – výklad tepelné výměny vedením, prouděním, tepelné záření.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jednoduché animace – snímek 4 – výměna vedením</a:t>
            </a:r>
          </a:p>
          <a:p>
            <a:r>
              <a:rPr lang="cs-CZ" dirty="0"/>
              <a:t>	</a:t>
            </a:r>
            <a:r>
              <a:rPr lang="cs-CZ" dirty="0" smtClean="0"/>
              <a:t>	            - snímek 7 -  výměna prouděním</a:t>
            </a:r>
          </a:p>
          <a:p>
            <a:r>
              <a:rPr lang="cs-CZ" dirty="0"/>
              <a:t>	</a:t>
            </a:r>
            <a:r>
              <a:rPr lang="cs-CZ" dirty="0" smtClean="0"/>
              <a:t>	            - snímek 10 – tepelné záření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70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428604"/>
            <a:ext cx="821537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dotyku dvou těles o různé teplotě předají částice tělesa o vyšší teplotě část své pohybové energie částicím tělesa o nižší teplotě, pokud se teplota obou těles nevyrovná                 </a:t>
            </a:r>
            <a:r>
              <a:rPr lang="cs-CZ" sz="2400" dirty="0" smtClean="0">
                <a:solidFill>
                  <a:srgbClr val="FF0000"/>
                </a:solidFill>
              </a:rPr>
              <a:t>tepelná výměna vedením.</a:t>
            </a:r>
          </a:p>
          <a:p>
            <a:endParaRPr lang="cs-CZ" sz="2400" dirty="0" smtClean="0"/>
          </a:p>
          <a:p>
            <a:r>
              <a:rPr lang="cs-CZ" sz="2400" dirty="0" smtClean="0"/>
              <a:t>Tepelná výměna vedením nastává i uvnitř tělesa, jehož dvě části mají různou teplotu.</a:t>
            </a:r>
          </a:p>
          <a:p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tepelných vodičích </a:t>
            </a:r>
            <a:r>
              <a:rPr lang="cs-CZ" sz="2400" dirty="0" smtClean="0"/>
              <a:t>dochází k tepelné výměně </a:t>
            </a:r>
            <a:r>
              <a:rPr lang="cs-CZ" sz="2400" dirty="0" smtClean="0">
                <a:solidFill>
                  <a:srgbClr val="FF0000"/>
                </a:solidFill>
              </a:rPr>
              <a:t>rychle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-kovy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 smtClean="0">
                <a:solidFill>
                  <a:srgbClr val="FF0000"/>
                </a:solidFill>
              </a:rPr>
              <a:t>tepelných izolantech </a:t>
            </a:r>
            <a:r>
              <a:rPr lang="cs-CZ" sz="2400" dirty="0" smtClean="0"/>
              <a:t>za stejných podmínek  </a:t>
            </a:r>
            <a:r>
              <a:rPr lang="cs-CZ" sz="2400" dirty="0" smtClean="0">
                <a:solidFill>
                  <a:srgbClr val="FF0000"/>
                </a:solidFill>
              </a:rPr>
              <a:t>pomalu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-plasty, voda, dřevo….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428860" y="1785926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1"/>
          <p:cNvSpPr/>
          <p:nvPr/>
        </p:nvSpPr>
        <p:spPr>
          <a:xfrm>
            <a:off x="500034" y="2857496"/>
            <a:ext cx="2357454" cy="2857520"/>
          </a:xfrm>
          <a:prstGeom prst="flowChartMagneticDisk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6286512" y="2857496"/>
            <a:ext cx="2286016" cy="2857520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ka 3"/>
          <p:cNvSpPr/>
          <p:nvPr/>
        </p:nvSpPr>
        <p:spPr>
          <a:xfrm>
            <a:off x="1285852" y="4572008"/>
            <a:ext cx="357190" cy="357190"/>
          </a:xfrm>
          <a:prstGeom prst="flowChartConnector">
            <a:avLst/>
          </a:prstGeom>
          <a:solidFill>
            <a:schemeClr val="accent3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spojka 4"/>
          <p:cNvSpPr/>
          <p:nvPr/>
        </p:nvSpPr>
        <p:spPr>
          <a:xfrm>
            <a:off x="7358082" y="4500570"/>
            <a:ext cx="357190" cy="357190"/>
          </a:xfrm>
          <a:prstGeom prst="flowChartConnector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4214810" y="3643314"/>
            <a:ext cx="1071570" cy="1357322"/>
            <a:chOff x="4357686" y="3643314"/>
            <a:chExt cx="1071570" cy="1357322"/>
          </a:xfrm>
        </p:grpSpPr>
        <p:sp>
          <p:nvSpPr>
            <p:cNvPr id="8" name="Šipka doprava 7"/>
            <p:cNvSpPr/>
            <p:nvPr/>
          </p:nvSpPr>
          <p:spPr>
            <a:xfrm>
              <a:off x="4357686" y="3643314"/>
              <a:ext cx="1071570" cy="357190"/>
            </a:xfrm>
            <a:prstGeom prst="rightArrow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Šipka doprava 8"/>
            <p:cNvSpPr/>
            <p:nvPr/>
          </p:nvSpPr>
          <p:spPr>
            <a:xfrm>
              <a:off x="4357686" y="4143380"/>
              <a:ext cx="1071570" cy="357190"/>
            </a:xfrm>
            <a:prstGeom prst="rightArrow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Šipka doprava 9"/>
            <p:cNvSpPr/>
            <p:nvPr/>
          </p:nvSpPr>
          <p:spPr>
            <a:xfrm>
              <a:off x="4357686" y="4643446"/>
              <a:ext cx="1071570" cy="357190"/>
            </a:xfrm>
            <a:prstGeom prst="rightArrow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Vývojový diagram: magnetický disk 11"/>
          <p:cNvSpPr/>
          <p:nvPr/>
        </p:nvSpPr>
        <p:spPr>
          <a:xfrm>
            <a:off x="2000232" y="2857496"/>
            <a:ext cx="2357454" cy="28575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2643174" y="4572008"/>
            <a:ext cx="357190" cy="357190"/>
          </a:xfrm>
          <a:prstGeom prst="flowChartConnec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4357686" y="2857496"/>
            <a:ext cx="2357454" cy="2857520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5000628" y="4572008"/>
            <a:ext cx="357190" cy="357190"/>
          </a:xfrm>
          <a:prstGeom prst="flowChartConnector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46994E-6 C 0.00243 0.01226 0.00139 0.02498 -0.00191 0.03654 C -0.00243 0.0414 -0.00312 0.05273 -0.00503 0.05713 C -0.0059 0.05874 -0.00712 0.05921 -0.00798 0.06059 C -0.00989 0.06337 -0.01337 0.06985 -0.01337 0.07008 C -0.01614 0.06915 -0.01875 0.06938 -0.02153 0.068 C -0.02448 0.06661 -0.03246 0.05181 -0.03576 0.04764 C -0.03819 0.03516 -0.03489 0.04996 -0.04114 0.03654 C -0.04253 0.03354 -0.04288 0.02914 -0.04409 0.02567 C -0.04583 -0.00046 -0.04653 -0.00023 -0.04514 -0.03492 C -0.04462 -0.0444 -0.04201 -0.05411 -0.03784 -0.05874 C -0.03437 -0.06892 -0.03368 -0.07978 -0.0276 -0.08649 C -0.02378 -0.09713 -0.01597 -0.09782 -0.00903 -0.09944 C -0.00451 -0.09921 0.0158 -0.10476 0.02275 -0.09204 C 0.02743 -0.06707 0.02639 -0.03978 0.03091 -0.0148 C 0.0316 -0.01156 0.03195 -0.00532 0.03299 -0.00185 C 0.03559 0.0074 0.03577 0.00116 0.04011 0.01272 C 0.04271 0.01966 0.04514 0.02498 0.04948 0.02752 C 0.05521 0.04348 0.06632 0.04232 0.07622 0.04417 C 0.08108 0.04348 0.08681 0.04602 0.09063 0.04047 C 0.09531 0.034 0.09809 0.02799 0.10278 0.02197 C 0.10799 0.00856 0.10434 -0.00763 0.10087 -0.02035 C 0.09393 -0.04463 0.08681 -0.05065 0.07518 -0.06637 C 0.0724 -0.06984 0.06893 -0.07678 0.06597 -0.07932 C 0.06354 -0.08094 0.06094 -0.0814 0.05868 -0.08279 C 0.05504 -0.0895 0.05139 -0.0969 0.04844 -0.10476 C 0.04636 -0.11656 0.04375 -0.12928 0.05261 -0.13436 C 0.06702 -0.17299 0.00087 -0.13968 -0.01736 -0.13436 C -0.02274 -0.13113 -0.0283 -0.1302 -0.03385 -0.12881 C -0.03732 -0.12951 -0.0408 -0.12881 -0.04409 -0.13066 C -0.04548 -0.13136 -0.046 -0.13483 -0.04722 -0.13621 C -0.04809 -0.13737 -0.0493 -0.13737 -0.05034 -0.13806 C -0.06788 -0.13575 -0.06354 -0.14038 -0.07291 -0.12326 C -0.07222 -0.1117 -0.07309 -0.09944 -0.06875 -0.09019 C -0.06788 -0.08811 -0.06701 -0.08603 -0.06562 -0.08464 C -0.06371 -0.08279 -0.05955 -0.08094 -0.05955 -0.08071 C -0.05225 -0.06892 -0.03646 -0.071 -0.0276 -0.06984 C -0.00694 -0.06707 0.01302 -0.06568 0.03403 -0.06452 C 0.04792 -0.06175 0.03872 -0.06521 0.04844 -0.05874 C 0.05052 -0.05735 0.05452 -0.05527 0.05452 -0.05504 C 0.05556 -0.05273 0.0566 -0.05041 0.05764 -0.04787 C 0.05886 -0.0444 0.06181 -0.03677 0.06181 -0.03654 C 0.06389 -0.02567 0.06424 -0.01549 0.06476 -0.0037 C 0.06424 0.03076 0.06962 0.04741 0.05347 0.05713 C 0.05087 0.05643 0.04809 0.05666 0.04549 0.05528 C 0.04445 0.05481 0.03594 0.04024 0.03507 0.03862 C 0.03403 0.03307 0.03299 0.02752 0.03195 0.02197 C 0.0316 0.01203 0.0316 0.00232 0.03091 -0.0074 C 0.03056 -0.01017 0.02934 -0.01225 0.02882 -0.0148 C 0.0257 -0.03029 0.02222 -0.04533 0.01441 -0.05527 C 0.01302 -0.06267 0.01146 -0.06383 0.00729 -0.06637 C 0.00226 -0.07493 -0.00538 -0.07285 -0.00903 -0.06267 C -0.01007 -0.05712 -0.01024 -0.04949 -0.00798 -0.0444 C -0.00659 -0.04093 -0.00295 -0.03492 -0.00295 -0.03469 C -0.00173 -0.02891 -0.00087 -0.02266 -2.22222E-6 -0.01665 C 0.00104 0.00047 0.00417 -2.46994E-6 -2.22222E-6 -2.46994E-6 Z " pathEditMode="relative" rAng="0" ptsTypes="ffffffffffffffffffffffffffffffffffffffffffffffffffffffff"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5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0.00046 C -0.00313 0.01203 -0.00295 0.01018 -0.00434 0.03146 C -0.00521 0.04464 -0.00504 0.05759 -0.00573 0.07077 C -0.00729 0.09598 -0.04063 0.09436 -0.05208 0.09529 C -0.06424 0.09367 -0.06319 0.09482 -0.07188 0.09136 C -0.07465 0.0902 -0.08038 0.08766 -0.08038 0.08766 C -0.08993 0.0791 -0.08559 0.08164 -0.09306 0.0784 C -0.10174 0.06615 -0.10174 0.04903 -0.09583 0.03331 C -0.09358 0.02729 -0.08455 0.02013 -0.08455 0.02013 C -0.06892 0.02128 -0.05642 0.02059 -0.04236 0.02776 C -0.03819 0.03284 -0.02813 0.04395 -0.02257 0.04649 C -0.01337 0.05875 -0.00885 0.0643 0.00139 0.07262 C 0.00868 0.0784 0.01181 0.08326 0.01962 0.08581 C 0.02604 0.0939 0.03681 0.09413 0.04496 0.09529 C 0.06649 0.09413 0.07587 0.10037 0.0901 0.08766 C 0.09097 0.08581 0.09219 0.08419 0.09288 0.0821 C 0.0941 0.0784 0.09566 0.07077 0.09566 0.07077 C 0.09792 0.04718 0.10156 0.01411 0.08021 0.00509 C 0.0717 -0.00624 0.06319 -0.01757 0.05347 -0.02682 C 0.05191 -0.03284 0.04948 -0.03746 0.04792 -0.0437 C 0.04809 -0.04717 0.04774 -0.074 0.05208 -0.08117 C 0.05399 -0.08441 0.05694 -0.0858 0.0592 -0.08857 C 0.06024 -0.0925 0.06302 -0.09574 0.06337 -0.0999 C 0.06476 -0.11887 0.06146 -0.10938 0.05347 -0.12049 C 0.05208 -0.12234 0.05121 -0.12534 0.04931 -0.12627 C 0.04618 -0.12789 0.04271 -0.12742 0.03941 -0.12812 C 0.02986 -0.12696 0.02292 -0.12557 0.01406 -0.12234 C 0.01163 -0.11933 0.00642 -0.11748 0.00694 -0.11308 C 0.0092 -0.09528 0.01285 -0.07816 0.01545 -0.06059 C 0.01406 -0.04509 0.01528 -0.0444 0.00556 -0.03977 C -0.01632 -0.04255 -0.00764 -0.03977 -0.02118 -0.05296 C -0.02413 -0.05897 -0.02795 -0.06059 -0.03108 -0.06614 C -0.0408 -0.08325 -0.04583 -0.09782 -0.06337 -0.1036 C -0.06875 -0.11123 -0.0658 -0.10915 -0.07899 -0.10545 C -0.08194 -0.10476 -0.08733 -0.10175 -0.08733 -0.10175 C -0.09514 -0.09181 -0.09479 -0.09158 -0.09306 -0.07562 C -0.09201 -0.06637 -0.08958 -0.05827 -0.08733 -0.04926 C -0.08316 -0.03237 -0.05573 -0.03006 -0.04653 -0.02867 C -0.04375 -0.02937 -0.0408 -0.02937 -0.03802 -0.03052 C -0.03403 -0.03237 -0.02674 -0.03792 -0.02674 -0.03792 C -0.02465 -0.04093 -0.02344 -0.04486 -0.02118 -0.0474 C -0.01545 -0.05388 -0.00712 -0.06128 5.55556E-7 -0.06429 C 0.03038 -0.06313 0.05469 -0.06244 0.08299 -0.05296 C 0.08576 -0.05041 0.08871 -0.0481 0.09149 -0.04555 C 0.09288 -0.0444 0.09566 -0.04185 0.09566 -0.04185 C 0.09757 -0.03815 0.09948 -0.03422 0.10139 -0.03052 C 0.10312 -0.02728 0.10417 -0.01919 0.10417 -0.01919 C 0.10399 -0.01734 0.10399 0.0007 0.10139 0.00694 C 0.09965 0.01087 0.09566 0.01827 0.09566 0.01827 C 0.09219 0.03238 0.08246 0.03215 0.07326 0.03516 C 0.06719 0.03446 0.06076 0.03539 0.05486 0.03331 C 0.05035 0.03169 0.04358 0.02198 0.03941 0.01827 C 0.03229 0.00371 0.02274 -0.01341 0.0099 -0.01919 C 0.00955 -0.01919 -0.01979 -0.01988 -0.03108 -0.01364 C -0.03698 -0.0104 -0.04375 -0.00693 -0.04931 -0.00231 C -0.05868 0.00532 -0.06337 0.01342 -0.07465 0.01642 C -0.08177 0.01573 -0.08889 0.01619 -0.09583 0.01457 C -0.0974 0.01411 -0.09965 0.01296 -0.1 0.01087 C -0.10174 -0.0037 -0.09583 -0.02728 -0.08455 -0.03237 C -0.07465 -0.05226 -0.0559 -0.05365 -0.03941 -0.05666 C -0.02795 -0.06105 -0.01545 -0.05411 -0.00434 -0.04926 C -0.0033 -0.0481 -0.00208 -0.04717 -0.00139 -0.04555 C 5.55556E-7 -0.04209 0.00139 -0.03422 0.00139 -0.03422 C 0.00208 -0.02659 0.00712 -0.00578 0.00278 0.00139 C 0.00191 0.00301 5.55556E-7 0.00417 -0.00139 0.00324 C -0.00226 0.00255 -0.00052 0.0007 5.55556E-7 -0.00046 Z " pathEditMode="relative" ptsTypes="ffffffffffffffffffffffffffffffffffffffffffffffffffffffffffffffffff">
                                      <p:cBhvr>
                                        <p:cTn id="8" dur="1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3.05556E-6 -1.83164E-6 L 0.16684 0.0009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" y="0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63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.55556E-7 -1.89639E-6 L 0.15087 -0.0037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-2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.55556E-7 -4.80111E-6 L -0.20608 0.0009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3" y="0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35" presetClass="path" presetSubtype="0" accel="50000" decel="5000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1.94444E-6 -0.00047 L -0.2533 0.0067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7" y="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4000"/>
                            </p:stCondLst>
                            <p:childTnLst>
                              <p:par>
                                <p:cTn id="19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1000"/>
                            </p:stCondLst>
                            <p:childTnLst>
                              <p:par>
                                <p:cTn id="23" presetID="20" presetClass="entr" presetSubtype="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0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20" presetClass="entr" presetSubtype="0" fill="hold" grpId="3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0" presetClass="path" presetSubtype="0" repeatCount="indefinite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99 0.00855 0.00469 0.01827 0.00799 0.03168 C 0.00938 0.04786 0.00973 0.06335 0.01754 0.07607 C 0.01893 0.07815 0.02153 0.08509 0.02379 0.0867 C 0.02969 0.09064 0.03785 0.09295 0.04445 0.09503 C 0.06198 0.0941 0.08091 0.10058 0.09688 0.09087 C 0.104 0.08647 0.11441 0.07607 0.1191 0.06751 C 0.12136 0.06335 0.12535 0.0548 0.12535 0.0548 C 0.12483 0.05133 0.12466 0.04763 0.12379 0.04439 C 0.12014 0.03121 0.10434 0.01665 0.09532 0.0104 C 0.08837 0.01133 0.08004 0.00902 0.07466 0.0148 C 0.07327 0.01642 0.07292 0.01919 0.07153 0.02104 C 0.07014 0.02289 0.06823 0.02381 0.06667 0.0252 C 0.06407 0.03006 0.05973 0.03399 0.05868 0.04 C 0.05816 0.04277 0.05834 0.04624 0.05712 0.04855 C 0.04514 0.07168 0.02743 0.07561 0.00799 0.07815 C 0.00157 0.07746 -0.00486 0.07722 -0.01111 0.07607 C -0.01579 0.07514 -0.01649 0.07283 -0.02066 0.06959 C -0.03316 0.05988 -0.04079 0.04694 -0.05069 0.03376 C -0.05191 0.02936 -0.05538 0.0259 -0.05555 0.02104 C -0.05659 -0.00879 -0.0559 -0.03653 -0.03333 -0.04647 C -0.01371 -0.04509 0.00921 -0.04393 0.02865 -0.03607 C 0.03594 -0.03306 0.04063 -0.02844 0.04757 -0.02543 C 0.05434 -0.01688 0.04809 -0.02312 0.06355 -0.01919 C 0.06684 -0.01827 0.06997 -0.01619 0.07309 -0.0148 C 0.11719 -0.01734 0.09636 -0.01434 0.11754 -0.02335 C 0.1191 -0.02474 0.12049 -0.02659 0.12223 -0.02751 C 0.12431 -0.02867 0.12674 -0.02798 0.12865 -0.0296 C 0.13177 -0.03237 0.13646 -0.04023 0.13646 -0.04023 C 0.1408 -0.05549 0.14115 -0.05988 0.1382 -0.08046 C 0.13768 -0.08439 0.13403 -0.10081 0.12865 -0.10358 C 0.12518 -0.10543 0.12118 -0.10497 0.11754 -0.10567 C 0.0915 -0.11769 0.11129 -0.11029 0.05556 -0.10798 C 0.04445 -0.10867 0.03334 -0.10844 0.02223 -0.11006 C 0.01893 -0.11052 0.01598 -0.11306 0.01268 -0.11422 C 0.00851 -0.11561 0 -0.11838 0 -0.11838 C -0.00989 -0.13225 -0.04253 -0.12393 -0.05555 -0.12278 C -0.06493 -0.11029 -0.06145 -0.1163 -0.06666 -0.10567 C -0.06614 -0.09942 -0.0677 -0.09202 -0.0651 -0.08671 C -0.06319 -0.08278 -0.04392 -0.08046 -0.04288 -0.08046 C -0.01423 -0.07931 0.01424 -0.07908 0.04289 -0.07838 C 0.04879 -0.07283 0.05504 -0.07052 0.06042 -0.06358 C 0.06094 -0.0615 0.06198 -0.05942 0.06198 -0.05711 C 0.06198 -0.04948 0.06198 -0.04139 0.06042 -0.03399 C 0.05816 -0.02335 0.04115 -0.02405 0.03646 -0.02335 C 0.02691 -0.02405 0.01736 -0.02358 0.00799 -0.02543 C 0.00608 -0.0259 0.00504 -0.02936 0.00313 -0.0296 C -0.00104 -0.03006 -0.00538 -0.02821 -0.00954 -0.02751 C -0.00954 -0.02728 -0.00764 -0.00856 -0.00625 -0.00647 C 0.00539 0.01225 -0.00659 -0.01827 0 0 Z " pathEditMode="relative" ptsTypes="ffffffffffffffffffffffffffffffffffffffffffffffffff">
                                      <p:cBhvr>
                                        <p:cTn id="3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99 0.00855 0.00469 0.01827 0.00799 0.03168 C 0.00938 0.04786 0.00973 0.06335 0.01754 0.07607 C 0.01893 0.07815 0.02153 0.08509 0.02379 0.0867 C 0.02969 0.09064 0.03785 0.09295 0.04445 0.09503 C 0.06198 0.0941 0.08091 0.10058 0.09688 0.09087 C 0.104 0.08647 0.11441 0.07607 0.1191 0.06751 C 0.12136 0.06335 0.12535 0.0548 0.12535 0.0548 C 0.12483 0.05133 0.12466 0.04763 0.12379 0.04439 C 0.12014 0.03121 0.10434 0.01665 0.09532 0.0104 C 0.08837 0.01133 0.08004 0.00902 0.07466 0.0148 C 0.07327 0.01642 0.07292 0.01919 0.07153 0.02104 C 0.07014 0.02289 0.06823 0.02381 0.06667 0.0252 C 0.06407 0.03006 0.05973 0.03399 0.05868 0.04 C 0.05816 0.04277 0.05834 0.04624 0.05712 0.04855 C 0.04514 0.07168 0.02743 0.07561 0.00799 0.07815 C 0.00157 0.07746 -0.00486 0.07722 -0.01111 0.07607 C -0.01579 0.07514 -0.01649 0.07283 -0.02066 0.06959 C -0.03316 0.05988 -0.04079 0.04694 -0.05069 0.03376 C -0.05191 0.02936 -0.05538 0.0259 -0.05555 0.02104 C -0.05659 -0.00879 -0.0559 -0.03653 -0.03333 -0.04647 C -0.01371 -0.04509 0.00921 -0.04393 0.02865 -0.03607 C 0.03594 -0.03306 0.04063 -0.02844 0.04757 -0.02543 C 0.05434 -0.01688 0.04809 -0.02312 0.06355 -0.01919 C 0.06684 -0.01827 0.06997 -0.01619 0.07309 -0.0148 C 0.11719 -0.01734 0.09636 -0.01434 0.11754 -0.02335 C 0.1191 -0.02474 0.12049 -0.02659 0.12223 -0.02751 C 0.12431 -0.02867 0.12674 -0.02798 0.12865 -0.0296 C 0.13177 -0.03237 0.13646 -0.04023 0.13646 -0.04023 C 0.1408 -0.05549 0.14115 -0.05988 0.1382 -0.08046 C 0.13768 -0.08439 0.13403 -0.10081 0.12865 -0.10358 C 0.12518 -0.10543 0.12118 -0.10497 0.11754 -0.10567 C 0.0915 -0.11769 0.11129 -0.11029 0.05556 -0.10798 C 0.04445 -0.10867 0.03334 -0.10844 0.02223 -0.11006 C 0.01893 -0.11052 0.01598 -0.11306 0.01268 -0.11422 C 0.00851 -0.11561 0 -0.11838 0 -0.11838 C -0.00989 -0.13225 -0.04253 -0.12393 -0.05555 -0.12278 C -0.06493 -0.11029 -0.06145 -0.1163 -0.06666 -0.10567 C -0.06614 -0.09942 -0.0677 -0.09202 -0.0651 -0.08671 C -0.06319 -0.08278 -0.04392 -0.08046 -0.04288 -0.08046 C -0.01423 -0.07931 0.01424 -0.07908 0.04289 -0.07838 C 0.04879 -0.07283 0.05504 -0.07052 0.06042 -0.06358 C 0.06094 -0.0615 0.06198 -0.05942 0.06198 -0.05711 C 0.06198 -0.04948 0.06198 -0.04139 0.06042 -0.03399 C 0.05816 -0.02335 0.04115 -0.02405 0.03646 -0.02335 C 0.02691 -0.02405 0.01736 -0.02358 0.00799 -0.02543 C 0.00608 -0.0259 0.00504 -0.02936 0.00313 -0.0296 C -0.00104 -0.03006 -0.00538 -0.02821 -0.00954 -0.02751 C -0.00954 -0.02728 -0.00764 -0.00856 -0.00625 -0.00647 C 0.00539 0.01225 -0.00659 -0.01827 0 0 Z " pathEditMode="relative" ptsTypes="ffffffffffffffffffffffffffffffffffffffffffffffffff">
                                      <p:cBhvr>
                                        <p:cTn id="3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4" grpId="1" animBg="1"/>
      <p:bldP spid="5" grpId="0" animBg="1"/>
      <p:bldP spid="5" grpId="1" animBg="1"/>
      <p:bldP spid="12" grpId="1" animBg="1"/>
      <p:bldP spid="13" grpId="2" animBg="1"/>
      <p:bldP spid="13" grpId="3" animBg="1"/>
      <p:bldP spid="14" grpId="0" animBg="1"/>
      <p:bldP spid="17" grpId="0" animBg="1"/>
      <p:bldP spid="17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1"/>
          <p:cNvSpPr/>
          <p:nvPr/>
        </p:nvSpPr>
        <p:spPr>
          <a:xfrm>
            <a:off x="2142538" y="836712"/>
            <a:ext cx="2357454" cy="2857520"/>
          </a:xfrm>
          <a:prstGeom prst="flowChartMagneticDisk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4499992" y="836712"/>
            <a:ext cx="2286016" cy="2857520"/>
          </a:xfrm>
          <a:prstGeom prst="flowChartMagneticDisk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prava 3"/>
          <p:cNvSpPr/>
          <p:nvPr/>
        </p:nvSpPr>
        <p:spPr>
          <a:xfrm>
            <a:off x="3995936" y="1916832"/>
            <a:ext cx="936104" cy="348640"/>
          </a:xfrm>
          <a:prstGeom prst="rightArrow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95936" y="2310110"/>
            <a:ext cx="936104" cy="348640"/>
          </a:xfrm>
          <a:prstGeom prst="rightArrow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3995936" y="2669797"/>
            <a:ext cx="936104" cy="348640"/>
          </a:xfrm>
          <a:prstGeom prst="rightArrow">
            <a:avLst/>
          </a:prstGeom>
          <a:solidFill>
            <a:schemeClr val="bg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8864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Předává energii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16632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Přijímá energii</a:t>
            </a:r>
            <a:endParaRPr lang="cs-CZ" sz="2800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331640" y="692696"/>
            <a:ext cx="1296144" cy="720080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868144" y="557972"/>
            <a:ext cx="1152128" cy="854804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Vývojový diagram: magnetický disk 12"/>
          <p:cNvSpPr/>
          <p:nvPr/>
        </p:nvSpPr>
        <p:spPr>
          <a:xfrm>
            <a:off x="2123728" y="3861048"/>
            <a:ext cx="2357454" cy="2857520"/>
          </a:xfrm>
          <a:prstGeom prst="flowChartMagneticDisk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4481182" y="3861048"/>
            <a:ext cx="2286016" cy="2857520"/>
          </a:xfrm>
          <a:prstGeom prst="flowChartMagneticDisk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528980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Vnitřní energie se vyrovnala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2704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Tepelná výměna prouděním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Nastává v kapalinách a plynech (částice se pohybují)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Teplejší částice stoupají nahoru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Chladnější částice klesají dolů</a:t>
            </a:r>
          </a:p>
          <a:p>
            <a:pPr marL="342900" indent="-342900">
              <a:buFontTx/>
              <a:buChar char="-"/>
            </a:pPr>
            <a:r>
              <a:rPr lang="cs-CZ" sz="2400" dirty="0"/>
              <a:t>N</a:t>
            </a:r>
            <a:r>
              <a:rPr lang="cs-CZ" sz="2400" dirty="0" smtClean="0"/>
              <a:t>astává samovolné promíchávání látky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065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echovka 4"/>
          <p:cNvSpPr/>
          <p:nvPr/>
        </p:nvSpPr>
        <p:spPr>
          <a:xfrm>
            <a:off x="2627784" y="836712"/>
            <a:ext cx="3600400" cy="4464496"/>
          </a:xfrm>
          <a:prstGeom prst="can">
            <a:avLst/>
          </a:prstGeom>
          <a:ln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lechovka 3"/>
          <p:cNvSpPr/>
          <p:nvPr/>
        </p:nvSpPr>
        <p:spPr>
          <a:xfrm>
            <a:off x="2627784" y="836712"/>
            <a:ext cx="3600400" cy="4464496"/>
          </a:xfrm>
          <a:prstGeom prst="can">
            <a:avLst/>
          </a:prstGeom>
          <a:gradFill>
            <a:gsLst>
              <a:gs pos="0">
                <a:srgbClr val="00B0F0"/>
              </a:gs>
              <a:gs pos="41000">
                <a:srgbClr val="66008F"/>
              </a:gs>
              <a:gs pos="54000">
                <a:srgbClr val="BA0066"/>
              </a:gs>
              <a:gs pos="94000">
                <a:srgbClr val="FF0000"/>
              </a:gs>
              <a:gs pos="84000">
                <a:srgbClr val="FF82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Plechovka 1"/>
          <p:cNvSpPr/>
          <p:nvPr/>
        </p:nvSpPr>
        <p:spPr>
          <a:xfrm>
            <a:off x="2616993" y="332656"/>
            <a:ext cx="3600400" cy="4968552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635896" y="1844824"/>
            <a:ext cx="432048" cy="432048"/>
          </a:xfrm>
          <a:prstGeom prst="ellips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088250" y="4365104"/>
            <a:ext cx="432048" cy="432048"/>
          </a:xfrm>
          <a:prstGeom prst="ellips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3944849" y="5433586"/>
            <a:ext cx="938902" cy="1352173"/>
            <a:chOff x="3944849" y="5433586"/>
            <a:chExt cx="938902" cy="1352173"/>
          </a:xfrm>
        </p:grpSpPr>
        <p:sp>
          <p:nvSpPr>
            <p:cNvPr id="9" name="Obdélník 8"/>
            <p:cNvSpPr>
              <a:spLocks noChangeAspect="1"/>
            </p:cNvSpPr>
            <p:nvPr/>
          </p:nvSpPr>
          <p:spPr>
            <a:xfrm>
              <a:off x="3944849" y="6299338"/>
              <a:ext cx="938902" cy="48642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>
              <a:spLocks noChangeAspect="1"/>
            </p:cNvSpPr>
            <p:nvPr/>
          </p:nvSpPr>
          <p:spPr>
            <a:xfrm>
              <a:off x="4139959" y="6063541"/>
              <a:ext cx="537899" cy="24577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Volný tvar 10"/>
            <p:cNvSpPr>
              <a:spLocks noChangeAspect="1"/>
            </p:cNvSpPr>
            <p:nvPr/>
          </p:nvSpPr>
          <p:spPr>
            <a:xfrm>
              <a:off x="4300321" y="5433586"/>
              <a:ext cx="255325" cy="629955"/>
            </a:xfrm>
            <a:custGeom>
              <a:avLst/>
              <a:gdLst>
                <a:gd name="connsiteX0" fmla="*/ 75235 w 384517"/>
                <a:gd name="connsiteY0" fmla="*/ 2625 h 948728"/>
                <a:gd name="connsiteX1" fmla="*/ 290388 w 384517"/>
                <a:gd name="connsiteY1" fmla="*/ 271566 h 948728"/>
                <a:gd name="connsiteX2" fmla="*/ 384517 w 384517"/>
                <a:gd name="connsiteY2" fmla="*/ 661530 h 948728"/>
                <a:gd name="connsiteX3" fmla="*/ 290388 w 384517"/>
                <a:gd name="connsiteY3" fmla="*/ 943919 h 948728"/>
                <a:gd name="connsiteX4" fmla="*/ 34893 w 384517"/>
                <a:gd name="connsiteY4" fmla="*/ 809448 h 948728"/>
                <a:gd name="connsiteX5" fmla="*/ 7999 w 384517"/>
                <a:gd name="connsiteY5" fmla="*/ 432930 h 948728"/>
                <a:gd name="connsiteX6" fmla="*/ 75235 w 384517"/>
                <a:gd name="connsiteY6" fmla="*/ 2625 h 9487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4517" h="948728">
                  <a:moveTo>
                    <a:pt x="75235" y="2625"/>
                  </a:moveTo>
                  <a:cubicBezTo>
                    <a:pt x="122300" y="-24269"/>
                    <a:pt x="238841" y="161748"/>
                    <a:pt x="290388" y="271566"/>
                  </a:cubicBezTo>
                  <a:cubicBezTo>
                    <a:pt x="341935" y="381384"/>
                    <a:pt x="384517" y="549471"/>
                    <a:pt x="384517" y="661530"/>
                  </a:cubicBezTo>
                  <a:cubicBezTo>
                    <a:pt x="384517" y="773589"/>
                    <a:pt x="348659" y="919266"/>
                    <a:pt x="290388" y="943919"/>
                  </a:cubicBezTo>
                  <a:cubicBezTo>
                    <a:pt x="232117" y="968572"/>
                    <a:pt x="81958" y="894613"/>
                    <a:pt x="34893" y="809448"/>
                  </a:cubicBezTo>
                  <a:cubicBezTo>
                    <a:pt x="-12172" y="724283"/>
                    <a:pt x="-966" y="560677"/>
                    <a:pt x="7999" y="432930"/>
                  </a:cubicBezTo>
                  <a:cubicBezTo>
                    <a:pt x="16964" y="305183"/>
                    <a:pt x="28170" y="29519"/>
                    <a:pt x="75235" y="2625"/>
                  </a:cubicBez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Ovál 5"/>
          <p:cNvSpPr/>
          <p:nvPr/>
        </p:nvSpPr>
        <p:spPr>
          <a:xfrm>
            <a:off x="5148064" y="4365104"/>
            <a:ext cx="432048" cy="43204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635896" y="1844824"/>
            <a:ext cx="432048" cy="432048"/>
          </a:xfrm>
          <a:prstGeom prst="ellips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5148064" y="4365104"/>
            <a:ext cx="432048" cy="43204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33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17 4.44444E-6 C 0.00608 -0.00787 0.00782 -0.01575 0.00955 -0.02362 C 0.01094 -0.05255 0.01216 -0.08681 0.02969 -0.10579 C 0.03316 -0.12037 0.0283 -0.10278 0.03507 -0.1176 C 0.03594 -0.11945 0.03594 -0.12176 0.03664 -0.12362 C 0.03733 -0.1257 0.03837 -0.12755 0.03924 -0.1294 C 0.04132 -0.13866 0.04237 -0.14792 0.04462 -0.15695 C 0.04306 -0.19792 0.04948 -0.19329 0.03247 -0.20579 C 0.02778 -0.21274 0.02553 -0.21528 0.0191 -0.2176 C 0.0007 -0.21644 -0.01024 -0.21112 -0.02656 -0.21968 C -0.02968 -0.22431 -0.03281 -0.22871 -0.03593 -0.23334 C -0.03732 -0.23519 -0.03993 -0.23912 -0.03993 -0.23889 C -0.04201 -0.24769 -0.04357 -0.25625 -0.04531 -0.26482 C -0.04635 -0.28241 -0.04687 -0.29723 -0.05347 -0.31181 C -0.0592 -0.30926 -0.06493 -0.30602 -0.07083 -0.30394 C -0.08055 -0.3007 -0.09062 -0.3007 -0.10034 -0.29815 C -0.11024 -0.29537 -0.12031 -0.28912 -0.12986 -0.28426 C -0.13159 -0.28357 -0.13246 -0.28149 -0.13385 -0.28033 C -0.13524 -0.2794 -0.13663 -0.27917 -0.13784 -0.27848 C -0.14201 -0.27454 -0.14687 -0.26945 -0.15138 -0.26667 C -0.15312 -0.26551 -0.15503 -0.26575 -0.15677 -0.26482 C -0.15885 -0.26366 -0.16111 -0.26227 -0.16336 -0.26088 C -0.16701 -0.25834 -0.17413 -0.25301 -0.17413 -0.25278 C -0.18732 -0.25556 -0.18697 -0.25926 -0.19687 -0.26852 C -0.19861 -0.2757 -0.20208 -0.27917 -0.20381 -0.28635 C -0.22534 -0.2845 -0.22604 -0.2882 -0.23854 -0.27061 C -0.24114 -0.2595 -0.2434 -0.24862 -0.24531 -0.23727 C -0.24479 -0.22547 -0.24548 -0.21343 -0.24392 -0.20186 C -0.24097 -0.1794 -0.22656 -0.16945 -0.21302 -0.16482 C -0.19861 -0.16598 -0.19166 -0.16598 -0.17951 -0.17061 C -0.16701 -0.18311 -0.14062 -0.17408 -0.13125 -0.15487 C -0.12743 -0.147 -0.12638 -0.13635 -0.12447 -0.12755 C -0.125 -0.11575 -0.12361 -0.10348 -0.12586 -0.09213 C -0.12656 -0.08843 -0.13038 -0.08843 -0.13263 -0.08635 C -0.13454 -0.0845 -0.13611 -0.08218 -0.13784 -0.08033 C -0.14947 -0.06806 -0.16232 -0.05394 -0.17673 -0.04908 C -0.1894 -0.03519 -0.1868 -0.04375 -0.18888 -0.02755 C -0.18836 -0.02037 -0.18854 -0.01297 -0.18767 -0.00579 C -0.18715 -0.00301 -0.18229 0.00439 -0.1809 0.00578 C -0.17083 0.01713 -0.15954 0.0199 -0.14739 0.02361 C -0.13333 0.02291 -0.11961 0.02268 -0.10572 0.02152 C -0.10086 0.02106 -0.09583 0.01643 -0.09097 0.01574 C -0.06788 0.01296 -0.01614 0.01226 -0.00104 0.0118 C 0.00226 0.0037 0.00053 0.00763 0.00417 4.44444E-6 Z " pathEditMode="relative" rAng="0" ptsTypes="ffffffffffffffffffffffffffffffffffffffffffff">
                                      <p:cBhvr>
                                        <p:cTn id="6" dur="1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26" y="-1442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96296E-6 C -0.00312 0.01181 -0.00312 0.02593 -0.00746 0.03727 C -0.00903 0.04144 -0.01146 0.04514 -0.01337 0.04907 C -0.01441 0.05093 -0.01632 0.05486 -0.01632 0.05486 C -0.01962 0.06875 -0.01493 0.05231 -0.02222 0.06667 C -0.02812 0.07824 -0.01771 0.06713 -0.02795 0.07639 C -0.03923 0.09931 -0.02205 0.0662 -0.03542 0.08634 C -0.03785 0.08981 -0.03889 0.09491 -0.04132 0.09815 C -0.04548 0.1037 -0.0493 0.10972 -0.05295 0.11574 C -0.05781 0.12361 -0.06146 0.13333 -0.06771 0.13912 C -0.06979 0.14722 -0.07292 0.15579 -0.07656 0.16273 C -0.07969 0.17593 -0.08351 0.18866 -0.08976 0.2 C -0.09184 0.21019 -0.09427 0.21852 -0.09861 0.22755 C -0.09913 0.2294 -0.09965 0.23148 -0.1 0.23333 C -0.10052 0.23588 -0.10104 0.23866 -0.10156 0.2412 C -0.10243 0.24514 -0.10451 0.25301 -0.10451 0.25301 C -0.10347 0.27338 -0.10469 0.29606 -0.09566 0.31366 C -0.0908 0.33426 -0.08038 0.35139 -0.06927 0.36667 C -0.06128 0.37755 -0.06198 0.37153 -0.05451 0.37847 C -0.04844 0.38403 -0.04844 0.38519 -0.04132 0.38819 C -0.0309 0.39722 -0.04427 0.38681 -0.02795 0.39421 C -0.02621 0.39491 -0.02517 0.39699 -0.02361 0.39815 C -0.01736 0.40231 -0.00816 0.40255 -0.00156 0.40394 C 0.02031 0.40162 0.03837 0.39606 0.05573 0.37847 C 0.05677 0.37639 0.05747 0.37431 0.05868 0.37245 C 0.06007 0.37037 0.06198 0.36898 0.0632 0.36667 C 0.06719 0.35926 0.06823 0.34884 0.07205 0.3412 C 0.07847 0.32847 0.08594 0.31667 0.0941 0.30579 C 0.10035 0.29745 0.10573 0.28657 0.11458 0.28241 C 0.12813 0.27616 0.14514 0.27731 0.15868 0.27639 C 0.17136 0.27338 0.18472 0.27176 0.19705 0.26667 C 0.20278 0.26134 0.20851 0.25833 0.21458 0.25301 C 0.21615 0.25162 0.2191 0.24907 0.2191 0.24907 C 0.23438 0.2213 0.22743 0.22917 0.225 0.1706 C 0.225 0.16852 0.22465 0.1662 0.22344 0.16481 C 0.21702 0.15787 0.20347 0.15556 0.19549 0.15301 C 0.1566 0.15486 0.10903 0.16991 0.075 0.13912 C 0.07205 0.13333 0.07066 0.12824 0.0691 0.12153 C 0.06962 0.1162 0.0691 0.11065 0.07049 0.10579 C 0.07118 0.10347 0.07361 0.10347 0.075 0.10185 C 0.08368 0.09236 0.09323 0.08912 0.10434 0.08634 C 0.12292 0.08171 0.15261 0.07685 0.16615 0.0588 C 0.16806 0.05069 0.17066 0.04583 0.17205 0.03727 C 0.1691 0.03194 0.16667 0.02616 0.1632 0.02153 C 0.15538 0.01134 0.13056 0.00625 0.12049 0.00579 C 0.0974 0.00463 0.07448 0.00463 0.05139 0.00394 C 0.04549 0.00116 0.03368 -0.00394 0.03368 -0.00394 C 0.03229 -0.00532 0.0309 -0.00694 0.02934 -0.00787 C 0.02656 -0.00949 0.02049 -0.01181 0.02049 -0.01181 C 0.01702 -0.01111 0.01337 -0.01157 0.01024 -0.00972 C 0.00868 -0.0088 0.00851 -0.00556 0.00729 -0.00394 C 0.00608 -0.00231 0.00434 -0.00139 0.00278 2.96296E-6 C 0.00087 0.00764 0.00191 0.00764 -5.55556E-7 2.96296E-6 Z " pathEditMode="relative" ptsTypes="fffffffffffffffffffffffffffffffffffffffffffffffffffff">
                                      <p:cBhvr>
                                        <p:cTn id="8" dur="1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8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0" presetClass="path" presetSubtype="0" repeatCount="2000" de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996 0.00417 -0.03975 0.00717 -0.05972 0.01088 C -0.07448 0.01736 -0.09288 0.01782 -0.10798 0.01944 C -0.12222 0.02315 -0.13159 0.02338 -0.1467 0.02153 C -0.15312 0.01736 -0.16041 0.01458 -0.16614 0.00879 C -0.1717 0.00324 -0.17569 -0.00347 -0.18229 -0.00625 C -0.18819 -0.03982 -0.14635 -0.03171 -0.13385 -0.03218 C -0.08177 -0.0338 -0.02951 -0.03357 0.02257 -0.03426 C 0.03056 -0.03796 0.03195 -0.04838 0.02743 -0.06019 C 0.01962 -0.08125 -0.00382 -0.08009 -0.01771 -0.08171 C -0.04566 -0.08102 -0.07361 -0.0794 -0.10156 -0.0794 C -0.12031 -0.0794 -0.13975 -0.07523 -0.15798 -0.08171 C -0.16215 -0.0831 -0.15781 -0.09352 -0.15642 -0.09884 C -0.15277 -0.11227 -0.14271 -0.11458 -0.13385 -0.11597 C -0.12135 -0.12732 -0.10468 -0.12685 -0.09027 -0.12894 C -0.07743 -0.13079 -0.06684 -0.13681 -0.05486 -0.1419 C -0.04236 -0.14722 -0.03021 -0.14908 -0.01927 -0.15903 C -0.01823 -0.16111 -0.01753 -0.16366 -0.01614 -0.16551 C -0.01475 -0.16736 -0.01146 -0.16736 -0.01128 -0.16991 C -0.00989 -0.19329 -0.0151 -0.19445 -0.02569 -0.20857 C -0.02899 -0.21296 -0.03472 -0.21181 -0.03871 -0.21505 C -0.05451 -0.22755 -0.07343 -0.23333 -0.08871 -0.24722 C -0.09652 -0.26343 -0.08819 -0.27037 -0.08055 -0.28171 C -0.0743 -0.29097 -0.06753 -0.30509 -0.05798 -0.30949 C -0.04826 -0.31389 -0.03767 -0.31713 -0.02899 -0.32454 C -0.01632 -0.34954 -0.03871 -0.36181 -0.05312 -0.36551 C -0.0559 -0.3669 -0.0585 -0.36852 -0.06128 -0.36991 C -0.06441 -0.37153 -0.071 -0.37408 -0.071 -0.37408 C -0.09479 -0.37246 -0.11632 -0.36921 -0.14027 -0.36759 C -0.14705 -0.36458 -0.15416 -0.36111 -0.16128 -0.36111 " pathEditMode="relative" ptsTypes="fffffffffffffffffffffffffffffA">
                                      <p:cBhvr>
                                        <p:cTn id="24" dur="8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repeatCount="2000" accel="10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98 0.00139 0.02101 0.00324 0.03229 0.00648 C 0.0809 0.00486 0.12465 0.00139 0.17257 0.00648 C 0.17587 0.00717 0.17934 0.00671 0.18229 0.00856 C 0.18403 0.00972 0.18403 0.01319 0.18542 0.01504 C 0.18681 0.0169 0.18871 0.01782 0.19028 0.01921 C 0.18976 0.025 0.18993 0.03102 0.18871 0.03657 C 0.18472 0.05602 0.16163 0.05254 0.15156 0.0537 C 0.14271 0.05555 0.1375 0.05926 0.12899 0.06227 C 0.11944 0.06574 0.10937 0.06666 0.1 0.07083 C 0.09601 0.07268 0.08628 0.0787 0.08073 0.0794 C 0.07205 0.08055 0.06354 0.08078 0.05486 0.08171 C 0.05 0.08217 0.04514 0.0831 0.04028 0.08379 C 0.02639 0.08981 0.00972 0.09166 -0.00486 0.09444 C -0.01493 0.09907 -0.025 0.10393 -0.03542 0.1074 C -0.03698 0.10949 -0.03924 0.11111 -0.04028 0.11389 C -0.04219 0.11921 -0.04358 0.13102 -0.04358 0.13102 C -0.04306 0.13472 -0.04323 0.13865 -0.04184 0.1419 C -0.03941 0.14768 -0.02639 0.15069 -0.02101 0.15254 C -0.00868 0.16365 0.00746 0.16203 0.02101 0.1699 C 0.03108 0.17569 0.04062 0.18518 0.04844 0.1956 C 0.0599 0.21088 0.04253 0.19398 0.05642 0.20648 C 0.0592 0.2118 0.0651 0.21504 0.06615 0.22153 C 0.07187 0.26018 0.03802 0.27592 0.01615 0.2794 C 0.00486 0.28472 -0.00816 0.28634 -0.01771 0.29676 C -0.02118 0.30069 -0.02743 0.30949 -0.02743 0.30949 C -0.03038 0.33472 -0.03212 0.33356 -0.02743 0.36759 C -0.02639 0.37569 -0.02274 0.37708 -0.01927 0.38264 C -0.01267 0.39352 -0.0092 0.40324 0 0.41065 C 0.00712 0.42291 0.00833 0.425 0.01944 0.42778 C 0.0283 0.43611 0.04948 0.43889 0.06128 0.44074 C 0.12517 0.43819 0.09809 0.44537 0.13385 0.42569 C 0.14045 0.41111 0.14618 0.40509 0.15486 0.39352 C 0.15538 0.38981 0.15556 0.38611 0.15642 0.38264 C 0.1599 0.36852 0.15972 0.37847 0.15972 0.37199 " pathEditMode="relative" ptsTypes="ffffffffffffffffffffffffffffffffffA">
                                      <p:cBhvr>
                                        <p:cTn id="26" dur="8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7" presetID="1" presetClass="exit" presetSubtype="0" fill="hold" grpId="2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2" nodeType="withEffect">
                                  <p:stCondLst>
                                    <p:cond delay="8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7" grpId="1" animBg="1"/>
      <p:bldP spid="7" grpId="2" animBg="1"/>
      <p:bldP spid="8" grpId="0" animBg="1"/>
      <p:bldP spid="8" grpId="1" animBg="1"/>
      <p:bldP spid="6" grpId="0" animBg="1"/>
      <p:bldP spid="6" grpId="1" animBg="1"/>
      <p:bldP spid="6" grpId="2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echovka 1"/>
          <p:cNvSpPr/>
          <p:nvPr/>
        </p:nvSpPr>
        <p:spPr>
          <a:xfrm>
            <a:off x="2627784" y="836712"/>
            <a:ext cx="3600400" cy="4464496"/>
          </a:xfrm>
          <a:prstGeom prst="can">
            <a:avLst/>
          </a:prstGeom>
          <a:gradFill>
            <a:gsLst>
              <a:gs pos="0">
                <a:srgbClr val="00B0F0"/>
              </a:gs>
              <a:gs pos="41000">
                <a:srgbClr val="66008F"/>
              </a:gs>
              <a:gs pos="54000">
                <a:srgbClr val="BA0066"/>
              </a:gs>
              <a:gs pos="94000">
                <a:srgbClr val="FF0000"/>
              </a:gs>
              <a:gs pos="84000">
                <a:srgbClr val="FF82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Plechovka 2"/>
          <p:cNvSpPr/>
          <p:nvPr/>
        </p:nvSpPr>
        <p:spPr>
          <a:xfrm>
            <a:off x="2616993" y="332656"/>
            <a:ext cx="3600400" cy="4968552"/>
          </a:xfrm>
          <a:prstGeom prst="ca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635896" y="1844824"/>
            <a:ext cx="432048" cy="432048"/>
          </a:xfrm>
          <a:prstGeom prst="ellipse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148064" y="4365104"/>
            <a:ext cx="432048" cy="43204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hnutá šipka nahoru 5"/>
          <p:cNvSpPr/>
          <p:nvPr/>
        </p:nvSpPr>
        <p:spPr>
          <a:xfrm rot="16200000">
            <a:off x="4525205" y="2888940"/>
            <a:ext cx="2736304" cy="648072"/>
          </a:xfrm>
          <a:prstGeom prst="curved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 rot="5400000">
            <a:off x="1872716" y="3101915"/>
            <a:ext cx="2736304" cy="648072"/>
          </a:xfrm>
          <a:prstGeom prst="curvedUp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50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Tepelné záření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00808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Při </a:t>
            </a:r>
            <a:r>
              <a:rPr lang="cs-CZ" sz="2400" dirty="0" smtClean="0">
                <a:solidFill>
                  <a:srgbClr val="FF0000"/>
                </a:solidFill>
              </a:rPr>
              <a:t>pohlcování tepelného záření tělesem se zvyšuje </a:t>
            </a:r>
            <a:r>
              <a:rPr lang="cs-CZ" sz="2400" dirty="0" smtClean="0"/>
              <a:t>jeho: </a:t>
            </a:r>
          </a:p>
          <a:p>
            <a:r>
              <a:rPr lang="cs-CZ" sz="2400" dirty="0"/>
              <a:t>-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vnitřní energie</a:t>
            </a:r>
            <a:r>
              <a:rPr lang="cs-CZ" sz="2400" dirty="0" smtClean="0"/>
              <a:t>					</a:t>
            </a:r>
          </a:p>
          <a:p>
            <a:r>
              <a:rPr lang="cs-CZ" sz="2400" dirty="0" smtClean="0"/>
              <a:t>- </a:t>
            </a:r>
            <a:r>
              <a:rPr lang="cs-CZ" sz="2400" dirty="0" smtClean="0">
                <a:solidFill>
                  <a:srgbClr val="FF0000"/>
                </a:solidFill>
              </a:rPr>
              <a:t>teplota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					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270468"/>
            <a:ext cx="8280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Zvýšení teploty závisí na</a:t>
            </a:r>
            <a:r>
              <a:rPr lang="cs-CZ" sz="2400" dirty="0" smtClean="0"/>
              <a:t>: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Vzdálenosti zdroje záření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Barvě tělesa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Povrchové úpravě tělesa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840128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Vakuum nepohlcuje tepelné záření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64520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magnetický disk 1"/>
          <p:cNvSpPr/>
          <p:nvPr/>
        </p:nvSpPr>
        <p:spPr>
          <a:xfrm>
            <a:off x="2339752" y="2430892"/>
            <a:ext cx="1224136" cy="4320480"/>
          </a:xfrm>
          <a:prstGeom prst="flowChartMagneticDisk">
            <a:avLst/>
          </a:prstGeom>
          <a:solidFill>
            <a:schemeClr val="bg1">
              <a:lumMod val="85000"/>
              <a:alpha val="6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ývojový diagram: magnetický disk 2"/>
          <p:cNvSpPr/>
          <p:nvPr/>
        </p:nvSpPr>
        <p:spPr>
          <a:xfrm>
            <a:off x="3851920" y="2430892"/>
            <a:ext cx="1224136" cy="4320480"/>
          </a:xfrm>
          <a:prstGeom prst="flowChartMagneticDisk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5292080" y="2430454"/>
            <a:ext cx="1224136" cy="4320480"/>
          </a:xfrm>
          <a:prstGeom prst="flowChartMagneticDisk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699792" y="4015068"/>
            <a:ext cx="504056" cy="24482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11960" y="4015068"/>
            <a:ext cx="504056" cy="24482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52120" y="4015068"/>
            <a:ext cx="504056" cy="24482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32140" y="4087076"/>
            <a:ext cx="144016" cy="23762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91980" y="5275208"/>
            <a:ext cx="144016" cy="11881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879812" y="5869274"/>
            <a:ext cx="144016" cy="5979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2771800" y="-1467544"/>
            <a:ext cx="3384376" cy="3744416"/>
          </a:xfrm>
          <a:prstGeom prst="sun">
            <a:avLst/>
          </a:prstGeom>
          <a:solidFill>
            <a:schemeClr val="bg2">
              <a:lumMod val="75000"/>
            </a:schemeClr>
          </a:solidFill>
          <a:ln>
            <a:solidFill>
              <a:schemeClr val="bg2">
                <a:lumMod val="9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307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8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57910</TotalTime>
  <Words>250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Tepelná výměna prouděním</vt:lpstr>
      <vt:lpstr>Prezentace aplikace PowerPoint</vt:lpstr>
      <vt:lpstr>Prezentace aplikace PowerPoint</vt:lpstr>
      <vt:lpstr>Tepelné záření</vt:lpstr>
      <vt:lpstr>Prezentace aplikace PowerPoint</vt:lpstr>
      <vt:lpstr>Prezentace aplikace PowerPoint</vt:lpstr>
    </vt:vector>
  </TitlesOfParts>
  <Company>TOSHIBA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Tepelná výměna</dc:title>
  <dc:creator>Erich</dc:creator>
  <cp:lastModifiedBy>t</cp:lastModifiedBy>
  <cp:revision>18</cp:revision>
  <dcterms:created xsi:type="dcterms:W3CDTF">2008-11-10T07:11:26Z</dcterms:created>
  <dcterms:modified xsi:type="dcterms:W3CDTF">2011-11-11T16:25:41Z</dcterms:modified>
</cp:coreProperties>
</file>