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image" Target="../media/image1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D293247-14EC-46B8-94CD-630E227880E8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32F47BB5-A782-4353-A7F2-D787FD39A08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7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4" Type="http://schemas.openxmlformats.org/officeDocument/2006/relationships/oleObject" Target="../embeddings/oleObject9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1.bin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LISTOPAD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VY_32_INOVACE_07_8._ROČNÍK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TEPLO,_TEPLOTA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903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7129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Vysvětlení fyzikálních pojmů teplota x teplo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4 – jednoduchá animace pro představu </a:t>
            </a:r>
            <a:r>
              <a:rPr lang="cs-CZ" dirty="0" smtClean="0"/>
              <a:t>příjmu </a:t>
            </a:r>
            <a:r>
              <a:rPr lang="cs-CZ" dirty="0" smtClean="0"/>
              <a:t>tepla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6 – zavedení pojmu měrná tepelná kapacita c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7 – základní vzorec pro výpočet tepla (dvě varianty – příjem, odevzdání)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snímek 8 – ukázkový příklad pro výpočet tepla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4928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500063" y="1714500"/>
            <a:ext cx="8286750" cy="2123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cs-CZ" sz="6600" dirty="0" smtClean="0">
                <a:latin typeface="Century Schoolbook" pitchFamily="18" charset="0"/>
              </a:rPr>
              <a:t>Jaký je rozdíl mezi teplem a teplotou?</a:t>
            </a:r>
            <a:endParaRPr lang="cs-CZ" sz="6600" dirty="0">
              <a:latin typeface="Century Schoolbook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086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8813" y="3446463"/>
            <a:ext cx="1571625" cy="3411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14500" y="1214438"/>
            <a:ext cx="2357438" cy="22860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57813" y="1071563"/>
            <a:ext cx="500062" cy="32861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00688" y="4357688"/>
            <a:ext cx="214312" cy="28575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572125" y="1071563"/>
            <a:ext cx="71438" cy="32861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72125" y="3286125"/>
            <a:ext cx="71438" cy="107156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Zahnutá šipka doleva 10"/>
          <p:cNvSpPr/>
          <p:nvPr/>
        </p:nvSpPr>
        <p:spPr>
          <a:xfrm rot="9632491">
            <a:off x="1744663" y="3605213"/>
            <a:ext cx="390525" cy="1101725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hnutá šipka doprava 11"/>
          <p:cNvSpPr/>
          <p:nvPr/>
        </p:nvSpPr>
        <p:spPr>
          <a:xfrm rot="10800000">
            <a:off x="3286125" y="3571875"/>
            <a:ext cx="357188" cy="1071563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57188" y="3786188"/>
            <a:ext cx="12858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latin typeface="Century Schoolbook" pitchFamily="18" charset="0"/>
              </a:rPr>
              <a:t>Teplo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572125" y="1285875"/>
            <a:ext cx="71438" cy="2000250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5715000" y="3286125"/>
            <a:ext cx="428625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143625" y="3071813"/>
            <a:ext cx="71437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latin typeface="Century Schoolbook" pitchFamily="18" charset="0"/>
              </a:rPr>
              <a:t>20°C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857375" y="1428750"/>
            <a:ext cx="2071688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latin typeface="Century Schoolbook" pitchFamily="18" charset="0"/>
              </a:rPr>
              <a:t>Vnitřní energie se zvyšuje</a:t>
            </a:r>
          </a:p>
        </p:txBody>
      </p:sp>
      <p:sp>
        <p:nvSpPr>
          <p:cNvPr id="19" name="Elipsa 18"/>
          <p:cNvSpPr/>
          <p:nvPr/>
        </p:nvSpPr>
        <p:spPr>
          <a:xfrm>
            <a:off x="2071688" y="2214563"/>
            <a:ext cx="214312" cy="21431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2571750" y="2928938"/>
            <a:ext cx="214313" cy="214312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214688" y="2214563"/>
            <a:ext cx="214312" cy="214312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127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repeatCount="indefinite" fill="hold" grpId="1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-0.00833 0.01688 0.0007 0.03908 -0.01371 0.05111 C -0.01979 0.06337 -0.02483 0.05805 -0.03698 0.05666 C -0.04427 0.04695 -0.05 0.03538 -0.06024 0.03122 C -0.07465 0.03284 -0.07378 0.03168 -0.08351 0.03839 C -0.08767 0.04117 -0.09583 0.04764 -0.09583 0.04764 C -0.09635 0.04949 -0.09601 0.0518 -0.09722 0.05296 C -0.09965 0.05527 -0.10555 0.05666 -0.10555 0.05666 C -0.1125 0.05573 -0.12049 0.0555 -0.12743 0.05296 C -0.13368 0.05065 -0.13802 0.04648 -0.14392 0.04394 C -0.15278 0.03145 -0.15 0.02451 -0.14792 0.0037 C -0.14757 0 -0.14514 -0.00717 -0.14514 -0.00717 C -0.14583 -0.02613 -0.14462 -0.03469 -0.14792 -0.04926 C -0.14913 -0.05481 -0.15069 -0.06013 -0.15208 -0.06568 C -0.15295 -0.06938 -0.15486 -0.07655 -0.15486 -0.07655 C -0.15364 -0.09181 -0.15278 -0.09991 -0.14114 -0.10569 C -0.13767 -0.10754 -0.13385 -0.10823 -0.13021 -0.10939 C -0.12743 -0.11032 -0.12187 -0.11309 -0.12187 -0.11309 C -0.11146 -0.11101 -0.10746 -0.10985 -0.1 -0.10037 C -0.09392 -0.08395 -0.09114 -0.08557 -0.09583 -0.06013 C -0.09653 -0.05597 -0.10139 -0.04926 -0.10139 -0.04926 C -0.1033 -0.03631 -0.10555 -0.01943 -0.09444 -0.01457 C -0.0868 -0.01596 -0.08229 -0.01711 -0.07535 -0.01989 C -0.07031 -0.0266 -0.06805 -0.03469 -0.0658 -0.04371 C -0.06632 -0.05042 -0.06719 -0.05712 -0.06719 -0.06383 C -0.06719 -0.08187 -0.05573 -0.08002 -0.04514 -0.0821 C -0.01042 -0.07956 -0.03003 -0.08696 -0.01094 -0.071 C -0.00347 -0.06476 -0.00903 -0.06961 0.00139 -0.06013 C 0.00278 -0.05897 0.00556 -0.05643 0.00556 -0.05643 C 0.02344 -0.05782 0.03004 -0.05897 0.04514 -0.06198 C 0.05816 -0.05944 0.05642 -0.0599 0.06302 -0.04556 C 0.06754 -0.02128 0.06545 -0.03585 0.06302 0.01642 C 0.06267 0.02405 0.05868 0.03723 0.05747 0.04394 C 0.05695 0.04625 0.05608 0.05111 0.05608 0.05111 C 0.05434 0.07424 0.05278 0.08464 0.0342 0.0895 C 0.02778 0.08881 0.02136 0.08973 0.01511 0.08765 C 0.01354 0.08719 0.01337 0.08372 0.01233 0.0821 C 0.00938 0.07747 0.00764 0.07632 0.00417 0.07308 C -0.00087 0.06337 -0.00538 0.05458 -0.01094 0.04579 C -0.01198 0.04417 -0.01233 0.04163 -0.01371 0.04024 C -0.01458 0.03931 -0.02292 0.03677 -0.02326 0.03654 C -0.0368 0.03839 -0.05243 0.03931 -0.06441 0.04926 C -0.06771 0.05597 -0.07847 0.0703 -0.08351 0.07493 C -0.08663 0.08117 -0.08993 0.08349 -0.09444 0.08765 C -0.09861 0.09598 -0.10434 0.10245 -0.10955 0.10962 C -0.1118 0.11286 -0.11788 0.11679 -0.11788 0.11679 C -0.12101 0.1161 -0.12448 0.11633 -0.12743 0.11494 C -0.13472 0.11147 -0.13628 0.09968 -0.13837 0.09135 C -0.14167 0.07863 -0.14028 0.08418 -0.14253 0.07493 C -0.14305 0.07308 -0.14392 0.06938 -0.14392 0.06938 C -0.14219 0.04163 -0.14062 0.02451 -0.11788 0.01827 C -0.10382 0.02058 -0.11042 0.0185 -0.09861 0.02382 C -0.09722 0.02451 -0.09444 0.02567 -0.09444 0.02567 C -0.09028 0.0296 -0.08698 0.03099 -0.08212 0.03284 C -0.07535 0.03238 -0.0684 0.03215 -0.06163 0.03122 C -0.05417 0.03006 -0.04861 0.02081 -0.04114 0.01827 C -0.03246 0.01018 -0.02396 0.00393 -0.0151 -0.00347 C -0.01146 -0.00185 -0.00278 0.0037 0 0 Z " pathEditMode="relative" ptsTypes="ffffffffffffffffffffffffffffffffffffffffffffffffffffffffff">
                                      <p:cBhvr>
                                        <p:cTn id="17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0.00069 -0.01064 0.00295 -0.03099 0 -0.04186 C -0.00035 -0.04278 -0.00833 -0.04995 -0.00972 -0.05111 C -0.01476 -0.05042 -0.01979 -0.05111 -0.02465 -0.04926 C -0.03212 -0.04649 -0.0401 -0.03053 -0.04531 -0.02359 C -0.05885 -0.02521 -0.06059 -0.02359 -0.06996 -0.03284 C -0.07483 -0.05227 -0.07292 -0.06476 -0.05625 -0.06938 C -0.04809 -0.06822 -0.03976 -0.06753 -0.0316 -0.06568 C -0.03056 -0.06545 -0.02187 -0.06129 -0.01927 -0.06013 C -0.01788 -0.05944 -0.0151 -0.05828 -0.0151 -0.05828 C -0.00746 -0.04834 0.00069 -0.04649 0.01094 -0.04371 C 0.01233 -0.04255 0.01372 -0.04163 0.01493 -0.04001 C 0.01615 -0.03839 0.01649 -0.03608 0.01771 -0.03469 C 0.02014 -0.03215 0.03281 -0.02821 0.03698 -0.02544 C 0.04149 -0.01735 0.04688 -0.01156 0.04931 -0.00185 C 0.05174 0.01758 0.04809 0.03862 0.06441 0.04579 C 0.0717 0.0451 0.07899 0.04487 0.08629 0.04394 C 0.09392 0.04278 0.10122 0.03353 0.10816 0.02937 C 0.11372 0.0259 0.11944 0.0229 0.12465 0.01827 C 0.12882 0.01457 0.13698 0.0074 0.13698 0.0074 C 0.13941 0.00069 0.14132 -0.00601 0.14375 -0.01272 C 0.14271 -0.02544 0.14497 -0.05435 0.1342 -0.06383 C 0.12517 -0.08187 0.10799 -0.07886 0.09444 -0.0858 C 0.08299 -0.09158 0.07101 -0.09621 0.05885 -0.09852 C 0.03924 -0.11147 0.0158 -0.11286 -0.00556 -0.11864 C -0.01215 -0.12049 -0.01788 -0.1265 -0.02326 -0.13136 C -0.02465 -0.13252 -0.02743 -0.13506 -0.02743 -0.13506 C -0.03056 -0.14084 -0.03281 -0.14732 -0.03559 -0.15333 C -0.03611 -0.15564 -0.03646 -0.15819 -0.03698 -0.1605 C -0.03785 -0.1642 -0.03976 -0.17137 -0.03976 -0.17137 C -0.03906 -0.1797 -0.03924 -0.19473 -0.03437 -0.20259 C -0.02517 -0.21739 0.00677 -0.21947 0.0191 -0.22063 C 0.03403 -0.22572 0.04306 -0.21924 0.05608 -0.21531 C 0.07031 -0.21115 0.0842 -0.20675 0.09861 -0.20421 C 0.10764 -0.20051 0.10868 -0.19958 0.12326 -0.20421 C 0.12483 -0.20467 0.12031 -0.20629 0.1191 -0.20791 C 0.11285 -0.21624 0.11771 -0.21508 0.10955 -0.21901 C 0.09896 -0.2241 0.08767 -0.22734 0.07674 -0.22988 C 0.07448 -0.23034 0.07205 -0.23081 0.06979 -0.23173 C 0.06701 -0.23266 0.06163 -0.23543 0.06163 -0.23543 C 0.03594 -0.22896 0.04688 -0.23242 0.02865 -0.22618 C 0.01389 -0.22826 -0.00052 -0.23404 -0.0151 -0.2389 C -0.02118 -0.24098 -0.03299 -0.2463 -0.03299 -0.2463 C -0.04844 -0.24468 -0.06042 -0.24561 -0.0658 -0.22433 C -0.06562 -0.2204 -0.0658 -0.1834 -0.05625 -0.17877 C -0.05156 -0.17646 -0.04618 -0.17761 -0.04115 -0.17692 C -0.02674 -0.17484 -0.01319 -0.16975 0.00139 -0.1679 C 0.02188 -0.1568 0.06476 -0.15934 0.08351 -0.15865 C 0.09861 -0.13252 0.07882 -0.16859 0.08906 -0.14408 C 0.08993 -0.14177 0.09201 -0.14061 0.09306 -0.13853 C 0.09479 -0.13506 0.09531 -0.1309 0.09722 -0.12766 C 0.10139 -0.12072 0.11024 -0.108 0.11632 -0.10384 C 0.12049 -0.09667 0.12535 -0.08834 0.12049 -0.0784 C 0.1191 -0.07562 0.11597 -0.07586 0.11372 -0.0747 C 0.10504 -0.07586 0.09635 -0.07701 0.08767 -0.0784 C 0.08438 -0.07886 0.08125 -0.07979 0.07795 -0.08025 C 0.06927 -0.08164 0.05191 -0.08395 0.05191 -0.08395 C 0.0408 -0.08765 0.02899 -0.08904 0.01771 -0.09112 C -0.01806 -0.08927 -0.02066 -0.09945 -0.03559 -0.06568 C -0.03733 -0.0562 -0.03993 -0.05504 -0.04392 -0.04741 C -0.05052 -0.03515 -0.05399 -0.02151 -0.06163 -0.01087 C -0.06441 0 -0.06337 -0.00624 -0.06163 0.01272 C -0.05972 0.03353 -0.06181 0.05018 -0.04531 0.05481 C -0.02049 0.05157 -0.01024 0.04972 0.00955 0.04579 C 0.01927 0.03723 0.02604 0.02498 0.03559 0.01642 C 0.03785 0.00786 0.03507 -0.00254 0.02865 -0.00717 C 0.02604 -0.00902 0.02049 -0.01087 0.02049 -0.01087 C 0.01632 -0.01018 0.01215 -0.00994 0.00816 -0.00902 C 0.00677 -0.00879 0.00538 -0.00717 0.00399 -0.00717 C 0.0026 -0.00717 0.00087 -0.01064 0 -0.00902 C -0.00139 -0.00671 0 -0.00301 0 0 Z " pathEditMode="relative" ptsTypes="fffffffffffffffffffffffffffffffffffffffffffffffffffffffffffffffffffffff">
                                      <p:cBhvr>
                                        <p:cTn id="19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repeatCount="indefinite" fill="hold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0.00399 -0.02128 0.00937 -0.03099 0.02604 -0.03654 C 0.04236 -0.03538 0.05434 -0.03353 0.06979 -0.03122 C 0.07343 -0.0296 0.07725 -0.02937 0.08073 -0.02752 C 0.08229 -0.02683 0.08333 -0.02475 0.08489 -0.02382 C 0.08628 -0.02289 0.08767 -0.02266 0.08906 -0.02197 C 0.09218 -0.02266 0.09566 -0.02197 0.09861 -0.02382 C 0.1 -0.02475 0.0993 -0.02752 0.1 -0.02937 C 0.1026 -0.03631 0.10764 -0.04116 0.11093 -0.04764 C 0.11041 -0.05805 0.11076 -0.06845 0.10955 -0.07863 C 0.10816 -0.09112 0.09375 -0.09621 0.08628 -0.09875 C 0.0684 -0.09598 0.0618 -0.09713 0.05069 -0.08233 C 0.04652 -0.06568 0.05295 -0.09066 0.04652 -0.06938 C 0.04548 -0.06591 0.04375 -0.05851 0.04375 -0.05851 C 0.04462 -0.04047 0.04462 -0.00462 0.05208 0.01087 C 0.05694 0.02081 0.05468 0.01272 0.06024 0.01989 C 0.06944 0.03192 0.06163 0.02729 0.06979 0.03099 C 0.08142 0.04209 0.07361 0.03446 0.09305 0.05458 C 0.09583 0.05735 0.09965 0.05805 0.10277 0.06013 C 0.10746 0.06337 0.11198 0.0673 0.11649 0.071 C 0.11927 0.07331 0.1217 0.07632 0.12465 0.0784 C 0.13906 0.08927 0.16024 0.10037 0.16979 0.11841 C 0.17031 0.12026 0.17135 0.12211 0.17118 0.12396 C 0.17083 0.13067 0.17066 0.13807 0.1684 0.14408 C 0.16805 0.14501 0.15729 0.14732 0.15468 0.14778 C 0.1493 0.14871 0.14375 0.14894 0.13837 0.14963 C 0.12222 0.14847 0.11389 0.14709 0.1 0.14223 C 0.09132 0.13067 0.07639 0.11864 0.06441 0.11494 C 0.05104 0.10315 0.03923 0.09598 0.02326 0.09297 C 0.01423 0.09459 0.00607 0.0976 -0.00278 0.10014 C -0.00504 0.10199 -0.00712 0.10407 -0.00955 0.10569 C -0.01094 0.10661 -0.01268 0.10615 -0.01372 0.10754 C -0.02101 0.11725 -0.00677 0.11032 -0.02066 0.11494 C -0.02986 0.10638 -0.02969 0.08973 -0.03299 0.07655 C -0.03177 0.05111 -0.03091 0.04579 -0.02327 0.02544 C -0.02066 0.0185 -0.02118 0.01203 -0.01788 0.00532 C -0.01441 -0.02243 -0.00903 -0.06637 -0.03021 -0.08395 C -0.03299 -0.09528 -0.03594 -0.09829 -0.02743 -0.10592 C 0.0158 -0.10453 0.01771 -0.10453 0.04652 -0.09875 C 0.05 -0.09644 0.05416 -0.09574 0.05746 -0.0932 C 0.06111 -0.09042 0.06371 -0.08557 0.06701 -0.08233 C 0.06788 -0.07979 0.06875 -0.07724 0.06979 -0.07493 C 0.07187 -0.07054 0.07673 -0.06221 0.07673 -0.06221 C 0.08229 -0.03955 0.09253 -0.00578 0.10816 0.00717 C 0.10937 0.00809 0.11684 0.01064 0.11771 0.01087 C 0.13003 0.00439 0.13437 -0.01064 0.14514 -0.02012 C 0.15225 -0.03284 0.15833 -0.04672 0.16441 -0.06036 C 0.16666 -0.07239 0.16753 -0.07956 0.1684 -0.0932 C 0.16753 -0.09921 0.16892 -0.10684 0.1658 -0.11147 C 0.16389 -0.11425 0.16024 -0.11031 0.15746 -0.10962 C 0.15382 -0.10846 0.14652 -0.10592 0.14652 -0.10592 C 0.13975 -0.10129 0.13368 -0.10014 0.12604 -0.09875 C 0.12048 -0.09621 0.11944 -0.09297 0.11771 -0.0858 C 0.11892 -0.06429 0.11666 -0.06406 0.12465 -0.04764 C 0.12639 -0.04394 0.12691 -0.03816 0.13003 -0.03654 C 0.13871 -0.03215 0.13455 -0.034 0.14236 -0.03122 C 0.15173 -0.02382 0.15937 -0.02197 0.1658 -0.00925 C 0.16701 0.00624 0.17066 0.02081 0.17257 0.03631 C 0.1717 0.05712 0.17152 0.07794 0.16979 0.09852 C 0.16944 0.10291 0.15937 0.11748 0.15607 0.11841 C 0.15069 0.1198 0.14514 0.11957 0.13975 0.12026 C 0.12621 0.11795 0.11875 0.11517 0.10677 0.11124 C 0.10139 0.10754 0.09757 0.10407 0.09305 0.09852 C 0.08541 0.07701 0.09583 0.1043 0.08628 0.08557 C 0.08368 0.08048 0.08142 0.07285 0.07934 0.0673 C 0.07899 0.06499 0.07777 0.05712 0.07673 0.05458 C 0.07517 0.05065 0.07118 0.04371 0.07118 0.04371 C 0.06875 0.03076 0.07187 0.04093 0.06441 0.03099 C 0.06319 0.02937 0.06284 0.02706 0.06163 0.02544 C 0.05625 0.01827 0.0493 0.01688 0.04236 0.01457 C 0.03073 0.01596 0.02448 0.01642 0.01371 0.01272 C 0.01111 0.01041 0.00781 0.00971 0.00538 0.00717 C -0.00417 -0.00324 0.00816 0.00486 0 0 Z " pathEditMode="relative" ptsTypes="fffffffffffffffffffffffffffffffffffffffffffffffffffffffffffffffffffffffff">
                                      <p:cBhvr>
                                        <p:cTn id="21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42" presetID="22" presetClass="entr" presetSubtype="4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46" presetID="22" presetClass="entr" presetSubtype="4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20500"/>
                            </p:stCondLst>
                            <p:childTnLst>
                              <p:par>
                                <p:cTn id="60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0" presetClass="path" presetSubtype="0" repeatCount="indefinite" fill="hold" grpId="2" nodeType="withEffect">
                                  <p:stCondLst>
                                    <p:cond delay="2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0.00226 0.01203 0.00694 0.02012 0.01094 0.03099 C 0.01319 0.03723 0.0151 0.05111 0.0151 0.05111 C 0.01371 0.08488 0.01805 0.09297 -0.00417 0.10037 C -0.01441 0.09829 -0.02327 0.0932 -0.03299 0.0895 C -0.03438 0.08834 -0.03559 0.08673 -0.03698 0.0858 C -0.03837 0.08488 -0.03993 0.08511 -0.04115 0.08395 C -0.04792 0.07794 -0.05156 0.06661 -0.05347 0.05666 C -0.05382 0.04833 -0.05313 0.02128 -0.05764 0.01087 C -0.06511 -0.00694 -0.09236 -0.01064 -0.10556 -0.01272 C -0.12344 -0.0111 -0.13142 -0.01318 -0.14254 0.00555 C -0.14479 0.00948 -0.14601 0.01411 -0.14792 0.01827 C -0.14965 0.0296 -0.14844 0.03677 -0.14531 0.04741 C -0.14288 0.0555 -0.14288 0.06082 -0.13837 0.06753 C -0.12257 0.09135 -0.09566 0.09274 -0.07396 0.09482 C -0.0658 0.09366 -0.05747 0.0932 -0.04931 0.09112 C -0.04271 0.0895 -0.04045 0.07239 -0.03837 0.06568 C -0.03889 0.05689 -0.03837 0.01711 -0.04392 0 C -0.05174 -0.02428 -0.07205 -0.05435 -0.09184 -0.06013 C -0.09844 -0.06614 -0.10035 -0.07054 -0.10417 -0.08025 C -0.10521 -0.08765 -0.11146 -0.10222 -0.10695 -0.10939 C -0.10573 -0.11124 -0.1033 -0.11055 -0.10139 -0.11124 C -0.08958 -0.12188 -0.08229 -0.1154 -0.0658 -0.11309 C -0.05538 -0.10222 -0.04271 -0.09713 -0.0316 -0.08765 C -0.025 -0.0821 -0.02083 -0.07516 -0.01511 -0.06753 C -0.0125 -0.06406 -0.00851 -0.0629 -0.00556 -0.06013 C -0.0099 -0.04903 -0.01024 -0.04787 -0.01927 -0.04209 C -0.04445 -0.04371 -0.05799 -0.04741 -0.0809 -0.05851 C -0.08854 -0.06221 -0.09497 -0.06869 -0.10278 -0.07123 C -0.1092 -0.07747 -0.11597 -0.07863 -0.12327 -0.0821 C -0.13646 -0.08025 -0.1382 -0.08071 -0.1467 -0.06938 C -0.15295 -0.05134 -0.14844 -0.03376 -0.13559 -0.02567 C -0.12743 -0.01434 -0.11424 -0.00786 -0.10278 -0.00555 C -0.08802 0.00208 -0.07622 0.00393 -0.06024 0.00555 C -0.0507 0.0074 -0.04115 0.00902 -0.0316 0.01087 C -0.02379 0.00971 -0.01615 0.00879 -0.00833 0.0074 C 0.00295 0.00532 -0.00851 0.00624 0.00278 0.00185 C 0.00781 0 0.01858 -0.00231 0.02465 -0.0037 C 0.03003 -0.00671 0.03542 -0.00856 0.04097 -0.01087 C 0.04653 0.00093 0.04531 0.01226 0.04792 0.02544 C 0.04739 0.037 0.04774 0.04857 0.04653 0.06013 C 0.04635 0.06244 0.04444 0.0636 0.04375 0.06568 C 0.03906 0.08025 0.03455 0.09852 0.02187 0.10407 C 0.01771 0.10338 0.01354 0.10384 0.00955 0.10222 C -0.00399 0.0969 -0.00833 0.07562 -0.01511 0.06198 C -0.01806 0.04302 -0.02101 0.04833 -0.01788 0.02382 C -0.01736 0.01989 -0.01754 0.0148 -0.01511 0.01272 C -0.00764 0.00601 -0.00608 0.01064 0 0 Z " pathEditMode="relative" ptsTypes="ffffffffffffffffffffffffffffffffffffffffffffffff">
                                      <p:cBhvr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5" presetID="0" presetClass="path" presetSubtype="0" repeatCount="indefinite" fill="hold" grpId="2" nodeType="withEffect">
                                  <p:stCondLst>
                                    <p:cond delay="2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0 0 C -0.01059 -0.02821 -0.02847 -0.05273 -0.03437 -0.08395 C -0.0283 -0.10754 -0.02153 -0.10245 -0.00278 -0.10407 C 0.01615 -0.1124 0.01927 -0.09343 0.02726 -0.0784 C 0.03038 -0.05435 0.03004 -0.03145 0.02604 -0.0074 C 0.02639 -0.00185 0.02535 0.00416 0.02726 0.00902 C 0.0342 0.02775 0.05156 0.02845 0.06441 0.03284 C 0.06858 0.03168 0.07326 0.03238 0.07674 0.02914 C 0.07865 0.02729 0.0776 0.02313 0.07795 0.02012 C 0.07951 0.00902 0.08177 0.00069 0.08629 -0.00902 C 0.08733 -0.02197 0.09045 -0.05712 0.07934 -0.06383 C 0.07691 -0.06545 0.07396 -0.06499 0.07118 -0.06568 C 0.05608 -0.06499 0.04097 -0.06522 0.02604 -0.06383 C 0.01632 -0.0629 0.00573 -0.05805 -0.00417 -0.05666 C -0.0184 -0.05019 -0.00937 -0.05273 -0.0316 -0.05481 C -0.0467 -0.06799 -0.04115 -0.06013 -0.04931 -0.07655 C -0.05087 -0.08742 -0.05365 -0.09644 -0.05486 -0.10754 C -0.05434 -0.11124 -0.05469 -0.11517 -0.05347 -0.11864 C -0.05052 -0.12673 -0.0401 -0.13367 -0.03437 -0.13876 C -0.02726 -0.14524 -0.0184 -0.14894 -0.01233 -0.15703 C 0.00017 -0.17368 0.01754 -0.18432 0.0342 -0.19149 C 0.04063 -0.19727 0.04635 -0.20143 0.05069 -0.20976 C 0.05521 -0.23057 0.04306 -0.24191 0.03004 -0.2463 C 0.0217 -0.24561 0.0125 -0.24815 0.00538 -0.2426 C 0 -0.23844 -0.00972 -0.22803 -0.00972 -0.22803 C -0.01441 -0.21739 -0.02014 -0.20953 -0.02205 -0.19704 C -0.02153 -0.18363 -0.0224 -0.17021 -0.02066 -0.15703 C -0.02014 -0.15264 -0.01701 -0.14963 -0.0151 -0.14593 C -0.00677 -0.13043 0.00434 -0.12835 0.01771 -0.12581 C 0.06129 -0.12789 0.04358 -0.12488 0.07257 -0.13136 C 0.07535 -0.13205 0.07795 -0.13252 0.08073 -0.13321 C 0.08351 -0.1339 0.08906 -0.13506 0.08906 -0.13506 C 0.09375 -0.13714 0.09792 -0.14038 0.1026 -0.14223 C 0.10851 -0.13992 0.10833 -0.14177 0.10816 -0.12951 C 0.10764 -0.09852 0.11493 -0.04371 0.09444 -0.01642 C 0.07604 -0.01781 0.0691 -0.01642 0.05469 -0.02544 C 0.05052 -0.03215 0.04653 -0.03885 0.04236 -0.04556 C 0.03698 -0.05435 0.03472 -0.06799 0.02726 -0.0747 C 0.02587 -0.07586 0.01858 -0.07817 0.01771 -0.0784 C -0.00017 -0.07424 -0.01458 -0.07239 -0.02465 -0.05111 C -0.02326 -0.03469 -0.02396 -0.0222 -0.01094 -0.01642 C -0.00156 -0.00786 -0.0059 -0.01018 0.00139 -0.0074 C 0.00295 -0.00069 0.00382 -0.00278 0 0 Z " pathEditMode="relative" ptsTypes="fffffffffffffffffffffffffffffffffffffffffff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67" presetID="0" presetClass="path" presetSubtype="0" repeatCount="indefinite" fill="hold" grpId="2" nodeType="withEffect">
                                  <p:stCondLst>
                                    <p:cond delay="2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1.66667E-6 -2.85846E-6 C -0.00886 0.00856 -0.01979 0.01018 -0.02969 0.01457 C -0.02917 0.0074 -0.02847 -0.00231 -0.02604 -0.00902 C -0.01406 -0.03978 0.00469 -0.05342 0.02864 -0.05828 C 0.03385 -0.06059 0.03594 -0.06198 0.03785 -0.06938 C 0.03437 -0.09297 0.03663 -0.09297 0.02101 -0.09667 C 0.00833 -0.10384 0.00121 -0.1036 -0.01302 -0.10222 C -0.01597 -0.09944 -0.01806 -0.09875 -0.01806 -0.09297 C -0.01806 -0.0784 -0.01424 -0.06521 -0.01945 -0.08395 C -0.01997 -0.0858 -0.02014 -0.08742 -0.02066 -0.08927 C -0.01962 -0.11679 -0.02118 -0.14731 0.0026 -0.15333 C 0.00642 -0.15425 0.01042 -0.15448 0.01441 -0.15495 C 0.02743 -0.15217 0.03993 -0.14685 0.05208 -0.14038 C 0.05816 -0.13714 0.06389 -0.13205 0.07031 -0.12951 C 0.07708 -0.12673 0.0842 -0.12581 0.09114 -0.12396 C 0.10104 -0.12511 0.11111 -0.12581 0.12101 -0.12766 C 0.13906 -0.13089 0.1559 -0.14338 0.17309 -0.15148 C 0.1816 -0.14176 0.17969 -0.14153 0.18212 -0.12766 C 0.18542 -0.08117 0.18542 -0.04278 0.18611 0.0074 C 0.18472 0.02313 0.18437 0.04117 0.1809 0.05666 C 0.18038 0.07008 0.18021 0.08303 0.17951 0.09667 C 0.17882 0.1124 0.1783 0.12003 0.1717 0.13136 C 0.17083 0.13298 0.17066 0.13599 0.1691 0.13691 C 0.16684 0.13853 0.16406 0.13807 0.16146 0.13876 C 0.15746 0.14108 0.15399 0.14547 0.14965 0.14616 C 0.13212 0.14894 0.11406 0.14825 0.09635 0.14963 C 0.06562 0.15518 0.03073 0.14894 1.66667E-6 0.14778 C -0.00365 0.13483 -0.00625 0.12466 -0.00903 0.11147 C -0.00851 0.09297 -0.00972 0.0747 -0.00764 0.05666 C -0.00729 0.05366 -0.00434 0.0525 -0.00261 0.05111 C 0.00538 0.0451 0.01337 0.04394 0.02205 0.04209 C 0.04496 0.04325 0.06371 0.04579 0.08594 0.04741 C 0.0967 0.04996 0.10764 0.05181 0.1184 0.05481 C 0.14826 0.04903 0.17812 0.04672 0.19774 0.0111 C 0.19861 0.00578 0.20052 -0.00439 0.20035 -0.00902 C 0.2 -0.02382 0.1993 -0.03839 0.19774 -0.05296 C 0.19739 -0.05573 0.19583 -0.05758 0.19514 -0.06013 C 0.1934 -0.0666 0.19305 -0.074 0.18854 -0.0784 C 0.1809 -0.08626 0.15399 -0.0895 0.14444 -0.09112 C 0.11319 -0.08996 0.09687 -0.09482 0.07292 -0.0747 C 0.06476 -0.06799 0.05451 -0.0592 0.04809 -0.04926 C 0.04566 -0.04533 0.04392 -0.0407 0.04167 -0.03654 C 0.04045 -0.03399 0.03785 -0.02914 0.03785 -0.02891 C 0.03559 -0.01156 0.03889 -0.02359 0.03142 -0.01272 C 0.02222 0.00023 0.04201 -0.00855 0.01042 -0.00532 C 0.00642 0.00301 0.00937 -2.85846E-6 1.66667E-6 -2.85846E-6 Z " pathEditMode="relative" rAng="0" ptsTypes="ffffffffffffffffffffffffffffffffffffffffffffff">
                                      <p:cBhvr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/>
      <p:bldP spid="14" grpId="0" animBg="1"/>
      <p:bldP spid="17" grpId="0"/>
      <p:bldP spid="18" grpId="0"/>
      <p:bldP spid="19" grpId="0" animBg="1"/>
      <p:bldP spid="19" grpId="1" animBg="1"/>
      <p:bldP spid="19" grpId="2" animBg="1"/>
      <p:bldP spid="21" grpId="0" animBg="1"/>
      <p:bldP spid="21" grpId="1" animBg="1"/>
      <p:bldP spid="21" grpId="2" animBg="1"/>
      <p:bldP spid="22" grpId="0" animBg="1"/>
      <p:bldP spid="22" grpId="1" animBg="1"/>
      <p:bldP spid="22" grpId="2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Teplo</a:t>
            </a:r>
            <a:endParaRPr lang="cs-CZ" dirty="0"/>
          </a:p>
        </p:txBody>
      </p:sp>
      <p:sp>
        <p:nvSpPr>
          <p:cNvPr id="1029" name="TextovéPole 2"/>
          <p:cNvSpPr txBox="1">
            <a:spLocks noChangeArrowheads="1"/>
          </p:cNvSpPr>
          <p:nvPr/>
        </p:nvSpPr>
        <p:spPr bwMode="auto">
          <a:xfrm>
            <a:off x="433305" y="2194719"/>
            <a:ext cx="8286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FF0000"/>
                </a:solidFill>
                <a:latin typeface="Century Schoolbook" pitchFamily="18" charset="0"/>
              </a:rPr>
              <a:t>!!!!Teplo je energie, kterou přijme nebo odevzdá těleso při tepelné výměně</a:t>
            </a:r>
            <a:r>
              <a:rPr lang="cs-CZ" b="1" dirty="0" smtClean="0">
                <a:solidFill>
                  <a:srgbClr val="FF0000"/>
                </a:solidFill>
                <a:latin typeface="Century Schoolbook" pitchFamily="18" charset="0"/>
              </a:rPr>
              <a:t>.!!!! </a:t>
            </a:r>
            <a:r>
              <a:rPr lang="cs-CZ" dirty="0" smtClean="0">
                <a:latin typeface="Century Schoolbook" pitchFamily="18" charset="0"/>
              </a:rPr>
              <a:t>Energie částic se mění.</a:t>
            </a:r>
            <a:endParaRPr lang="cs-CZ" dirty="0">
              <a:latin typeface="Century Schoolbook" pitchFamily="18" charset="0"/>
            </a:endParaRPr>
          </a:p>
          <a:p>
            <a:pPr eaLnBrk="1" hangingPunct="1"/>
            <a:endParaRPr lang="cs-CZ" b="1" dirty="0">
              <a:solidFill>
                <a:srgbClr val="FF0000"/>
              </a:solidFill>
              <a:latin typeface="Century Schoolbook" pitchFamily="18" charset="0"/>
            </a:endParaRPr>
          </a:p>
          <a:p>
            <a:pPr eaLnBrk="1" hangingPunct="1"/>
            <a:r>
              <a:rPr lang="cs-CZ" b="1" dirty="0">
                <a:solidFill>
                  <a:srgbClr val="FF0000"/>
                </a:solidFill>
                <a:latin typeface="Century Schoolbook" pitchFamily="18" charset="0"/>
              </a:rPr>
              <a:t>Označuje se Q a měří se v joulech </a:t>
            </a:r>
            <a:r>
              <a:rPr lang="en-US" b="1" dirty="0">
                <a:solidFill>
                  <a:srgbClr val="FF0000"/>
                </a:solidFill>
                <a:latin typeface="Century Schoolbook" pitchFamily="18" charset="0"/>
              </a:rPr>
              <a:t>[</a:t>
            </a:r>
            <a:r>
              <a:rPr lang="cs-CZ" b="1" dirty="0">
                <a:solidFill>
                  <a:srgbClr val="FF0000"/>
                </a:solidFill>
                <a:latin typeface="Century Schoolbook" pitchFamily="18" charset="0"/>
              </a:rPr>
              <a:t>J</a:t>
            </a:r>
            <a:r>
              <a:rPr lang="en-US" b="1" dirty="0">
                <a:solidFill>
                  <a:srgbClr val="FF0000"/>
                </a:solidFill>
                <a:latin typeface="Century Schoolbook" pitchFamily="18" charset="0"/>
              </a:rPr>
              <a:t>]</a:t>
            </a:r>
            <a:endParaRPr lang="cs-CZ" b="1" dirty="0">
              <a:solidFill>
                <a:srgbClr val="FF0000"/>
              </a:solidFill>
              <a:latin typeface="Century Schoolbook" pitchFamily="18" charset="0"/>
            </a:endParaRPr>
          </a:p>
        </p:txBody>
      </p:sp>
      <p:sp>
        <p:nvSpPr>
          <p:cNvPr id="1030" name="TextovéPole 3"/>
          <p:cNvSpPr txBox="1">
            <a:spLocks noChangeArrowheads="1"/>
          </p:cNvSpPr>
          <p:nvPr/>
        </p:nvSpPr>
        <p:spPr bwMode="auto">
          <a:xfrm>
            <a:off x="433305" y="3552032"/>
            <a:ext cx="82867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dirty="0">
                <a:solidFill>
                  <a:srgbClr val="FF0000"/>
                </a:solidFill>
                <a:latin typeface="Century Schoolbook" pitchFamily="18" charset="0"/>
              </a:rPr>
              <a:t>Teplo</a:t>
            </a:r>
            <a:r>
              <a:rPr lang="cs-CZ" dirty="0">
                <a:latin typeface="Century Schoolbook" pitchFamily="18" charset="0"/>
              </a:rPr>
              <a:t> přijaté tělesem o určité hmotnosti při tepelné výměně </a:t>
            </a:r>
            <a:r>
              <a:rPr lang="cs-CZ" dirty="0">
                <a:solidFill>
                  <a:srgbClr val="FF0000"/>
                </a:solidFill>
                <a:latin typeface="Century Schoolbook" pitchFamily="18" charset="0"/>
              </a:rPr>
              <a:t>je přímo úměrné zvýšení teploty: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881941965"/>
              </p:ext>
            </p:extLst>
          </p:nvPr>
        </p:nvGraphicFramePr>
        <p:xfrm>
          <a:off x="1933493" y="4052094"/>
          <a:ext cx="2000250" cy="654050"/>
        </p:xfrm>
        <a:graphic>
          <a:graphicData uri="http://schemas.openxmlformats.org/presentationml/2006/ole">
            <p:oleObj spid="_x0000_s1028" name="Rovnice" r:id="rId3" imgW="698500" imgH="228600" progId="Equation.3">
              <p:embed/>
            </p:oleObj>
          </a:graphicData>
        </a:graphic>
      </p:graphicFrame>
      <p:sp>
        <p:nvSpPr>
          <p:cNvPr id="1031" name="TextovéPole 7"/>
          <p:cNvSpPr txBox="1">
            <a:spLocks noChangeArrowheads="1"/>
          </p:cNvSpPr>
          <p:nvPr/>
        </p:nvSpPr>
        <p:spPr bwMode="auto">
          <a:xfrm>
            <a:off x="433305" y="4909344"/>
            <a:ext cx="83581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dirty="0">
                <a:latin typeface="Century Schoolbook" pitchFamily="18" charset="0"/>
              </a:rPr>
              <a:t>Při určitém zvýšení teploty je </a:t>
            </a:r>
            <a:r>
              <a:rPr lang="cs-CZ" dirty="0">
                <a:solidFill>
                  <a:srgbClr val="FF0000"/>
                </a:solidFill>
                <a:latin typeface="Century Schoolbook" pitchFamily="18" charset="0"/>
              </a:rPr>
              <a:t>teplo</a:t>
            </a:r>
            <a:r>
              <a:rPr lang="cs-CZ" dirty="0">
                <a:latin typeface="Century Schoolbook" pitchFamily="18" charset="0"/>
              </a:rPr>
              <a:t> přijaté tělesem </a:t>
            </a:r>
            <a:r>
              <a:rPr lang="cs-CZ" dirty="0">
                <a:solidFill>
                  <a:srgbClr val="FF0000"/>
                </a:solidFill>
                <a:latin typeface="Century Schoolbook" pitchFamily="18" charset="0"/>
              </a:rPr>
              <a:t>přímo úměrné hmotnosti tělesa</a:t>
            </a:r>
            <a:r>
              <a:rPr lang="cs-CZ" dirty="0">
                <a:latin typeface="Century Schoolbook" pitchFamily="18" charset="0"/>
              </a:rPr>
              <a:t>:</a:t>
            </a: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3303924133"/>
              </p:ext>
            </p:extLst>
          </p:nvPr>
        </p:nvGraphicFramePr>
        <p:xfrm>
          <a:off x="2004930" y="5409407"/>
          <a:ext cx="1325563" cy="642937"/>
        </p:xfrm>
        <a:graphic>
          <a:graphicData uri="http://schemas.openxmlformats.org/presentationml/2006/ole">
            <p:oleObj spid="_x0000_s1029" name="Rovnice" r:id="rId4" imgW="418918" imgH="203112" progId="Equation.3">
              <p:embed/>
            </p:oleObj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433305" y="1628800"/>
            <a:ext cx="8459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!!!Teplota je stav (vlastnost) látky (tělesa)!!! </a:t>
            </a:r>
            <a:r>
              <a:rPr lang="cs-CZ" dirty="0" smtClean="0"/>
              <a:t>např. těleso je horké x studené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4794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Měrná tepelná kapacita</a:t>
            </a:r>
            <a:endParaRPr lang="cs-CZ" dirty="0"/>
          </a:p>
        </p:txBody>
      </p:sp>
      <p:sp>
        <p:nvSpPr>
          <p:cNvPr id="2054" name="TextovéPole 2"/>
          <p:cNvSpPr txBox="1">
            <a:spLocks noChangeArrowheads="1"/>
          </p:cNvSpPr>
          <p:nvPr/>
        </p:nvSpPr>
        <p:spPr bwMode="auto">
          <a:xfrm>
            <a:off x="428625" y="1643063"/>
            <a:ext cx="750093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sz="2000">
                <a:latin typeface="Century Schoolbook" pitchFamily="18" charset="0"/>
              </a:rPr>
              <a:t>Přijmou-li dvě tělesa z různých látek o stejné hmotnosti stejné teplo, zvýší se jejich teplota různě.</a:t>
            </a:r>
          </a:p>
        </p:txBody>
      </p:sp>
      <p:sp>
        <p:nvSpPr>
          <p:cNvPr id="2055" name="TextovéPole 3"/>
          <p:cNvSpPr txBox="1">
            <a:spLocks noChangeArrowheads="1"/>
          </p:cNvSpPr>
          <p:nvPr/>
        </p:nvSpPr>
        <p:spPr bwMode="auto">
          <a:xfrm>
            <a:off x="428625" y="2571750"/>
            <a:ext cx="750093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sz="2000">
                <a:latin typeface="Century Schoolbook" pitchFamily="18" charset="0"/>
              </a:rPr>
              <a:t>Pro porovnávání schopnosti látek přijmout teplo, zavádíme veličinu </a:t>
            </a:r>
            <a:r>
              <a:rPr lang="cs-CZ" sz="2000" u="sng">
                <a:solidFill>
                  <a:srgbClr val="FF0000"/>
                </a:solidFill>
                <a:latin typeface="Century Schoolbook" pitchFamily="18" charset="0"/>
              </a:rPr>
              <a:t>měrná tepelná kapacita</a:t>
            </a:r>
            <a:r>
              <a:rPr lang="cs-CZ" sz="2000">
                <a:solidFill>
                  <a:srgbClr val="FF0000"/>
                </a:solidFill>
                <a:latin typeface="Century Schoolbook" pitchFamily="18" charset="0"/>
              </a:rPr>
              <a:t>, </a:t>
            </a:r>
            <a:r>
              <a:rPr lang="cs-CZ" sz="2000">
                <a:latin typeface="Century Schoolbook" pitchFamily="18" charset="0"/>
              </a:rPr>
              <a:t>označuje se </a:t>
            </a:r>
            <a:r>
              <a:rPr lang="cs-CZ" sz="2000" u="sng">
                <a:solidFill>
                  <a:srgbClr val="FF0000"/>
                </a:solidFill>
                <a:latin typeface="Century Schoolbook" pitchFamily="18" charset="0"/>
              </a:rPr>
              <a:t>c</a:t>
            </a:r>
            <a:r>
              <a:rPr lang="cs-CZ" sz="2000">
                <a:solidFill>
                  <a:srgbClr val="FF0000"/>
                </a:solidFill>
                <a:latin typeface="Century Schoolbook" pitchFamily="18" charset="0"/>
              </a:rPr>
              <a:t> </a:t>
            </a:r>
            <a:r>
              <a:rPr lang="cs-CZ" sz="2000">
                <a:latin typeface="Century Schoolbook" pitchFamily="18" charset="0"/>
              </a:rPr>
              <a:t>a jednotkou je </a:t>
            </a:r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7786688" y="2786063"/>
          <a:ext cx="839787" cy="642937"/>
        </p:xfrm>
        <a:graphic>
          <a:graphicData uri="http://schemas.openxmlformats.org/presentationml/2006/ole">
            <p:oleObj spid="_x0000_s2053" name="Rovnice" r:id="rId3" imgW="596900" imgH="457200" progId="Equation.3">
              <p:embed/>
            </p:oleObj>
          </a:graphicData>
        </a:graphic>
      </p:graphicFrame>
      <p:sp>
        <p:nvSpPr>
          <p:cNvPr id="2056" name="TextovéPole 5"/>
          <p:cNvSpPr txBox="1">
            <a:spLocks noChangeArrowheads="1"/>
          </p:cNvSpPr>
          <p:nvPr/>
        </p:nvSpPr>
        <p:spPr bwMode="auto">
          <a:xfrm>
            <a:off x="500063" y="3643313"/>
            <a:ext cx="7358062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sz="2000" dirty="0">
                <a:latin typeface="Century Schoolbook" pitchFamily="18" charset="0"/>
              </a:rPr>
              <a:t>Např.:</a:t>
            </a:r>
          </a:p>
          <a:p>
            <a:pPr eaLnBrk="1" hangingPunct="1"/>
            <a:r>
              <a:rPr lang="cs-CZ" sz="2000" dirty="0">
                <a:latin typeface="Century Schoolbook" pitchFamily="18" charset="0"/>
              </a:rPr>
              <a:t>Voda o hmotnosti 1kg se zahřeje o 1°C, přijme-li teplo 4180J=4,2kJ. </a:t>
            </a:r>
          </a:p>
        </p:txBody>
      </p:sp>
      <p:graphicFrame>
        <p:nvGraphicFramePr>
          <p:cNvPr id="2051" name="Object 3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54" name="Rovnice" r:id="rId4" imgW="114151" imgH="215619" progId="Equation.3">
              <p:embed/>
            </p:oleObj>
          </a:graphicData>
        </a:graphic>
      </p:graphicFrame>
      <p:sp>
        <p:nvSpPr>
          <p:cNvPr id="2057" name="TextovéPole 7"/>
          <p:cNvSpPr txBox="1">
            <a:spLocks noChangeArrowheads="1"/>
          </p:cNvSpPr>
          <p:nvPr/>
        </p:nvSpPr>
        <p:spPr bwMode="auto">
          <a:xfrm>
            <a:off x="500063" y="4572000"/>
            <a:ext cx="73580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sz="2000">
                <a:latin typeface="Century Schoolbook" pitchFamily="18" charset="0"/>
              </a:rPr>
              <a:t>Měrná tepelná kapacita vody je c</a:t>
            </a:r>
            <a:r>
              <a:rPr lang="cs-CZ" sz="2000" baseline="-25000">
                <a:latin typeface="Century Schoolbook" pitchFamily="18" charset="0"/>
              </a:rPr>
              <a:t>v</a:t>
            </a:r>
            <a:r>
              <a:rPr lang="cs-CZ" sz="2000">
                <a:latin typeface="Century Schoolbook" pitchFamily="18" charset="0"/>
              </a:rPr>
              <a:t>= 4180 </a:t>
            </a:r>
          </a:p>
        </p:txBody>
      </p: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5429250" y="4429125"/>
          <a:ext cx="857250" cy="657225"/>
        </p:xfrm>
        <a:graphic>
          <a:graphicData uri="http://schemas.openxmlformats.org/presentationml/2006/ole">
            <p:oleObj spid="_x0000_s2055" name="Rovnice" r:id="rId5" imgW="596900" imgH="4572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314927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714348" y="4000504"/>
            <a:ext cx="3429024" cy="64294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714348" y="2857496"/>
            <a:ext cx="3429024" cy="64294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Výpočet tepla</a:t>
            </a:r>
            <a:endParaRPr lang="cs-CZ" dirty="0"/>
          </a:p>
        </p:txBody>
      </p:sp>
      <p:sp>
        <p:nvSpPr>
          <p:cNvPr id="3083" name="TextovéPole 2"/>
          <p:cNvSpPr txBox="1">
            <a:spLocks noChangeArrowheads="1"/>
          </p:cNvSpPr>
          <p:nvPr/>
        </p:nvSpPr>
        <p:spPr bwMode="auto">
          <a:xfrm>
            <a:off x="285750" y="1571625"/>
            <a:ext cx="73580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latin typeface="Century Schoolbook" pitchFamily="18" charset="0"/>
              </a:rPr>
              <a:t>Při zvýšení / snížení teploty můžeme z hmotnosti tělesa a z měrné tepelné kapacity látky vypočítat přijaté/ odevzdané teplo.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28625" y="2428875"/>
            <a:ext cx="5929313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+mn-lt"/>
              </a:rPr>
              <a:t>Teplo přijaté při zvýšení teploty</a:t>
            </a:r>
          </a:p>
        </p:txBody>
      </p:sp>
      <p:sp>
        <p:nvSpPr>
          <p:cNvPr id="3085" name="TextovéPole 5"/>
          <p:cNvSpPr txBox="1">
            <a:spLocks noChangeArrowheads="1"/>
          </p:cNvSpPr>
          <p:nvPr/>
        </p:nvSpPr>
        <p:spPr bwMode="auto">
          <a:xfrm>
            <a:off x="2357438" y="3000375"/>
            <a:ext cx="48577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cs-CZ" sz="3200">
                <a:solidFill>
                  <a:srgbClr val="FF0000"/>
                </a:solidFill>
                <a:latin typeface="Century Schoolbook" pitchFamily="18" charset="0"/>
              </a:rPr>
              <a:t>t</a:t>
            </a:r>
            <a:r>
              <a:rPr lang="en-US" sz="3200">
                <a:solidFill>
                  <a:srgbClr val="FF0000"/>
                </a:solidFill>
                <a:latin typeface="Century Schoolbook" pitchFamily="18" charset="0"/>
              </a:rPr>
              <a:t>&gt;</a:t>
            </a:r>
            <a:r>
              <a:rPr lang="cs-CZ" sz="3200">
                <a:solidFill>
                  <a:srgbClr val="FF0000"/>
                </a:solidFill>
                <a:latin typeface="Century Schoolbook" pitchFamily="18" charset="0"/>
              </a:rPr>
              <a:t>t</a:t>
            </a:r>
            <a:r>
              <a:rPr lang="cs-CZ" sz="3200" baseline="-25000">
                <a:solidFill>
                  <a:srgbClr val="FF0000"/>
                </a:solidFill>
                <a:latin typeface="Century Schoolbook" pitchFamily="18" charset="0"/>
              </a:rPr>
              <a:t>o</a:t>
            </a:r>
            <a:endParaRPr lang="cs-CZ" sz="3200">
              <a:solidFill>
                <a:srgbClr val="FF0000"/>
              </a:solidFill>
              <a:latin typeface="Century Schoolbook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625" y="3571875"/>
            <a:ext cx="4000500" cy="3698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Teplo odevzdané při snížení teploty</a:t>
            </a:r>
          </a:p>
        </p:txBody>
      </p:sp>
      <p:sp>
        <p:nvSpPr>
          <p:cNvPr id="3087" name="TextovéPole 7"/>
          <p:cNvSpPr txBox="1">
            <a:spLocks noChangeArrowheads="1"/>
          </p:cNvSpPr>
          <p:nvPr/>
        </p:nvSpPr>
        <p:spPr bwMode="auto">
          <a:xfrm>
            <a:off x="2357438" y="4000500"/>
            <a:ext cx="48577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algn="ctr" eaLnBrk="1" hangingPunct="1"/>
            <a:r>
              <a:rPr lang="cs-CZ" sz="3200">
                <a:solidFill>
                  <a:srgbClr val="FF0000"/>
                </a:solidFill>
                <a:latin typeface="Century Schoolbook" pitchFamily="18" charset="0"/>
              </a:rPr>
              <a:t>t</a:t>
            </a:r>
            <a:r>
              <a:rPr lang="en-US" sz="3200">
                <a:solidFill>
                  <a:srgbClr val="FF0000"/>
                </a:solidFill>
                <a:latin typeface="Century Schoolbook" pitchFamily="18" charset="0"/>
              </a:rPr>
              <a:t>&lt;</a:t>
            </a:r>
            <a:r>
              <a:rPr lang="cs-CZ" sz="3200">
                <a:solidFill>
                  <a:srgbClr val="FF0000"/>
                </a:solidFill>
                <a:latin typeface="Century Schoolbook" pitchFamily="18" charset="0"/>
              </a:rPr>
              <a:t>t</a:t>
            </a:r>
            <a:r>
              <a:rPr lang="cs-CZ" sz="3200" baseline="-25000">
                <a:solidFill>
                  <a:srgbClr val="FF0000"/>
                </a:solidFill>
                <a:latin typeface="Century Schoolbook" pitchFamily="18" charset="0"/>
              </a:rPr>
              <a:t>o</a:t>
            </a:r>
            <a:endParaRPr lang="cs-CZ" sz="3200">
              <a:solidFill>
                <a:srgbClr val="FF0000"/>
              </a:solidFill>
              <a:latin typeface="Century Schoolbook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57813" y="3071813"/>
            <a:ext cx="4071937" cy="64611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</a:t>
            </a:r>
            <a:r>
              <a:rPr lang="cs-CZ" baseline="-25000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o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– počáteční teplota tělesa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t   -konečná teplota tělesa  </a:t>
            </a:r>
          </a:p>
        </p:txBody>
      </p:sp>
      <p:sp>
        <p:nvSpPr>
          <p:cNvPr id="3089" name="TextovéPole 9"/>
          <p:cNvSpPr txBox="1">
            <a:spLocks noChangeArrowheads="1"/>
          </p:cNvSpPr>
          <p:nvPr/>
        </p:nvSpPr>
        <p:spPr bwMode="auto">
          <a:xfrm>
            <a:off x="500063" y="4714875"/>
            <a:ext cx="728662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solidFill>
                  <a:srgbClr val="FF0000"/>
                </a:solidFill>
                <a:latin typeface="Century Schoolbook" pitchFamily="18" charset="0"/>
              </a:rPr>
              <a:t>Uvedené vztahy platí tehdy, nemění-li se skupenství!!!!</a:t>
            </a:r>
          </a:p>
        </p:txBody>
      </p:sp>
      <p:graphicFrame>
        <p:nvGraphicFramePr>
          <p:cNvPr id="3074" name="Object 1"/>
          <p:cNvGraphicFramePr>
            <a:graphicFrameLocks noChangeAspect="1"/>
          </p:cNvGraphicFramePr>
          <p:nvPr/>
        </p:nvGraphicFramePr>
        <p:xfrm>
          <a:off x="857250" y="2857500"/>
          <a:ext cx="3086100" cy="685800"/>
        </p:xfrm>
        <a:graphic>
          <a:graphicData uri="http://schemas.openxmlformats.org/presentationml/2006/ole">
            <p:oleObj spid="_x0000_s3076" name="Rovnice" r:id="rId3" imgW="1028700" imgH="228600" progId="Equation.3">
              <p:embed/>
            </p:oleObj>
          </a:graphicData>
        </a:graphic>
      </p:graphicFrame>
      <p:graphicFrame>
        <p:nvGraphicFramePr>
          <p:cNvPr id="3075" name="Object 2"/>
          <p:cNvGraphicFramePr>
            <a:graphicFrameLocks noChangeAspect="1"/>
          </p:cNvGraphicFramePr>
          <p:nvPr/>
        </p:nvGraphicFramePr>
        <p:xfrm>
          <a:off x="785813" y="4000500"/>
          <a:ext cx="3214687" cy="714375"/>
        </p:xfrm>
        <a:graphic>
          <a:graphicData uri="http://schemas.openxmlformats.org/presentationml/2006/ole">
            <p:oleObj spid="_x0000_s3077" name="Rovnice" r:id="rId4" imgW="1028700" imgH="2286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37218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4101" name="TextovéPole 2"/>
          <p:cNvSpPr txBox="1">
            <a:spLocks noChangeArrowheads="1"/>
          </p:cNvSpPr>
          <p:nvPr/>
        </p:nvSpPr>
        <p:spPr bwMode="auto">
          <a:xfrm>
            <a:off x="428625" y="1714500"/>
            <a:ext cx="757237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latin typeface="Century Schoolbook" pitchFamily="18" charset="0"/>
              </a:rPr>
              <a:t>Voda přitékající do radiátoru má teplotu 90°C, kolik tepla odevzdá na vyhřátí pokoje 10kg vody, když se přitom ochladí na 60°C.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625" y="2643188"/>
            <a:ext cx="2500313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>
                <a:latin typeface="Century Schoolbook" pitchFamily="18" charset="0"/>
              </a:rPr>
              <a:t>t</a:t>
            </a:r>
            <a:r>
              <a:rPr lang="cs-CZ" baseline="-25000">
                <a:latin typeface="Century Schoolbook" pitchFamily="18" charset="0"/>
              </a:rPr>
              <a:t>o</a:t>
            </a:r>
            <a:r>
              <a:rPr lang="cs-CZ">
                <a:latin typeface="Century Schoolbook" pitchFamily="18" charset="0"/>
              </a:rPr>
              <a:t>= 90°C</a:t>
            </a:r>
          </a:p>
          <a:p>
            <a:pPr eaLnBrk="1" hangingPunct="1"/>
            <a:r>
              <a:rPr lang="cs-CZ">
                <a:latin typeface="Century Schoolbook" pitchFamily="18" charset="0"/>
              </a:rPr>
              <a:t>t = 60°C</a:t>
            </a:r>
          </a:p>
          <a:p>
            <a:pPr eaLnBrk="1" hangingPunct="1"/>
            <a:r>
              <a:rPr lang="cs-CZ">
                <a:latin typeface="Century Schoolbook" pitchFamily="18" charset="0"/>
              </a:rPr>
              <a:t>m= 10kg</a:t>
            </a:r>
          </a:p>
          <a:p>
            <a:pPr eaLnBrk="1" hangingPunct="1"/>
            <a:r>
              <a:rPr lang="cs-CZ">
                <a:latin typeface="Century Schoolbook" pitchFamily="18" charset="0"/>
              </a:rPr>
              <a:t>c</a:t>
            </a:r>
            <a:r>
              <a:rPr lang="cs-CZ" baseline="-25000">
                <a:latin typeface="Century Schoolbook" pitchFamily="18" charset="0"/>
              </a:rPr>
              <a:t>vody</a:t>
            </a:r>
            <a:r>
              <a:rPr lang="cs-CZ">
                <a:latin typeface="Century Schoolbook" pitchFamily="18" charset="0"/>
              </a:rPr>
              <a:t>= 4180J/kg°C</a:t>
            </a:r>
          </a:p>
          <a:p>
            <a:pPr eaLnBrk="1" hangingPunct="1"/>
            <a:r>
              <a:rPr lang="cs-CZ">
                <a:latin typeface="Century Schoolbook" pitchFamily="18" charset="0"/>
              </a:rPr>
              <a:t>Q=  ?  </a:t>
            </a:r>
            <a:r>
              <a:rPr lang="en-US">
                <a:latin typeface="Century Schoolbook" pitchFamily="18" charset="0"/>
              </a:rPr>
              <a:t>[</a:t>
            </a:r>
            <a:r>
              <a:rPr lang="cs-CZ">
                <a:latin typeface="Century Schoolbook" pitchFamily="18" charset="0"/>
              </a:rPr>
              <a:t>J</a:t>
            </a:r>
            <a:r>
              <a:rPr lang="en-US">
                <a:latin typeface="Century Schoolbook" pitchFamily="18" charset="0"/>
              </a:rPr>
              <a:t>]</a:t>
            </a:r>
            <a:endParaRPr lang="cs-CZ">
              <a:latin typeface="Century Schoolbook" pitchFamily="18" charset="0"/>
            </a:endParaRPr>
          </a:p>
          <a:p>
            <a:pPr eaLnBrk="1" hangingPunct="1"/>
            <a:endParaRPr lang="cs-CZ">
              <a:latin typeface="Century Schoolbook" pitchFamily="18" charset="0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14313" y="4214813"/>
            <a:ext cx="2000250" cy="15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Object 2"/>
          <p:cNvGraphicFramePr>
            <a:graphicFrameLocks noChangeAspect="1"/>
          </p:cNvGraphicFramePr>
          <p:nvPr/>
        </p:nvGraphicFramePr>
        <p:xfrm>
          <a:off x="4000500" y="2571750"/>
          <a:ext cx="2333625" cy="527050"/>
        </p:xfrm>
        <a:graphic>
          <a:graphicData uri="http://schemas.openxmlformats.org/presentationml/2006/ole">
            <p:oleObj spid="_x0000_s4100" name="Rovnice" r:id="rId3" imgW="1066800" imgH="241300" progId="Equation.3">
              <p:embed/>
            </p:oleObj>
          </a:graphicData>
        </a:graphic>
      </p:graphicFrame>
      <p:graphicFrame>
        <p:nvGraphicFramePr>
          <p:cNvPr id="8" name="Object 3"/>
          <p:cNvGraphicFramePr>
            <a:graphicFrameLocks noChangeAspect="1"/>
          </p:cNvGraphicFramePr>
          <p:nvPr/>
        </p:nvGraphicFramePr>
        <p:xfrm>
          <a:off x="3786188" y="3143250"/>
          <a:ext cx="3241675" cy="1027113"/>
        </p:xfrm>
        <a:graphic>
          <a:graphicData uri="http://schemas.openxmlformats.org/presentationml/2006/ole">
            <p:oleObj spid="_x0000_s4101" name="Rovnice" r:id="rId4" imgW="1524000" imgH="482600" progId="Equation.3">
              <p:embed/>
            </p:oleObj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357188" y="4643438"/>
            <a:ext cx="7286625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Voda odevzdá vzduchu teplo </a:t>
            </a:r>
            <a:r>
              <a:rPr lang="cs-CZ" u="dbl" dirty="0">
                <a:latin typeface="+mn-lt"/>
              </a:rPr>
              <a:t>1254kJ.</a:t>
            </a:r>
          </a:p>
        </p:txBody>
      </p:sp>
    </p:spTree>
    <p:extLst>
      <p:ext uri="{BB962C8B-B14F-4D97-AF65-F5344CB8AC3E}">
        <p14:creationId xmlns:p14="http://schemas.microsoft.com/office/powerpoint/2010/main" xmlns="" val="1821236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ovéPole 2"/>
          <p:cNvSpPr txBox="1">
            <a:spLocks noChangeArrowheads="1"/>
          </p:cNvSpPr>
          <p:nvPr/>
        </p:nvSpPr>
        <p:spPr bwMode="auto">
          <a:xfrm>
            <a:off x="500063" y="357188"/>
            <a:ext cx="792956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r>
              <a:rPr lang="cs-CZ" sz="3200">
                <a:latin typeface="Century Schoolbook" pitchFamily="18" charset="0"/>
              </a:rPr>
              <a:t>Měrná tepelná kapacita pro určitou látku se ze vztahu pro teplo vypočítá:</a:t>
            </a:r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928688" y="1643063"/>
          <a:ext cx="2357437" cy="1271587"/>
        </p:xfrm>
        <a:graphic>
          <a:graphicData uri="http://schemas.openxmlformats.org/presentationml/2006/ole">
            <p:oleObj spid="_x0000_s5124" name="Rovnice" r:id="rId3" imgW="799753" imgH="431613" progId="Equation.3">
              <p:embed/>
            </p:oleObj>
          </a:graphicData>
        </a:graphic>
      </p:graphicFrame>
      <p:graphicFrame>
        <p:nvGraphicFramePr>
          <p:cNvPr id="5123" name="Object 3"/>
          <p:cNvGraphicFramePr>
            <a:graphicFrameLocks noChangeAspect="1"/>
          </p:cNvGraphicFramePr>
          <p:nvPr/>
        </p:nvGraphicFramePr>
        <p:xfrm>
          <a:off x="3714750" y="1714500"/>
          <a:ext cx="2735263" cy="1071563"/>
        </p:xfrm>
        <a:graphic>
          <a:graphicData uri="http://schemas.openxmlformats.org/presentationml/2006/ole">
            <p:oleObj spid="_x0000_s5125" name="Rovnice" r:id="rId4" imgW="1346200" imgH="457200" progId="Equation.3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98387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8037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17345</TotalTime>
  <Words>414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Základní</vt:lpstr>
      <vt:lpstr>Rovnice</vt:lpstr>
      <vt:lpstr>Snímek 1</vt:lpstr>
      <vt:lpstr>Snímek 2</vt:lpstr>
      <vt:lpstr>Snímek 3</vt:lpstr>
      <vt:lpstr>Snímek 4</vt:lpstr>
      <vt:lpstr>Teplo</vt:lpstr>
      <vt:lpstr>Měrná tepelná kapacita</vt:lpstr>
      <vt:lpstr>Výpočet tepla</vt:lpstr>
      <vt:lpstr>Příklad</vt:lpstr>
      <vt:lpstr>Snímek 9</vt:lpstr>
      <vt:lpstr>Snímek 10</vt:lpstr>
    </vt:vector>
  </TitlesOfParts>
  <Company>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</dc:creator>
  <cp:lastModifiedBy>Dum</cp:lastModifiedBy>
  <cp:revision>3</cp:revision>
  <dcterms:created xsi:type="dcterms:W3CDTF">2011-10-29T16:48:33Z</dcterms:created>
  <dcterms:modified xsi:type="dcterms:W3CDTF">2012-05-13T17:22:17Z</dcterms:modified>
</cp:coreProperties>
</file>