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2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DC1C-501C-4628-97B3-F6E447A39EC7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72F0F-A103-4186-8FCC-E0C62B78AC5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DC1C-501C-4628-97B3-F6E447A39EC7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72F0F-A103-4186-8FCC-E0C62B78AC5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DC1C-501C-4628-97B3-F6E447A39EC7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72F0F-A103-4186-8FCC-E0C62B78A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DC1C-501C-4628-97B3-F6E447A39EC7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72F0F-A103-4186-8FCC-E0C62B78AC5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DC1C-501C-4628-97B3-F6E447A39EC7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72F0F-A103-4186-8FCC-E0C62B78AC5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DC1C-501C-4628-97B3-F6E447A39EC7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72F0F-A103-4186-8FCC-E0C62B78A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DC1C-501C-4628-97B3-F6E447A39EC7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72F0F-A103-4186-8FCC-E0C62B78A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DC1C-501C-4628-97B3-F6E447A39EC7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72F0F-A103-4186-8FCC-E0C62B78A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DC1C-501C-4628-97B3-F6E447A39EC7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72F0F-A103-4186-8FCC-E0C62B78AC5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DC1C-501C-4628-97B3-F6E447A39EC7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72F0F-A103-4186-8FCC-E0C62B78A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DC1C-501C-4628-97B3-F6E447A39EC7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72F0F-A103-4186-8FCC-E0C62B78A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13DC1C-501C-4628-97B3-F6E447A39EC7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1372F0F-A103-4186-8FCC-E0C62B78AC5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55650" y="404530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ZÁŘÍ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2011  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VY_32_INOVACE_01_9._ROČNÍK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A 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MAGNETICKÉ POLE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3422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3529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Využije se pro vysvětlení základních pojmů magnetického pole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Snímek 6 – animace působení magnetické síly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39984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571500" y="692696"/>
            <a:ext cx="8183563" cy="4187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/>
                </a:solidFill>
              </a:rPr>
              <a:t>Magnetické pole působí v okolí magnetu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Magnet přitahuje feromagnetické látky: </a:t>
            </a:r>
          </a:p>
          <a:p>
            <a:pPr algn="l">
              <a:buFont typeface="Wingdings 2" pitchFamily="18" charset="2"/>
              <a:buNone/>
            </a:pPr>
            <a:r>
              <a:rPr lang="cs-CZ" dirty="0" smtClean="0">
                <a:solidFill>
                  <a:schemeClr val="tx1"/>
                </a:solidFill>
              </a:rPr>
              <a:t>- Tvrdé (zůstanou po zmagnetování magnetem)</a:t>
            </a:r>
          </a:p>
          <a:p>
            <a:pPr algn="l">
              <a:buFontTx/>
              <a:buNone/>
            </a:pPr>
            <a:r>
              <a:rPr lang="cs-CZ" dirty="0" smtClean="0">
                <a:solidFill>
                  <a:schemeClr val="tx1"/>
                </a:solidFill>
              </a:rPr>
              <a:t>- Měkké (nezůstanou po zmagnetování magnetem)</a:t>
            </a:r>
          </a:p>
        </p:txBody>
      </p:sp>
    </p:spTree>
    <p:extLst>
      <p:ext uri="{BB962C8B-B14F-4D97-AF65-F5344CB8AC3E}">
        <p14:creationId xmlns:p14="http://schemas.microsoft.com/office/powerpoint/2010/main" val="602539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92696"/>
            <a:ext cx="820891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Druhy magnetů 	- permanentní (stálé)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				- elektromagnety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Documents and Settings\admin\Local Settings\Temporary Internet Files\Content.IE5\IRXAUV3T\MP90038673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56490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46105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77724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>
                <a:solidFill>
                  <a:schemeClr val="accent1">
                    <a:tint val="88000"/>
                    <a:satMod val="150000"/>
                  </a:schemeClr>
                </a:solidFill>
              </a:rPr>
              <a:t>Permanentní magnet</a:t>
            </a:r>
          </a:p>
        </p:txBody>
      </p:sp>
      <p:sp>
        <p:nvSpPr>
          <p:cNvPr id="10244" name="Text Box 5"/>
          <p:cNvSpPr txBox="1">
            <a:spLocks noChangeArrowheads="1"/>
          </p:cNvSpPr>
          <p:nvPr/>
        </p:nvSpPr>
        <p:spPr bwMode="auto">
          <a:xfrm>
            <a:off x="381000" y="3124200"/>
            <a:ext cx="3124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Jižní pól</a:t>
            </a:r>
          </a:p>
        </p:txBody>
      </p:sp>
      <p:sp>
        <p:nvSpPr>
          <p:cNvPr id="10245" name="Text Box 6"/>
          <p:cNvSpPr txBox="1">
            <a:spLocks noChangeArrowheads="1"/>
          </p:cNvSpPr>
          <p:nvPr/>
        </p:nvSpPr>
        <p:spPr bwMode="auto">
          <a:xfrm>
            <a:off x="6705600" y="3048000"/>
            <a:ext cx="3733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severní pól</a:t>
            </a:r>
          </a:p>
        </p:txBody>
      </p:sp>
      <p:sp>
        <p:nvSpPr>
          <p:cNvPr id="10246" name="Text Box 7"/>
          <p:cNvSpPr txBox="1">
            <a:spLocks noChangeArrowheads="1"/>
          </p:cNvSpPr>
          <p:nvPr/>
        </p:nvSpPr>
        <p:spPr bwMode="auto">
          <a:xfrm>
            <a:off x="3124200" y="3810000"/>
            <a:ext cx="2286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netečné pásmo</a:t>
            </a:r>
          </a:p>
        </p:txBody>
      </p:sp>
      <p:sp>
        <p:nvSpPr>
          <p:cNvPr id="10247" name="Text Box 8"/>
          <p:cNvSpPr txBox="1">
            <a:spLocks noChangeArrowheads="1"/>
          </p:cNvSpPr>
          <p:nvPr/>
        </p:nvSpPr>
        <p:spPr bwMode="auto">
          <a:xfrm>
            <a:off x="75520" y="914400"/>
            <a:ext cx="20574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dirty="0"/>
              <a:t>magnetické indukční čáry</a:t>
            </a:r>
          </a:p>
        </p:txBody>
      </p:sp>
      <p:sp>
        <p:nvSpPr>
          <p:cNvPr id="10248" name="Line 9"/>
          <p:cNvSpPr>
            <a:spLocks noChangeShapeType="1"/>
          </p:cNvSpPr>
          <p:nvPr/>
        </p:nvSpPr>
        <p:spPr bwMode="auto">
          <a:xfrm flipV="1">
            <a:off x="1143000" y="2438400"/>
            <a:ext cx="685800" cy="838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49" name="Line 10"/>
          <p:cNvSpPr>
            <a:spLocks noChangeShapeType="1"/>
          </p:cNvSpPr>
          <p:nvPr/>
        </p:nvSpPr>
        <p:spPr bwMode="auto">
          <a:xfrm flipH="1" flipV="1">
            <a:off x="6934200" y="2438400"/>
            <a:ext cx="60960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0" name="Line 11"/>
          <p:cNvSpPr>
            <a:spLocks noChangeShapeType="1"/>
          </p:cNvSpPr>
          <p:nvPr/>
        </p:nvSpPr>
        <p:spPr bwMode="auto">
          <a:xfrm flipV="1">
            <a:off x="4114800" y="2438400"/>
            <a:ext cx="30480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1" name="Line 12"/>
          <p:cNvSpPr>
            <a:spLocks noChangeShapeType="1"/>
          </p:cNvSpPr>
          <p:nvPr/>
        </p:nvSpPr>
        <p:spPr bwMode="auto">
          <a:xfrm flipV="1">
            <a:off x="1619672" y="1295400"/>
            <a:ext cx="818728" cy="30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2" name="Text Box 13"/>
          <p:cNvSpPr txBox="1">
            <a:spLocks noChangeArrowheads="1"/>
          </p:cNvSpPr>
          <p:nvPr/>
        </p:nvSpPr>
        <p:spPr bwMode="auto">
          <a:xfrm>
            <a:off x="500063" y="4495800"/>
            <a:ext cx="8339137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Magnetické indukční čáry znázorňují magnetické pole a jejich </a:t>
            </a:r>
            <a:r>
              <a:rPr lang="cs-CZ">
                <a:solidFill>
                  <a:srgbClr val="FF0000"/>
                </a:solidFill>
              </a:rPr>
              <a:t>směr je od severního pólu k jižnímu pólu magnetu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2132920" y="1680220"/>
            <a:ext cx="4671327" cy="758180"/>
            <a:chOff x="2132921" y="1680220"/>
            <a:chExt cx="4293840" cy="617240"/>
          </a:xfrm>
        </p:grpSpPr>
        <p:sp>
          <p:nvSpPr>
            <p:cNvPr id="2" name="Obdélník 1"/>
            <p:cNvSpPr/>
            <p:nvPr/>
          </p:nvSpPr>
          <p:spPr>
            <a:xfrm>
              <a:off x="2132921" y="1680220"/>
              <a:ext cx="2146920" cy="617240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4279841" y="1680220"/>
              <a:ext cx="2146920" cy="617240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" name="Ohnutý pruh 3"/>
          <p:cNvSpPr/>
          <p:nvPr/>
        </p:nvSpPr>
        <p:spPr>
          <a:xfrm>
            <a:off x="1943100" y="692696"/>
            <a:ext cx="5149180" cy="1872208"/>
          </a:xfrm>
          <a:prstGeom prst="blockArc">
            <a:avLst>
              <a:gd name="adj1" fmla="val 10311872"/>
              <a:gd name="adj2" fmla="val 642721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hnutý pruh 16"/>
          <p:cNvSpPr/>
          <p:nvPr/>
        </p:nvSpPr>
        <p:spPr>
          <a:xfrm>
            <a:off x="1981200" y="914400"/>
            <a:ext cx="4953000" cy="1721396"/>
          </a:xfrm>
          <a:prstGeom prst="blockArc">
            <a:avLst>
              <a:gd name="adj1" fmla="val 10313838"/>
              <a:gd name="adj2" fmla="val 479707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flipV="1">
            <a:off x="1907704" y="1413892"/>
            <a:ext cx="5149180" cy="2167508"/>
          </a:xfrm>
          <a:prstGeom prst="blockArc">
            <a:avLst>
              <a:gd name="adj1" fmla="val 10116286"/>
              <a:gd name="adj2" fmla="val 665215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hnutý pruh 18"/>
          <p:cNvSpPr/>
          <p:nvPr/>
        </p:nvSpPr>
        <p:spPr>
          <a:xfrm flipV="1">
            <a:off x="1976800" y="1635596"/>
            <a:ext cx="4953000" cy="1721396"/>
          </a:xfrm>
          <a:prstGeom prst="blockArc">
            <a:avLst>
              <a:gd name="adj1" fmla="val 10313838"/>
              <a:gd name="adj2" fmla="val 397549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16200000">
            <a:off x="4446240" y="530640"/>
            <a:ext cx="223354" cy="32411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 rot="16200000">
            <a:off x="4442283" y="748007"/>
            <a:ext cx="223354" cy="32411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 rot="16200000">
            <a:off x="4406355" y="3196279"/>
            <a:ext cx="223354" cy="32411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 rot="16200000">
            <a:off x="4406355" y="3417785"/>
            <a:ext cx="223354" cy="32411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247688" y="1874644"/>
            <a:ext cx="693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187464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00063" y="5326063"/>
            <a:ext cx="32078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 – </a:t>
            </a:r>
            <a:r>
              <a:rPr lang="cs-CZ" dirty="0" err="1" smtClean="0"/>
              <a:t>north</a:t>
            </a:r>
            <a:r>
              <a:rPr lang="cs-CZ" dirty="0" smtClean="0"/>
              <a:t> – sever</a:t>
            </a:r>
          </a:p>
          <a:p>
            <a:r>
              <a:rPr lang="cs-CZ" dirty="0" smtClean="0"/>
              <a:t>S – </a:t>
            </a:r>
            <a:r>
              <a:rPr lang="cs-CZ" dirty="0" err="1" smtClean="0"/>
              <a:t>south</a:t>
            </a:r>
            <a:r>
              <a:rPr lang="cs-CZ" dirty="0" smtClean="0"/>
              <a:t> - jih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191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sz="quarter" idx="4294967295"/>
          </p:nvPr>
        </p:nvSpPr>
        <p:spPr>
          <a:xfrm>
            <a:off x="533400" y="304800"/>
            <a:ext cx="8001000" cy="4114800"/>
          </a:xfrm>
          <a:prstGeom prst="rect">
            <a:avLst/>
          </a:prstGeom>
        </p:spPr>
        <p:txBody>
          <a:bodyPr/>
          <a:lstStyle/>
          <a:p>
            <a:pPr marL="45720" indent="0" eaLnBrk="1" hangingPunct="1">
              <a:buNone/>
            </a:pPr>
            <a:r>
              <a:rPr lang="cs-CZ" dirty="0" smtClean="0">
                <a:solidFill>
                  <a:schemeClr val="tx1"/>
                </a:solidFill>
              </a:rPr>
              <a:t>Dva souhlasné póly se odpuzují</a:t>
            </a: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876550" y="1428750"/>
            <a:ext cx="857250" cy="457200"/>
          </a:xfrm>
          <a:prstGeom prst="rect">
            <a:avLst/>
          </a:pr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3714750" y="1428750"/>
            <a:ext cx="762000" cy="457200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4500563" y="1428750"/>
            <a:ext cx="857250" cy="457200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5338763" y="1428750"/>
            <a:ext cx="762000" cy="457200"/>
          </a:xfrm>
          <a:prstGeom prst="rect">
            <a:avLst/>
          </a:pr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3571875" y="2143125"/>
            <a:ext cx="857250" cy="457200"/>
          </a:xfrm>
          <a:prstGeom prst="rect">
            <a:avLst/>
          </a:pr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2857500" y="2143125"/>
            <a:ext cx="762000" cy="457200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Rectangle 6"/>
          <p:cNvSpPr>
            <a:spLocks noChangeArrowheads="1"/>
          </p:cNvSpPr>
          <p:nvPr/>
        </p:nvSpPr>
        <p:spPr bwMode="auto">
          <a:xfrm>
            <a:off x="5214938" y="2143125"/>
            <a:ext cx="857250" cy="457200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auto">
          <a:xfrm>
            <a:off x="4500563" y="2143125"/>
            <a:ext cx="762000" cy="457200"/>
          </a:xfrm>
          <a:prstGeom prst="rect">
            <a:avLst/>
          </a:prstGeom>
          <a:solidFill>
            <a:srgbClr val="00206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42938" y="3286125"/>
            <a:ext cx="7500937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cs-CZ" sz="2800" dirty="0">
                <a:latin typeface="+mn-lt"/>
              </a:rPr>
              <a:t>Dva nesouhlasné póly se přitahují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00063" y="4286250"/>
            <a:ext cx="857250" cy="500063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357313" y="4286250"/>
            <a:ext cx="857250" cy="50006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786563" y="4286250"/>
            <a:ext cx="857250" cy="500063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643813" y="4286250"/>
            <a:ext cx="857250" cy="50006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008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0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2" dur="2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9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1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 animBg="1"/>
      <p:bldP spid="6149" grpId="0" animBg="1"/>
      <p:bldP spid="6150" grpId="0" animBg="1"/>
      <p:bldP spid="6151" grpId="0" animBg="1"/>
      <p:bldP spid="9" grpId="0" animBg="1"/>
      <p:bldP spid="10" grpId="0" animBg="1"/>
      <p:bldP spid="11" grpId="0" animBg="1"/>
      <p:bldP spid="12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KOLÁŘOVÁ, Růžena, et al. </a:t>
            </a:r>
            <a:r>
              <a:rPr lang="cs-CZ" i="1" dirty="0" smtClean="0"/>
              <a:t>Fyzika : Pro 9. ročník základní školy</a:t>
            </a:r>
            <a:r>
              <a:rPr lang="cs-CZ" dirty="0" smtClean="0"/>
              <a:t>. 1. vydání. Praha : Prometheus, 2005. 232 s. Dostupné z WWW: &lt;http://www.prometheus-nakl.cz&gt;. ISBN 80-7196-193-0.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RAUNER, Karel; HAVEL, Václav; RANDA, Miroslav. </a:t>
            </a:r>
            <a:r>
              <a:rPr lang="cs-CZ" i="1" dirty="0" smtClean="0"/>
              <a:t>Fyzika9 : Učebnice pro základní školy a víceletá gymnázia</a:t>
            </a:r>
            <a:r>
              <a:rPr lang="cs-CZ" dirty="0" smtClean="0"/>
              <a:t>. 1. vydání. Plzeň : Fraus, 2007. 136 s. Dostupné z WWW: &lt;http://www.fraus.cz&gt;. ISBN 978-80-7238-617-8.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7766" y="2852936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90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</TotalTime>
  <Words>185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Permanentní magnet</vt:lpstr>
      <vt:lpstr>Prezentace aplikace PowerPoint</vt:lpstr>
      <vt:lpstr>Prezentace aplikace PowerPoint</vt:lpstr>
    </vt:vector>
  </TitlesOfParts>
  <Company>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</dc:creator>
  <cp:lastModifiedBy>admin</cp:lastModifiedBy>
  <cp:revision>3</cp:revision>
  <dcterms:created xsi:type="dcterms:W3CDTF">2011-10-29T17:01:26Z</dcterms:created>
  <dcterms:modified xsi:type="dcterms:W3CDTF">2011-09-03T19:41:37Z</dcterms:modified>
</cp:coreProperties>
</file>