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0D2BB8-D99E-469C-904F-FF641AB5654B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88378E-A0E9-4843-B298-5AF7D24BCB3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0131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579F8A-8230-402C-BFF6-0D13854B4778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2034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FE2ABC1-95D9-48EB-AAEC-98369ACA9E84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DB2D7D3-E76B-433C-AB10-733AC51914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292600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55650" y="404530"/>
            <a:ext cx="6970819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NÁZEV ŠKOLY: 2. ZÁKLADNÍ ŠKOLA, RAKOVNÍK, HUSOVO NÁM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Ě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STÍ 3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AUTOR: MGR. TOMÁŠ ERICH LÜFTNER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DATUM VYTVO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Ř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ENÍ: ŘÍJEN 2011 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NÁZEV: VY_32_INOVACE_03_9._ROČNÍK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VZD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Ě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LÁVACÍ OBLAST: ČLOVĚK A PŘÍRODA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TÉMA: ELEKTROMAGNETICKÁ_INDUKCE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Č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ÍSLO PROJEKTU: CZ.1.07/1.4.00/21.1427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409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Anotace:</a:t>
            </a:r>
          </a:p>
          <a:p>
            <a:r>
              <a:rPr lang="cs-CZ" sz="2000" dirty="0" smtClean="0"/>
              <a:t>- Využití při výkladu elektromagnetické indukci.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Objasnění, kdy vzniká indukovaný proud.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 snímky 4, 5, 8 – animace - elektromagnetické </a:t>
            </a:r>
            <a:r>
              <a:rPr lang="cs-CZ" sz="2000" dirty="0" smtClean="0"/>
              <a:t>indukce.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38394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Elektromagnetická indukce</a:t>
            </a:r>
            <a:endParaRPr lang="cs-CZ" dirty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500063" y="1571625"/>
            <a:ext cx="74295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cs-CZ"/>
              <a:t>Indukované napětí vzniká v okolí cívky  při změně magnetického pole</a:t>
            </a:r>
          </a:p>
          <a:p>
            <a:pPr eaLnBrk="1" hangingPunct="1">
              <a:buFont typeface="Arial" charset="0"/>
              <a:buChar char="•"/>
            </a:pPr>
            <a:r>
              <a:rPr lang="cs-CZ"/>
              <a:t>V uzavřeném obvodu cívky vzniká indukovaný proud</a:t>
            </a:r>
          </a:p>
          <a:p>
            <a:pPr eaLnBrk="1" hangingPunct="1"/>
            <a:endParaRPr lang="cs-CZ"/>
          </a:p>
          <a:p>
            <a:pPr eaLnBrk="1" hangingPunct="1">
              <a:buFont typeface="Arial" charset="0"/>
              <a:buChar char="•"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0424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Skupina 127"/>
          <p:cNvGrpSpPr/>
          <p:nvPr/>
        </p:nvGrpSpPr>
        <p:grpSpPr>
          <a:xfrm>
            <a:off x="1187624" y="4941168"/>
            <a:ext cx="3096344" cy="360040"/>
            <a:chOff x="2267744" y="2132856"/>
            <a:chExt cx="3096344" cy="360040"/>
          </a:xfrm>
        </p:grpSpPr>
        <p:sp>
          <p:nvSpPr>
            <p:cNvPr id="126" name="Krychle 125"/>
            <p:cNvSpPr/>
            <p:nvPr/>
          </p:nvSpPr>
          <p:spPr>
            <a:xfrm>
              <a:off x="2267744" y="2132856"/>
              <a:ext cx="1584176" cy="360040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7" name="Krychle 126"/>
            <p:cNvSpPr/>
            <p:nvPr/>
          </p:nvSpPr>
          <p:spPr>
            <a:xfrm>
              <a:off x="3779912" y="2132856"/>
              <a:ext cx="1584176" cy="360040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b="1" dirty="0"/>
            </a:p>
          </p:txBody>
        </p:sp>
      </p:grpSp>
      <p:sp>
        <p:nvSpPr>
          <p:cNvPr id="133" name="Plechovka 132"/>
          <p:cNvSpPr/>
          <p:nvPr/>
        </p:nvSpPr>
        <p:spPr>
          <a:xfrm rot="16200000">
            <a:off x="5027173" y="3380117"/>
            <a:ext cx="2618046" cy="3528392"/>
          </a:xfrm>
          <a:prstGeom prst="can">
            <a:avLst>
              <a:gd name="adj" fmla="val 7386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635896" y="476672"/>
            <a:ext cx="3024336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9" name="Přímá spojovací čára 118"/>
          <p:cNvCxnSpPr/>
          <p:nvPr/>
        </p:nvCxnSpPr>
        <p:spPr>
          <a:xfrm>
            <a:off x="3995936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Přímá spojovací čára 119"/>
          <p:cNvCxnSpPr/>
          <p:nvPr/>
        </p:nvCxnSpPr>
        <p:spPr>
          <a:xfrm>
            <a:off x="4355976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římá spojovací čára 120"/>
          <p:cNvCxnSpPr/>
          <p:nvPr/>
        </p:nvCxnSpPr>
        <p:spPr>
          <a:xfrm>
            <a:off x="4716016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římá spojovací čára 121"/>
          <p:cNvCxnSpPr/>
          <p:nvPr/>
        </p:nvCxnSpPr>
        <p:spPr>
          <a:xfrm>
            <a:off x="5135185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ovací čára 122"/>
          <p:cNvCxnSpPr/>
          <p:nvPr/>
        </p:nvCxnSpPr>
        <p:spPr>
          <a:xfrm>
            <a:off x="5508104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Přímá spojovací čára 123"/>
          <p:cNvCxnSpPr/>
          <p:nvPr/>
        </p:nvCxnSpPr>
        <p:spPr>
          <a:xfrm>
            <a:off x="5868144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ovací čára 124"/>
          <p:cNvCxnSpPr/>
          <p:nvPr/>
        </p:nvCxnSpPr>
        <p:spPr>
          <a:xfrm>
            <a:off x="6228184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Šipka doprava 57"/>
          <p:cNvSpPr/>
          <p:nvPr/>
        </p:nvSpPr>
        <p:spPr>
          <a:xfrm rot="16200000">
            <a:off x="4564386" y="993608"/>
            <a:ext cx="115213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9" name="Skupina 8"/>
          <p:cNvGrpSpPr/>
          <p:nvPr/>
        </p:nvGrpSpPr>
        <p:grpSpPr>
          <a:xfrm rot="16200000">
            <a:off x="3371723" y="5042598"/>
            <a:ext cx="2592288" cy="191733"/>
            <a:chOff x="1331640" y="404664"/>
            <a:chExt cx="2592288" cy="3384376"/>
          </a:xfrm>
          <a:solidFill>
            <a:srgbClr val="92D050"/>
          </a:solidFill>
        </p:grpSpPr>
        <p:sp>
          <p:nvSpPr>
            <p:cNvPr id="4" name="Plechovka 3"/>
            <p:cNvSpPr/>
            <p:nvPr/>
          </p:nvSpPr>
          <p:spPr>
            <a:xfrm>
              <a:off x="1331640" y="404664"/>
              <a:ext cx="2592288" cy="3384376"/>
            </a:xfrm>
            <a:prstGeom prst="can">
              <a:avLst>
                <a:gd name="adj" fmla="val 65278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1763688" y="692696"/>
              <a:ext cx="1656184" cy="108012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31" name="Obdélník 130"/>
          <p:cNvSpPr/>
          <p:nvPr/>
        </p:nvSpPr>
        <p:spPr>
          <a:xfrm>
            <a:off x="4139952" y="1700808"/>
            <a:ext cx="36004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Obdélník 131"/>
          <p:cNvSpPr/>
          <p:nvPr/>
        </p:nvSpPr>
        <p:spPr>
          <a:xfrm>
            <a:off x="5868144" y="1700808"/>
            <a:ext cx="36004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9" name="Přímá spojovací čára 138"/>
          <p:cNvCxnSpPr/>
          <p:nvPr/>
        </p:nvCxnSpPr>
        <p:spPr>
          <a:xfrm flipH="1">
            <a:off x="6516216" y="3861048"/>
            <a:ext cx="504056" cy="25922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Přímá spojovací čára 140"/>
          <p:cNvCxnSpPr/>
          <p:nvPr/>
        </p:nvCxnSpPr>
        <p:spPr>
          <a:xfrm flipH="1">
            <a:off x="5796136" y="3861048"/>
            <a:ext cx="504056" cy="25922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Přímá spojovací čára 142"/>
          <p:cNvCxnSpPr/>
          <p:nvPr/>
        </p:nvCxnSpPr>
        <p:spPr>
          <a:xfrm flipH="1">
            <a:off x="5076056" y="3861048"/>
            <a:ext cx="504056" cy="25922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Ohnutý pruh 143"/>
          <p:cNvSpPr/>
          <p:nvPr/>
        </p:nvSpPr>
        <p:spPr>
          <a:xfrm>
            <a:off x="5580112" y="3722298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5" name="Ohnutý pruh 144"/>
          <p:cNvSpPr/>
          <p:nvPr/>
        </p:nvSpPr>
        <p:spPr>
          <a:xfrm>
            <a:off x="6300192" y="3717032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6" name="Ohnutý pruh 145"/>
          <p:cNvSpPr/>
          <p:nvPr/>
        </p:nvSpPr>
        <p:spPr>
          <a:xfrm>
            <a:off x="7020272" y="3717032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7" name="Ohnutý pruh 146"/>
          <p:cNvSpPr/>
          <p:nvPr/>
        </p:nvSpPr>
        <p:spPr>
          <a:xfrm rot="10962960">
            <a:off x="6162799" y="6300951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8" name="Ohnutý pruh 147"/>
          <p:cNvSpPr/>
          <p:nvPr/>
        </p:nvSpPr>
        <p:spPr>
          <a:xfrm rot="10962960">
            <a:off x="5429473" y="6317689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9" name="Ohnutý pruh 148"/>
          <p:cNvSpPr/>
          <p:nvPr/>
        </p:nvSpPr>
        <p:spPr>
          <a:xfrm rot="10962960">
            <a:off x="6882879" y="6317689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50" name="Přímá spojovací čára 149"/>
          <p:cNvCxnSpPr/>
          <p:nvPr/>
        </p:nvCxnSpPr>
        <p:spPr>
          <a:xfrm flipH="1">
            <a:off x="7236296" y="3861048"/>
            <a:ext cx="504056" cy="25922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Přímá spojovací čára 151"/>
          <p:cNvCxnSpPr>
            <a:stCxn id="131" idx="2"/>
          </p:cNvCxnSpPr>
          <p:nvPr/>
        </p:nvCxnSpPr>
        <p:spPr>
          <a:xfrm>
            <a:off x="4319972" y="1916832"/>
            <a:ext cx="756084" cy="187220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Přímá spojovací čára 153"/>
          <p:cNvCxnSpPr>
            <a:stCxn id="132" idx="2"/>
          </p:cNvCxnSpPr>
          <p:nvPr/>
        </p:nvCxnSpPr>
        <p:spPr>
          <a:xfrm>
            <a:off x="6048164" y="1916832"/>
            <a:ext cx="1692188" cy="19442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5321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88529E-7 L -0.12517 -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518 -0.00185 L 0.00086 -0.001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49769E-7 L 0.12604 -2.49769E-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861 1.54487E-6 L -0.00139 1.54487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5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17 -3.88529E-7 L -0.00225 -3.88529E-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8" grpId="1" animBg="1"/>
      <p:bldP spid="58" grpId="2" animBg="1"/>
      <p:bldP spid="58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27"/>
          <p:cNvGrpSpPr/>
          <p:nvPr/>
        </p:nvGrpSpPr>
        <p:grpSpPr>
          <a:xfrm rot="10800000">
            <a:off x="1187624" y="4941168"/>
            <a:ext cx="3096344" cy="360040"/>
            <a:chOff x="2267744" y="2132856"/>
            <a:chExt cx="3096344" cy="360040"/>
          </a:xfrm>
        </p:grpSpPr>
        <p:sp>
          <p:nvSpPr>
            <p:cNvPr id="126" name="Krychle 125"/>
            <p:cNvSpPr/>
            <p:nvPr/>
          </p:nvSpPr>
          <p:spPr>
            <a:xfrm>
              <a:off x="2267744" y="2132856"/>
              <a:ext cx="1584176" cy="360040"/>
            </a:xfrm>
            <a:prstGeom prst="cube">
              <a:avLst/>
            </a:prstGeom>
            <a:solidFill>
              <a:schemeClr val="accent2"/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7" name="Krychle 126"/>
            <p:cNvSpPr/>
            <p:nvPr/>
          </p:nvSpPr>
          <p:spPr>
            <a:xfrm>
              <a:off x="3779912" y="2132856"/>
              <a:ext cx="1584176" cy="360040"/>
            </a:xfrm>
            <a:prstGeom prst="cub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b="1" dirty="0"/>
            </a:p>
          </p:txBody>
        </p:sp>
      </p:grpSp>
      <p:sp>
        <p:nvSpPr>
          <p:cNvPr id="133" name="Plechovka 132"/>
          <p:cNvSpPr/>
          <p:nvPr/>
        </p:nvSpPr>
        <p:spPr>
          <a:xfrm rot="16200000">
            <a:off x="5027173" y="3380117"/>
            <a:ext cx="2618046" cy="3528392"/>
          </a:xfrm>
          <a:prstGeom prst="can">
            <a:avLst>
              <a:gd name="adj" fmla="val 7386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635896" y="476672"/>
            <a:ext cx="3024336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9" name="Přímá spojovací čára 118"/>
          <p:cNvCxnSpPr/>
          <p:nvPr/>
        </p:nvCxnSpPr>
        <p:spPr>
          <a:xfrm>
            <a:off x="3995936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Přímá spojovací čára 119"/>
          <p:cNvCxnSpPr/>
          <p:nvPr/>
        </p:nvCxnSpPr>
        <p:spPr>
          <a:xfrm>
            <a:off x="4355976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římá spojovací čára 120"/>
          <p:cNvCxnSpPr/>
          <p:nvPr/>
        </p:nvCxnSpPr>
        <p:spPr>
          <a:xfrm>
            <a:off x="4716016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římá spojovací čára 121"/>
          <p:cNvCxnSpPr/>
          <p:nvPr/>
        </p:nvCxnSpPr>
        <p:spPr>
          <a:xfrm>
            <a:off x="5135185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Přímá spojovací čára 122"/>
          <p:cNvCxnSpPr/>
          <p:nvPr/>
        </p:nvCxnSpPr>
        <p:spPr>
          <a:xfrm>
            <a:off x="5508104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Přímá spojovací čára 123"/>
          <p:cNvCxnSpPr/>
          <p:nvPr/>
        </p:nvCxnSpPr>
        <p:spPr>
          <a:xfrm>
            <a:off x="5868144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Přímá spojovací čára 124"/>
          <p:cNvCxnSpPr/>
          <p:nvPr/>
        </p:nvCxnSpPr>
        <p:spPr>
          <a:xfrm>
            <a:off x="6228184" y="476672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Šipka doprava 57"/>
          <p:cNvSpPr/>
          <p:nvPr/>
        </p:nvSpPr>
        <p:spPr>
          <a:xfrm rot="16200000">
            <a:off x="4564386" y="993608"/>
            <a:ext cx="115213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8"/>
          <p:cNvGrpSpPr/>
          <p:nvPr/>
        </p:nvGrpSpPr>
        <p:grpSpPr>
          <a:xfrm rot="16200000">
            <a:off x="3371723" y="5042598"/>
            <a:ext cx="2592288" cy="191733"/>
            <a:chOff x="1331640" y="404664"/>
            <a:chExt cx="2592288" cy="3384376"/>
          </a:xfrm>
          <a:solidFill>
            <a:srgbClr val="92D050"/>
          </a:solidFill>
        </p:grpSpPr>
        <p:sp>
          <p:nvSpPr>
            <p:cNvPr id="4" name="Plechovka 3"/>
            <p:cNvSpPr/>
            <p:nvPr/>
          </p:nvSpPr>
          <p:spPr>
            <a:xfrm>
              <a:off x="1331640" y="404664"/>
              <a:ext cx="2592288" cy="3384376"/>
            </a:xfrm>
            <a:prstGeom prst="can">
              <a:avLst>
                <a:gd name="adj" fmla="val 65278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Elipsa 7"/>
            <p:cNvSpPr/>
            <p:nvPr/>
          </p:nvSpPr>
          <p:spPr>
            <a:xfrm>
              <a:off x="1763688" y="692696"/>
              <a:ext cx="1656184" cy="1080120"/>
            </a:xfrm>
            <a:prstGeom prst="ellips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31" name="Obdélník 130"/>
          <p:cNvSpPr/>
          <p:nvPr/>
        </p:nvSpPr>
        <p:spPr>
          <a:xfrm>
            <a:off x="4139952" y="1700808"/>
            <a:ext cx="36004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Obdélník 131"/>
          <p:cNvSpPr/>
          <p:nvPr/>
        </p:nvSpPr>
        <p:spPr>
          <a:xfrm>
            <a:off x="5868144" y="1700808"/>
            <a:ext cx="36004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9" name="Přímá spojovací čára 138"/>
          <p:cNvCxnSpPr/>
          <p:nvPr/>
        </p:nvCxnSpPr>
        <p:spPr>
          <a:xfrm flipH="1">
            <a:off x="6516216" y="3861048"/>
            <a:ext cx="504056" cy="25922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Přímá spojovací čára 140"/>
          <p:cNvCxnSpPr/>
          <p:nvPr/>
        </p:nvCxnSpPr>
        <p:spPr>
          <a:xfrm flipH="1">
            <a:off x="5796136" y="3861048"/>
            <a:ext cx="504056" cy="25922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Přímá spojovací čára 142"/>
          <p:cNvCxnSpPr/>
          <p:nvPr/>
        </p:nvCxnSpPr>
        <p:spPr>
          <a:xfrm flipH="1">
            <a:off x="5076056" y="3861048"/>
            <a:ext cx="504056" cy="25922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Ohnutý pruh 143"/>
          <p:cNvSpPr/>
          <p:nvPr/>
        </p:nvSpPr>
        <p:spPr>
          <a:xfrm>
            <a:off x="5580112" y="3722298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5" name="Ohnutý pruh 144"/>
          <p:cNvSpPr/>
          <p:nvPr/>
        </p:nvSpPr>
        <p:spPr>
          <a:xfrm>
            <a:off x="6300192" y="3717032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6" name="Ohnutý pruh 145"/>
          <p:cNvSpPr/>
          <p:nvPr/>
        </p:nvSpPr>
        <p:spPr>
          <a:xfrm>
            <a:off x="7020272" y="3717032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7" name="Ohnutý pruh 146"/>
          <p:cNvSpPr/>
          <p:nvPr/>
        </p:nvSpPr>
        <p:spPr>
          <a:xfrm rot="10962960">
            <a:off x="6162799" y="6300951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8" name="Ohnutý pruh 147"/>
          <p:cNvSpPr/>
          <p:nvPr/>
        </p:nvSpPr>
        <p:spPr>
          <a:xfrm rot="10962960">
            <a:off x="5429473" y="6317689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9" name="Ohnutý pruh 148"/>
          <p:cNvSpPr/>
          <p:nvPr/>
        </p:nvSpPr>
        <p:spPr>
          <a:xfrm rot="10962960">
            <a:off x="6882879" y="6317689"/>
            <a:ext cx="360040" cy="288032"/>
          </a:xfrm>
          <a:prstGeom prst="blockArc">
            <a:avLst>
              <a:gd name="adj1" fmla="val 10800000"/>
              <a:gd name="adj2" fmla="val 86010"/>
              <a:gd name="adj3" fmla="val 4448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50" name="Přímá spojovací čára 149"/>
          <p:cNvCxnSpPr/>
          <p:nvPr/>
        </p:nvCxnSpPr>
        <p:spPr>
          <a:xfrm flipH="1">
            <a:off x="7236296" y="3861048"/>
            <a:ext cx="504056" cy="25922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Přímá spojovací čára 151"/>
          <p:cNvCxnSpPr>
            <a:stCxn id="131" idx="2"/>
          </p:cNvCxnSpPr>
          <p:nvPr/>
        </p:nvCxnSpPr>
        <p:spPr>
          <a:xfrm>
            <a:off x="4319972" y="1916832"/>
            <a:ext cx="756084" cy="187220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Přímá spojovací čára 153"/>
          <p:cNvCxnSpPr>
            <a:stCxn id="132" idx="2"/>
          </p:cNvCxnSpPr>
          <p:nvPr/>
        </p:nvCxnSpPr>
        <p:spPr>
          <a:xfrm>
            <a:off x="6048164" y="1916832"/>
            <a:ext cx="1692188" cy="19442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40607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49769E-7 L 0.12604 -2.49769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17 -3.88529E-7 L -0.00225 -3.88529E-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88529E-7 L -0.12517 -0.0018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1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861 1.54487E-6 L -0.00139 1.54487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518 -0.00185 L 0.00086 -0.001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8" grpId="1" animBg="1"/>
      <p:bldP spid="58" grpId="2" animBg="1"/>
      <p:bldP spid="58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537" y="908720"/>
            <a:ext cx="8669337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8613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Vzájemná indukce</a:t>
            </a:r>
            <a:endParaRPr lang="cs-CZ" dirty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428625" y="1714500"/>
            <a:ext cx="8143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cs-CZ"/>
              <a:t>Vzniká u cívek, které jsou umístěné blízko sebe.</a:t>
            </a:r>
          </a:p>
          <a:p>
            <a:pPr eaLnBrk="1" hangingPunct="1">
              <a:buFont typeface="Arial" charset="0"/>
              <a:buChar char="•"/>
            </a:pPr>
            <a:r>
              <a:rPr lang="cs-CZ"/>
              <a:t>Cívka připojena ke zdroji napětí – primární</a:t>
            </a:r>
          </a:p>
          <a:p>
            <a:pPr eaLnBrk="1" hangingPunct="1">
              <a:buFont typeface="Arial" charset="0"/>
              <a:buChar char="•"/>
            </a:pPr>
            <a:r>
              <a:rPr lang="cs-CZ"/>
              <a:t>Cívka připojená k ampérmetru - sekundární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428625" y="5072063"/>
            <a:ext cx="75723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cs-CZ"/>
              <a:t>V sekundární cívce se indukuje proud z magnetického pole  primární cívky.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 rot="5400000">
            <a:off x="677862" y="4608513"/>
            <a:ext cx="500063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>
            <a:off x="927894" y="4644231"/>
            <a:ext cx="28575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1071563" y="4643438"/>
            <a:ext cx="1000125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lipsa 10"/>
          <p:cNvSpPr/>
          <p:nvPr/>
        </p:nvSpPr>
        <p:spPr>
          <a:xfrm>
            <a:off x="2071688" y="45720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357438" y="45720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4" name="Přímá spojovací čára 13"/>
          <p:cNvCxnSpPr>
            <a:stCxn id="12" idx="6"/>
          </p:cNvCxnSpPr>
          <p:nvPr/>
        </p:nvCxnSpPr>
        <p:spPr>
          <a:xfrm>
            <a:off x="2500313" y="4643438"/>
            <a:ext cx="214312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5400000" flipH="1" flipV="1">
            <a:off x="2106613" y="4037013"/>
            <a:ext cx="12144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hnutý pruh 17"/>
          <p:cNvSpPr/>
          <p:nvPr/>
        </p:nvSpPr>
        <p:spPr>
          <a:xfrm>
            <a:off x="2500313" y="3357563"/>
            <a:ext cx="214312" cy="214312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Ohnutý pruh 18"/>
          <p:cNvSpPr/>
          <p:nvPr/>
        </p:nvSpPr>
        <p:spPr>
          <a:xfrm>
            <a:off x="2286000" y="3357563"/>
            <a:ext cx="214313" cy="214312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Ohnutý pruh 19"/>
          <p:cNvSpPr/>
          <p:nvPr/>
        </p:nvSpPr>
        <p:spPr>
          <a:xfrm>
            <a:off x="2071688" y="3357563"/>
            <a:ext cx="214312" cy="214312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hnutý pruh 20"/>
          <p:cNvSpPr/>
          <p:nvPr/>
        </p:nvSpPr>
        <p:spPr>
          <a:xfrm>
            <a:off x="1857375" y="3357563"/>
            <a:ext cx="214313" cy="214312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10800000" flipV="1">
            <a:off x="1214438" y="3429000"/>
            <a:ext cx="6429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rot="5400000">
            <a:off x="1106488" y="3536950"/>
            <a:ext cx="21431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1000125" y="3643313"/>
            <a:ext cx="500063" cy="214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29" name="Přímá spojovací čára 28"/>
          <p:cNvCxnSpPr/>
          <p:nvPr/>
        </p:nvCxnSpPr>
        <p:spPr>
          <a:xfrm rot="10800000" flipV="1">
            <a:off x="285750" y="3714750"/>
            <a:ext cx="7143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rot="10800000">
            <a:off x="285750" y="4643438"/>
            <a:ext cx="64293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 rot="5400000" flipH="1" flipV="1">
            <a:off x="-180181" y="4179094"/>
            <a:ext cx="930275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hnutý pruh 36"/>
          <p:cNvSpPr/>
          <p:nvPr/>
        </p:nvSpPr>
        <p:spPr>
          <a:xfrm>
            <a:off x="3571875" y="3357563"/>
            <a:ext cx="214313" cy="214312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38" name="Ohnutý pruh 37"/>
          <p:cNvSpPr/>
          <p:nvPr/>
        </p:nvSpPr>
        <p:spPr>
          <a:xfrm>
            <a:off x="3357563" y="3357563"/>
            <a:ext cx="214312" cy="214312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39" name="Ohnutý pruh 38"/>
          <p:cNvSpPr/>
          <p:nvPr/>
        </p:nvSpPr>
        <p:spPr>
          <a:xfrm>
            <a:off x="3143250" y="3357563"/>
            <a:ext cx="214313" cy="214312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40" name="Ohnutý pruh 39"/>
          <p:cNvSpPr/>
          <p:nvPr/>
        </p:nvSpPr>
        <p:spPr>
          <a:xfrm>
            <a:off x="2928938" y="3357563"/>
            <a:ext cx="214312" cy="214312"/>
          </a:xfrm>
          <a:prstGeom prst="blockArc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41" name="Přímá spojovací čára 40"/>
          <p:cNvCxnSpPr/>
          <p:nvPr/>
        </p:nvCxnSpPr>
        <p:spPr>
          <a:xfrm rot="5400000" flipH="1" flipV="1">
            <a:off x="2322513" y="4035425"/>
            <a:ext cx="121443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2928938" y="4643438"/>
            <a:ext cx="1357312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>
            <a:off x="3786188" y="3429000"/>
            <a:ext cx="50006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Elipsa 46"/>
          <p:cNvSpPr/>
          <p:nvPr/>
        </p:nvSpPr>
        <p:spPr>
          <a:xfrm>
            <a:off x="3857625" y="3571875"/>
            <a:ext cx="857250" cy="8572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49" name="Přímá spojovací čára 48"/>
          <p:cNvCxnSpPr>
            <a:endCxn id="47" idx="4"/>
          </p:cNvCxnSpPr>
          <p:nvPr/>
        </p:nvCxnSpPr>
        <p:spPr>
          <a:xfrm rot="5400000" flipH="1" flipV="1">
            <a:off x="4178301" y="4537075"/>
            <a:ext cx="214312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>
            <a:stCxn id="47" idx="0"/>
          </p:cNvCxnSpPr>
          <p:nvPr/>
        </p:nvCxnSpPr>
        <p:spPr>
          <a:xfrm rot="5400000" flipH="1" flipV="1">
            <a:off x="4214019" y="3501232"/>
            <a:ext cx="142875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>
            <a:spLocks noChangeArrowheads="1"/>
          </p:cNvSpPr>
          <p:nvPr/>
        </p:nvSpPr>
        <p:spPr bwMode="auto">
          <a:xfrm>
            <a:off x="4071938" y="3786188"/>
            <a:ext cx="428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cs-CZ"/>
              <a:t>A</a:t>
            </a:r>
          </a:p>
        </p:txBody>
      </p:sp>
      <p:cxnSp>
        <p:nvCxnSpPr>
          <p:cNvPr id="56" name="Přímá spojovací šipka 55"/>
          <p:cNvCxnSpPr/>
          <p:nvPr/>
        </p:nvCxnSpPr>
        <p:spPr>
          <a:xfrm rot="10800000" flipV="1">
            <a:off x="2643188" y="2357438"/>
            <a:ext cx="2214562" cy="10001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šipka 57"/>
          <p:cNvCxnSpPr/>
          <p:nvPr/>
        </p:nvCxnSpPr>
        <p:spPr>
          <a:xfrm rot="10800000" flipV="1">
            <a:off x="3714750" y="2786063"/>
            <a:ext cx="1643063" cy="500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ovéPole 60"/>
          <p:cNvSpPr txBox="1">
            <a:spLocks noChangeArrowheads="1"/>
          </p:cNvSpPr>
          <p:nvPr/>
        </p:nvSpPr>
        <p:spPr bwMode="auto">
          <a:xfrm>
            <a:off x="428625" y="5786438"/>
            <a:ext cx="7500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r>
              <a:rPr lang="cs-CZ" dirty="0"/>
              <a:t>Při změně proudu v prim. </a:t>
            </a:r>
            <a:r>
              <a:rPr lang="cs-CZ"/>
              <a:t>cívce dochází i ke změně proudu </a:t>
            </a:r>
            <a:r>
              <a:rPr lang="cs-CZ" smtClean="0"/>
              <a:t>v </a:t>
            </a:r>
            <a:r>
              <a:rPr lang="cs-CZ"/>
              <a:t>sek. </a:t>
            </a:r>
            <a:r>
              <a:rPr lang="cs-CZ" dirty="0"/>
              <a:t>cívce. </a:t>
            </a:r>
          </a:p>
        </p:txBody>
      </p:sp>
      <p:cxnSp>
        <p:nvCxnSpPr>
          <p:cNvPr id="44" name="Přímá spojovací čára 43"/>
          <p:cNvCxnSpPr>
            <a:stCxn id="11" idx="0"/>
          </p:cNvCxnSpPr>
          <p:nvPr/>
        </p:nvCxnSpPr>
        <p:spPr>
          <a:xfrm rot="5400000" flipH="1" flipV="1">
            <a:off x="2214562" y="4357688"/>
            <a:ext cx="142875" cy="285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8727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 animBg="1"/>
      <p:bldP spid="12" grpId="0" animBg="1"/>
      <p:bldP spid="27" grpId="0" animBg="1"/>
      <p:bldP spid="47" grpId="0" animBg="1"/>
      <p:bldP spid="54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Skupina 32"/>
          <p:cNvGrpSpPr/>
          <p:nvPr/>
        </p:nvGrpSpPr>
        <p:grpSpPr>
          <a:xfrm>
            <a:off x="2339752" y="1628800"/>
            <a:ext cx="3600400" cy="1584176"/>
            <a:chOff x="3851920" y="1340768"/>
            <a:chExt cx="3600400" cy="1584176"/>
          </a:xfrm>
        </p:grpSpPr>
        <p:sp>
          <p:nvSpPr>
            <p:cNvPr id="32" name="Obdélník 31"/>
            <p:cNvSpPr/>
            <p:nvPr/>
          </p:nvSpPr>
          <p:spPr>
            <a:xfrm>
              <a:off x="4499992" y="1772816"/>
              <a:ext cx="2088232" cy="57606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6" name="Skupina 15"/>
            <p:cNvGrpSpPr/>
            <p:nvPr/>
          </p:nvGrpSpPr>
          <p:grpSpPr>
            <a:xfrm>
              <a:off x="5940152" y="1340768"/>
              <a:ext cx="1512168" cy="1584176"/>
              <a:chOff x="4572000" y="3717032"/>
              <a:chExt cx="3528392" cy="2888689"/>
            </a:xfrm>
          </p:grpSpPr>
          <p:sp>
            <p:nvSpPr>
              <p:cNvPr id="2" name="Plechovka 1"/>
              <p:cNvSpPr/>
              <p:nvPr/>
            </p:nvSpPr>
            <p:spPr>
              <a:xfrm rot="16200000">
                <a:off x="5027173" y="3380117"/>
                <a:ext cx="2618046" cy="3528392"/>
              </a:xfrm>
              <a:prstGeom prst="can">
                <a:avLst>
                  <a:gd name="adj" fmla="val 7386"/>
                </a:avLst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3" name="Skupina 8"/>
              <p:cNvGrpSpPr/>
              <p:nvPr/>
            </p:nvGrpSpPr>
            <p:grpSpPr>
              <a:xfrm rot="16200000">
                <a:off x="3371723" y="5042598"/>
                <a:ext cx="2592288" cy="191733"/>
                <a:chOff x="1331640" y="404664"/>
                <a:chExt cx="2592288" cy="3384376"/>
              </a:xfrm>
              <a:solidFill>
                <a:srgbClr val="92D050"/>
              </a:solidFill>
            </p:grpSpPr>
            <p:sp>
              <p:nvSpPr>
                <p:cNvPr id="4" name="Plechovka 3"/>
                <p:cNvSpPr/>
                <p:nvPr/>
              </p:nvSpPr>
              <p:spPr>
                <a:xfrm>
                  <a:off x="1331640" y="404664"/>
                  <a:ext cx="2592288" cy="3384376"/>
                </a:xfrm>
                <a:prstGeom prst="can">
                  <a:avLst>
                    <a:gd name="adj" fmla="val 65278"/>
                  </a:avLst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5" name="Elipsa 4"/>
                <p:cNvSpPr/>
                <p:nvPr/>
              </p:nvSpPr>
              <p:spPr>
                <a:xfrm>
                  <a:off x="1763688" y="692696"/>
                  <a:ext cx="1656184" cy="1080120"/>
                </a:xfrm>
                <a:prstGeom prst="ellipse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cxnSp>
            <p:nvCxnSpPr>
              <p:cNvPr id="6" name="Přímá spojovací čára 5"/>
              <p:cNvCxnSpPr/>
              <p:nvPr/>
            </p:nvCxnSpPr>
            <p:spPr>
              <a:xfrm flipH="1">
                <a:off x="6516216" y="3861048"/>
                <a:ext cx="504056" cy="2592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ovací čára 6"/>
              <p:cNvCxnSpPr/>
              <p:nvPr/>
            </p:nvCxnSpPr>
            <p:spPr>
              <a:xfrm flipH="1">
                <a:off x="5796136" y="3861048"/>
                <a:ext cx="504056" cy="2592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ovací čára 7"/>
              <p:cNvCxnSpPr/>
              <p:nvPr/>
            </p:nvCxnSpPr>
            <p:spPr>
              <a:xfrm flipH="1">
                <a:off x="5076056" y="3861048"/>
                <a:ext cx="504056" cy="2592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Ohnutý pruh 8"/>
              <p:cNvSpPr/>
              <p:nvPr/>
            </p:nvSpPr>
            <p:spPr>
              <a:xfrm>
                <a:off x="5580112" y="3722298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Ohnutý pruh 9"/>
              <p:cNvSpPr/>
              <p:nvPr/>
            </p:nvSpPr>
            <p:spPr>
              <a:xfrm>
                <a:off x="6300192" y="3717032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Ohnutý pruh 10"/>
              <p:cNvSpPr/>
              <p:nvPr/>
            </p:nvSpPr>
            <p:spPr>
              <a:xfrm>
                <a:off x="7020272" y="3717032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Ohnutý pruh 11"/>
              <p:cNvSpPr/>
              <p:nvPr/>
            </p:nvSpPr>
            <p:spPr>
              <a:xfrm rot="10962960">
                <a:off x="6162799" y="6300951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Ohnutý pruh 12"/>
              <p:cNvSpPr/>
              <p:nvPr/>
            </p:nvSpPr>
            <p:spPr>
              <a:xfrm rot="10962960">
                <a:off x="5429473" y="6317689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Ohnutý pruh 13"/>
              <p:cNvSpPr/>
              <p:nvPr/>
            </p:nvSpPr>
            <p:spPr>
              <a:xfrm rot="10962960">
                <a:off x="6882879" y="6317689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5" name="Přímá spojovací čára 14"/>
              <p:cNvCxnSpPr/>
              <p:nvPr/>
            </p:nvCxnSpPr>
            <p:spPr>
              <a:xfrm flipH="1">
                <a:off x="7236296" y="3861048"/>
                <a:ext cx="504056" cy="2592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Skupina 16"/>
            <p:cNvGrpSpPr/>
            <p:nvPr/>
          </p:nvGrpSpPr>
          <p:grpSpPr>
            <a:xfrm>
              <a:off x="3851920" y="1340768"/>
              <a:ext cx="1512168" cy="1584176"/>
              <a:chOff x="4572000" y="3717032"/>
              <a:chExt cx="3528392" cy="2888689"/>
            </a:xfrm>
          </p:grpSpPr>
          <p:sp>
            <p:nvSpPr>
              <p:cNvPr id="18" name="Plechovka 17"/>
              <p:cNvSpPr/>
              <p:nvPr/>
            </p:nvSpPr>
            <p:spPr>
              <a:xfrm rot="16200000">
                <a:off x="5027173" y="3380117"/>
                <a:ext cx="2618046" cy="3528392"/>
              </a:xfrm>
              <a:prstGeom prst="can">
                <a:avLst>
                  <a:gd name="adj" fmla="val 7386"/>
                </a:avLst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19" name="Skupina 8"/>
              <p:cNvGrpSpPr/>
              <p:nvPr/>
            </p:nvGrpSpPr>
            <p:grpSpPr>
              <a:xfrm rot="16200000">
                <a:off x="3371723" y="5042598"/>
                <a:ext cx="2592288" cy="191733"/>
                <a:chOff x="1331640" y="404664"/>
                <a:chExt cx="2592288" cy="3384376"/>
              </a:xfrm>
              <a:solidFill>
                <a:srgbClr val="92D050"/>
              </a:solidFill>
            </p:grpSpPr>
            <p:sp>
              <p:nvSpPr>
                <p:cNvPr id="30" name="Plechovka 3"/>
                <p:cNvSpPr/>
                <p:nvPr/>
              </p:nvSpPr>
              <p:spPr>
                <a:xfrm>
                  <a:off x="1331640" y="404664"/>
                  <a:ext cx="2592288" cy="3384376"/>
                </a:xfrm>
                <a:prstGeom prst="can">
                  <a:avLst>
                    <a:gd name="adj" fmla="val 65278"/>
                  </a:avLst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1" name="Elipsa 30"/>
                <p:cNvSpPr/>
                <p:nvPr/>
              </p:nvSpPr>
              <p:spPr>
                <a:xfrm>
                  <a:off x="1763688" y="692696"/>
                  <a:ext cx="1656184" cy="1080120"/>
                </a:xfrm>
                <a:prstGeom prst="ellipse">
                  <a:avLst/>
                </a:prstGeom>
                <a:grp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cxnSp>
            <p:nvCxnSpPr>
              <p:cNvPr id="20" name="Přímá spojovací čára 19"/>
              <p:cNvCxnSpPr/>
              <p:nvPr/>
            </p:nvCxnSpPr>
            <p:spPr>
              <a:xfrm flipH="1">
                <a:off x="6516216" y="3861048"/>
                <a:ext cx="504056" cy="2592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ovací čára 20"/>
              <p:cNvCxnSpPr/>
              <p:nvPr/>
            </p:nvCxnSpPr>
            <p:spPr>
              <a:xfrm flipH="1">
                <a:off x="5796136" y="3861048"/>
                <a:ext cx="504056" cy="2592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ovací čára 21"/>
              <p:cNvCxnSpPr/>
              <p:nvPr/>
            </p:nvCxnSpPr>
            <p:spPr>
              <a:xfrm flipH="1">
                <a:off x="5076056" y="3861048"/>
                <a:ext cx="504056" cy="2592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Ohnutý pruh 22"/>
              <p:cNvSpPr/>
              <p:nvPr/>
            </p:nvSpPr>
            <p:spPr>
              <a:xfrm>
                <a:off x="5580112" y="3722298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Ohnutý pruh 23"/>
              <p:cNvSpPr/>
              <p:nvPr/>
            </p:nvSpPr>
            <p:spPr>
              <a:xfrm>
                <a:off x="6300192" y="3717032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5" name="Ohnutý pruh 24"/>
              <p:cNvSpPr/>
              <p:nvPr/>
            </p:nvSpPr>
            <p:spPr>
              <a:xfrm>
                <a:off x="7020272" y="3717032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Ohnutý pruh 25"/>
              <p:cNvSpPr/>
              <p:nvPr/>
            </p:nvSpPr>
            <p:spPr>
              <a:xfrm rot="10962960">
                <a:off x="6162799" y="6300951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Ohnutý pruh 26"/>
              <p:cNvSpPr/>
              <p:nvPr/>
            </p:nvSpPr>
            <p:spPr>
              <a:xfrm rot="10962960">
                <a:off x="5429473" y="6317689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Ohnutý pruh 27"/>
              <p:cNvSpPr/>
              <p:nvPr/>
            </p:nvSpPr>
            <p:spPr>
              <a:xfrm rot="10962960">
                <a:off x="6882879" y="6317689"/>
                <a:ext cx="360040" cy="288032"/>
              </a:xfrm>
              <a:prstGeom prst="blockArc">
                <a:avLst>
                  <a:gd name="adj1" fmla="val 10800000"/>
                  <a:gd name="adj2" fmla="val 86010"/>
                  <a:gd name="adj3" fmla="val 4448"/>
                </a:avLst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9" name="Přímá spojovací čára 28"/>
              <p:cNvCxnSpPr/>
              <p:nvPr/>
            </p:nvCxnSpPr>
            <p:spPr>
              <a:xfrm flipH="1">
                <a:off x="7236296" y="3861048"/>
                <a:ext cx="504056" cy="25922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4" name="Obdélník 33"/>
          <p:cNvSpPr/>
          <p:nvPr/>
        </p:nvSpPr>
        <p:spPr>
          <a:xfrm>
            <a:off x="683568" y="5085184"/>
            <a:ext cx="115212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6" name="Přímá spojovací čára 35"/>
          <p:cNvCxnSpPr/>
          <p:nvPr/>
        </p:nvCxnSpPr>
        <p:spPr>
          <a:xfrm flipH="1" flipV="1">
            <a:off x="539552" y="4149080"/>
            <a:ext cx="216024" cy="93610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flipV="1">
            <a:off x="1691680" y="4581128"/>
            <a:ext cx="216024" cy="504056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2483768" y="5517232"/>
            <a:ext cx="129614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ovací čára 42"/>
          <p:cNvCxnSpPr/>
          <p:nvPr/>
        </p:nvCxnSpPr>
        <p:spPr>
          <a:xfrm flipV="1">
            <a:off x="2987824" y="5013176"/>
            <a:ext cx="0" cy="504056"/>
          </a:xfrm>
          <a:prstGeom prst="line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bdélník 43"/>
          <p:cNvSpPr/>
          <p:nvPr/>
        </p:nvSpPr>
        <p:spPr>
          <a:xfrm>
            <a:off x="2699792" y="5445224"/>
            <a:ext cx="144016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3563888" y="5445224"/>
            <a:ext cx="144016" cy="72008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395536" y="2708920"/>
            <a:ext cx="108012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475656" y="2852936"/>
            <a:ext cx="63624" cy="216024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331912" y="2865815"/>
            <a:ext cx="63624" cy="216024"/>
          </a:xfrm>
          <a:prstGeom prst="rect">
            <a:avLst/>
          </a:prstGeom>
          <a:solidFill>
            <a:schemeClr val="tx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788947" y="2564904"/>
            <a:ext cx="288032" cy="1440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Elipsa 50"/>
          <p:cNvSpPr/>
          <p:nvPr/>
        </p:nvSpPr>
        <p:spPr>
          <a:xfrm>
            <a:off x="539552" y="1844824"/>
            <a:ext cx="792088" cy="720080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ovací čára 52"/>
          <p:cNvCxnSpPr>
            <a:stCxn id="45" idx="1"/>
          </p:cNvCxnSpPr>
          <p:nvPr/>
        </p:nvCxnSpPr>
        <p:spPr>
          <a:xfrm flipV="1">
            <a:off x="3563888" y="3140968"/>
            <a:ext cx="72008" cy="23402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ravoúhlá spojovací čára 54"/>
          <p:cNvCxnSpPr/>
          <p:nvPr/>
        </p:nvCxnSpPr>
        <p:spPr>
          <a:xfrm rot="16200000" flipH="1">
            <a:off x="1871700" y="4617132"/>
            <a:ext cx="914400" cy="842392"/>
          </a:xfrm>
          <a:prstGeom prst="bentConnector3">
            <a:avLst>
              <a:gd name="adj1" fmla="val 704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ravoúhlá spojovací čára 57"/>
          <p:cNvCxnSpPr>
            <a:stCxn id="49" idx="2"/>
          </p:cNvCxnSpPr>
          <p:nvPr/>
        </p:nvCxnSpPr>
        <p:spPr>
          <a:xfrm rot="16200000" flipH="1">
            <a:off x="-81982" y="3527545"/>
            <a:ext cx="1067243" cy="175830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ravoúhlá spojovací čára 65"/>
          <p:cNvCxnSpPr>
            <a:stCxn id="48" idx="3"/>
          </p:cNvCxnSpPr>
          <p:nvPr/>
        </p:nvCxnSpPr>
        <p:spPr>
          <a:xfrm>
            <a:off x="1539280" y="2960948"/>
            <a:ext cx="1016496" cy="468052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>
            <a:off x="2555776" y="3140968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ovéPole 69"/>
          <p:cNvSpPr txBox="1"/>
          <p:nvPr/>
        </p:nvSpPr>
        <p:spPr>
          <a:xfrm>
            <a:off x="3275856" y="5446965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I</a:t>
            </a:r>
            <a:endParaRPr lang="cs-CZ" sz="3600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2699792" y="5445224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0</a:t>
            </a:r>
          </a:p>
        </p:txBody>
      </p:sp>
      <p:sp>
        <p:nvSpPr>
          <p:cNvPr id="76" name="Elipsa 75"/>
          <p:cNvSpPr/>
          <p:nvPr/>
        </p:nvSpPr>
        <p:spPr>
          <a:xfrm>
            <a:off x="552431" y="1857703"/>
            <a:ext cx="756000" cy="6840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Rovnoramenný trojúhelník 76"/>
          <p:cNvSpPr/>
          <p:nvPr/>
        </p:nvSpPr>
        <p:spPr>
          <a:xfrm rot="5400000">
            <a:off x="2316627" y="4375350"/>
            <a:ext cx="216024" cy="43204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Rovnoramenný trojúhelník 79"/>
          <p:cNvSpPr/>
          <p:nvPr/>
        </p:nvSpPr>
        <p:spPr>
          <a:xfrm rot="10800000">
            <a:off x="408415" y="3645024"/>
            <a:ext cx="252028" cy="396044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/>
          <p:cNvSpPr/>
          <p:nvPr/>
        </p:nvSpPr>
        <p:spPr>
          <a:xfrm>
            <a:off x="5868144" y="260648"/>
            <a:ext cx="3024336" cy="11967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2" name="Přímá spojovací čára 81"/>
          <p:cNvCxnSpPr/>
          <p:nvPr/>
        </p:nvCxnSpPr>
        <p:spPr>
          <a:xfrm>
            <a:off x="6228184" y="260648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ovací čára 82"/>
          <p:cNvCxnSpPr/>
          <p:nvPr/>
        </p:nvCxnSpPr>
        <p:spPr>
          <a:xfrm>
            <a:off x="6588224" y="260648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ovací čára 83"/>
          <p:cNvCxnSpPr/>
          <p:nvPr/>
        </p:nvCxnSpPr>
        <p:spPr>
          <a:xfrm>
            <a:off x="6948264" y="260648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ovací čára 84"/>
          <p:cNvCxnSpPr/>
          <p:nvPr/>
        </p:nvCxnSpPr>
        <p:spPr>
          <a:xfrm>
            <a:off x="7367433" y="260648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ovací čára 85"/>
          <p:cNvCxnSpPr/>
          <p:nvPr/>
        </p:nvCxnSpPr>
        <p:spPr>
          <a:xfrm>
            <a:off x="7740352" y="260648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čára 86"/>
          <p:cNvCxnSpPr/>
          <p:nvPr/>
        </p:nvCxnSpPr>
        <p:spPr>
          <a:xfrm>
            <a:off x="8100392" y="260648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ovací čára 87"/>
          <p:cNvCxnSpPr/>
          <p:nvPr/>
        </p:nvCxnSpPr>
        <p:spPr>
          <a:xfrm>
            <a:off x="8460432" y="260648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Šipka doprava 88"/>
          <p:cNvSpPr/>
          <p:nvPr/>
        </p:nvSpPr>
        <p:spPr>
          <a:xfrm rot="16200000">
            <a:off x="6796634" y="777584"/>
            <a:ext cx="115213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>
            <a:off x="6372200" y="1484784"/>
            <a:ext cx="36004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bdélník 90"/>
          <p:cNvSpPr/>
          <p:nvPr/>
        </p:nvSpPr>
        <p:spPr>
          <a:xfrm>
            <a:off x="8100392" y="1484784"/>
            <a:ext cx="36004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3" name="Přímá spojovací čára 92"/>
          <p:cNvCxnSpPr>
            <a:endCxn id="90" idx="2"/>
          </p:cNvCxnSpPr>
          <p:nvPr/>
        </p:nvCxnSpPr>
        <p:spPr>
          <a:xfrm>
            <a:off x="5796136" y="1700808"/>
            <a:ext cx="75608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Tvar 94"/>
          <p:cNvCxnSpPr>
            <a:endCxn id="91" idx="2"/>
          </p:cNvCxnSpPr>
          <p:nvPr/>
        </p:nvCxnSpPr>
        <p:spPr>
          <a:xfrm flipV="1">
            <a:off x="4644008" y="1700808"/>
            <a:ext cx="3636404" cy="2016224"/>
          </a:xfrm>
          <a:prstGeom prst="bentConnector2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ovací čára 97"/>
          <p:cNvCxnSpPr/>
          <p:nvPr/>
        </p:nvCxnSpPr>
        <p:spPr>
          <a:xfrm flipV="1">
            <a:off x="4644008" y="3140968"/>
            <a:ext cx="0" cy="57606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ovací čára 98"/>
          <p:cNvCxnSpPr/>
          <p:nvPr/>
        </p:nvCxnSpPr>
        <p:spPr>
          <a:xfrm flipV="1">
            <a:off x="2987824" y="5229200"/>
            <a:ext cx="504056" cy="288032"/>
          </a:xfrm>
          <a:prstGeom prst="line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ravoúhlá spojovací čára 105"/>
          <p:cNvCxnSpPr>
            <a:stCxn id="49" idx="2"/>
          </p:cNvCxnSpPr>
          <p:nvPr/>
        </p:nvCxnSpPr>
        <p:spPr>
          <a:xfrm rot="16200000" flipH="1">
            <a:off x="-262002" y="3707565"/>
            <a:ext cx="1499289" cy="247836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ravoúhlá spojovací čára 107"/>
          <p:cNvCxnSpPr/>
          <p:nvPr/>
        </p:nvCxnSpPr>
        <p:spPr>
          <a:xfrm rot="16200000" flipH="1">
            <a:off x="1799692" y="4473116"/>
            <a:ext cx="1296144" cy="648072"/>
          </a:xfrm>
          <a:prstGeom prst="bentConnector3">
            <a:avLst>
              <a:gd name="adj1" fmla="val -675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ovací čára 112"/>
          <p:cNvCxnSpPr/>
          <p:nvPr/>
        </p:nvCxnSpPr>
        <p:spPr>
          <a:xfrm flipV="1">
            <a:off x="1691680" y="4149080"/>
            <a:ext cx="432048" cy="93610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ovací čára 114"/>
          <p:cNvCxnSpPr/>
          <p:nvPr/>
        </p:nvCxnSpPr>
        <p:spPr>
          <a:xfrm flipH="1" flipV="1">
            <a:off x="611560" y="4581128"/>
            <a:ext cx="144016" cy="50405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Rovnoramenný trojúhelník 115"/>
          <p:cNvSpPr/>
          <p:nvPr/>
        </p:nvSpPr>
        <p:spPr>
          <a:xfrm>
            <a:off x="264399" y="3356992"/>
            <a:ext cx="144016" cy="432048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7" name="Rovnoramenný trojúhelník 116"/>
          <p:cNvSpPr/>
          <p:nvPr/>
        </p:nvSpPr>
        <p:spPr>
          <a:xfrm rot="16200000">
            <a:off x="2375756" y="3884173"/>
            <a:ext cx="144016" cy="504056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318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10916E-6 L -0.11614 2.10916E-6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806 2.10916E-6 L 1.94444E-6 2.10916E-6 " pathEditMode="relative" rAng="0" ptsTypes="AA">
                                      <p:cBhvr>
                                        <p:cTn id="2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10916E-6 L 0.11805 2.10916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35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805 2.10916E-6 L 0.00191 2.10916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63" presetClass="path" presetSubtype="0" accel="50000" decel="5000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92137E-6 L 0.11805 -4.92137E-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35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701 -0.00185 L 0.00087 -0.00185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5" presetClass="path" presetSubtype="0" accel="50000" decel="5000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185 L -0.11719 -0.00185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63" presetClass="path" presetSubtype="0" accel="50000" decel="5000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19 -0.00185 L 0.00087 -0.00185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80" grpId="0" animBg="1"/>
      <p:bldP spid="80" grpId="1" animBg="1"/>
      <p:bldP spid="89" grpId="0" animBg="1"/>
      <p:bldP spid="89" grpId="1" animBg="1"/>
      <p:bldP spid="89" grpId="2" animBg="1"/>
      <p:bldP spid="89" grpId="3" animBg="1"/>
      <p:bldP spid="89" grpId="4" animBg="1"/>
      <p:bldP spid="89" grpId="5" animBg="1"/>
      <p:bldP spid="89" grpId="6" animBg="1"/>
      <p:bldP spid="89" grpId="7" animBg="1"/>
      <p:bldP spid="116" grpId="0" animBg="1"/>
      <p:bldP spid="116" grpId="1" animBg="1"/>
      <p:bldP spid="117" grpId="0" animBg="1"/>
      <p:bldP spid="11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KOLÁŘOVÁ, Růžena, et al. </a:t>
            </a:r>
            <a:r>
              <a:rPr lang="cs-CZ" i="1" dirty="0" smtClean="0"/>
              <a:t>Fyzika : Pro 9. ročník základní školy</a:t>
            </a:r>
            <a:r>
              <a:rPr lang="cs-CZ" dirty="0" smtClean="0"/>
              <a:t>. 1. vydání. Praha : Prometheus, 2005. 232 s. Dostupné z WWW: &lt;http://www.prometheus-nakl.cz&gt;. ISBN 80-7196-193-0.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RAUNER, Karel; HAVEL, Václav; RANDA, Miroslav. </a:t>
            </a:r>
            <a:r>
              <a:rPr lang="cs-CZ" i="1" dirty="0" smtClean="0"/>
              <a:t>Fyzika9 : Učebnice pro základní školy a víceletá gymnázia</a:t>
            </a:r>
            <a:r>
              <a:rPr lang="cs-CZ" dirty="0" smtClean="0"/>
              <a:t>. 1. vydání. Plzeň : Fraus, 2007. 136 s. Dostupné z WWW: &lt;http://www.fraus.cz&gt;. ISBN 978-80-7238-617-8.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7766" y="2852936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Software:</a:t>
            </a:r>
          </a:p>
          <a:p>
            <a:r>
              <a:rPr lang="cs-CZ" dirty="0" smtClean="0"/>
              <a:t>Microsoft Office Professional Plus 2010, verze 14.06106.5005</a:t>
            </a:r>
          </a:p>
          <a:p>
            <a:r>
              <a:rPr lang="cs-CZ" dirty="0" smtClean="0"/>
              <a:t>Držitel licence 2. základní škola, Rakovník, Husovo náměstí 3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122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</TotalTime>
  <Words>194</Words>
  <Application>Microsoft Office PowerPoint</Application>
  <PresentationFormat>Předvádění na obrazovce (4:3)</PresentationFormat>
  <Paragraphs>40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Elektromagnetická indukce</vt:lpstr>
      <vt:lpstr>Snímek 4</vt:lpstr>
      <vt:lpstr>Snímek 5</vt:lpstr>
      <vt:lpstr>Snímek 6</vt:lpstr>
      <vt:lpstr>Vzájemná indukce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Dum</cp:lastModifiedBy>
  <cp:revision>4</cp:revision>
  <dcterms:created xsi:type="dcterms:W3CDTF">2011-09-08T19:44:42Z</dcterms:created>
  <dcterms:modified xsi:type="dcterms:W3CDTF">2012-05-13T17:28:54Z</dcterms:modified>
</cp:coreProperties>
</file>