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4211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068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950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55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5230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954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011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6938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334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6079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2271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DA866-AFC0-4A61-ACD6-687C8C05E98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5549E-79E2-4C5C-BFDF-A4F3CC1976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3295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ŘÍJEN 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VY_32_INOVACE_04_9._ROČNÍK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VZNIK_STŘÍDAVÉHO_PROUDU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13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Využití při výkladu vzniku střídavého proudu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Porovnání stejnosměrného a střídavého proudu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Snímek 4, 5 – obrázek jednoduchého alternátoru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Snímek 6, 7, 8 – grafy pro průběh střídavého proudu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8221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5"/>
          <p:cNvSpPr txBox="1">
            <a:spLocks noChangeArrowheads="1"/>
          </p:cNvSpPr>
          <p:nvPr/>
        </p:nvSpPr>
        <p:spPr bwMode="auto">
          <a:xfrm>
            <a:off x="428625" y="1214438"/>
            <a:ext cx="7929563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2800">
                <a:solidFill>
                  <a:srgbClr val="FF0000"/>
                </a:solidFill>
              </a:rPr>
              <a:t>Stejnosměrný proud </a:t>
            </a:r>
            <a:r>
              <a:rPr lang="cs-CZ" sz="2800"/>
              <a:t>–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/>
              <a:t>prochází obvodem stále stejným směrem     od kladného pólu k zápornému pólu zdroje napětí.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/>
              <a:t>Vzniká v dynamu.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6643688" y="1857375"/>
            <a:ext cx="285750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748" name="TextovéPole 7"/>
          <p:cNvSpPr txBox="1">
            <a:spLocks noChangeArrowheads="1"/>
          </p:cNvSpPr>
          <p:nvPr/>
        </p:nvSpPr>
        <p:spPr bwMode="auto">
          <a:xfrm>
            <a:off x="357188" y="3857625"/>
            <a:ext cx="7929562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2800" dirty="0">
                <a:solidFill>
                  <a:srgbClr val="0070C0"/>
                </a:solidFill>
              </a:rPr>
              <a:t>Střídavý proud </a:t>
            </a:r>
            <a:r>
              <a:rPr lang="cs-CZ" sz="2800" dirty="0"/>
              <a:t>–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dirty="0"/>
              <a:t>vzniká opakovanou změnou pólů zdroje     směr proudu se v obvodu střídá.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dirty="0"/>
              <a:t>Zdroj alternátor. 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6500813" y="4429125"/>
            <a:ext cx="285750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588169" y="404664"/>
            <a:ext cx="7467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Porovnání stejnosměrného a střídavého proudu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Elipsa 7">
            <a:hlinkClick r:id="" action="ppaction://noaction"/>
          </p:cNvPr>
          <p:cNvSpPr/>
          <p:nvPr/>
        </p:nvSpPr>
        <p:spPr>
          <a:xfrm>
            <a:off x="8143875" y="5715000"/>
            <a:ext cx="642938" cy="571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1121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7" grpId="0" animBg="1"/>
      <p:bldP spid="31748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Přímá spojnice 18"/>
          <p:cNvCxnSpPr>
            <a:endCxn id="10" idx="2"/>
          </p:cNvCxnSpPr>
          <p:nvPr/>
        </p:nvCxnSpPr>
        <p:spPr>
          <a:xfrm flipV="1">
            <a:off x="2843808" y="1943792"/>
            <a:ext cx="2708684" cy="598639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Krychle 3"/>
          <p:cNvSpPr/>
          <p:nvPr/>
        </p:nvSpPr>
        <p:spPr>
          <a:xfrm>
            <a:off x="1187624" y="1016732"/>
            <a:ext cx="2448272" cy="936104"/>
          </a:xfrm>
          <a:prstGeom prst="cub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187624" y="3356992"/>
            <a:ext cx="2448272" cy="936104"/>
          </a:xfrm>
          <a:prstGeom prst="cube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1979712" y="2042167"/>
            <a:ext cx="864096" cy="1315418"/>
          </a:xfrm>
          <a:prstGeom prst="can">
            <a:avLst>
              <a:gd name="adj" fmla="val 76115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6" idx="4"/>
          </p:cNvCxnSpPr>
          <p:nvPr/>
        </p:nvCxnSpPr>
        <p:spPr>
          <a:xfrm>
            <a:off x="2843808" y="2699876"/>
            <a:ext cx="324036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lechovka 8"/>
          <p:cNvSpPr/>
          <p:nvPr/>
        </p:nvSpPr>
        <p:spPr>
          <a:xfrm rot="5400000">
            <a:off x="4427984" y="2591864"/>
            <a:ext cx="1512168" cy="216024"/>
          </a:xfrm>
          <a:prstGeom prst="can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echovka 9"/>
          <p:cNvSpPr/>
          <p:nvPr/>
        </p:nvSpPr>
        <p:spPr>
          <a:xfrm rot="5400000">
            <a:off x="4796408" y="2591864"/>
            <a:ext cx="1512168" cy="216024"/>
          </a:xfrm>
          <a:prstGeom prst="can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8096349">
            <a:off x="1834300" y="1625021"/>
            <a:ext cx="1226928" cy="1115390"/>
          </a:xfrm>
          <a:prstGeom prst="arc">
            <a:avLst>
              <a:gd name="adj1" fmla="val 16147663"/>
              <a:gd name="adj2" fmla="val 455786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8096349">
            <a:off x="1834299" y="1696739"/>
            <a:ext cx="1226928" cy="1115390"/>
          </a:xfrm>
          <a:prstGeom prst="arc">
            <a:avLst>
              <a:gd name="adj1" fmla="val 16147663"/>
              <a:gd name="adj2" fmla="val 455786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8096349">
            <a:off x="1829528" y="1773317"/>
            <a:ext cx="1226928" cy="1115390"/>
          </a:xfrm>
          <a:prstGeom prst="arc">
            <a:avLst>
              <a:gd name="adj1" fmla="val 16147663"/>
              <a:gd name="adj2" fmla="val 455786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8096349">
            <a:off x="1834299" y="1845325"/>
            <a:ext cx="1226928" cy="1115390"/>
          </a:xfrm>
          <a:prstGeom prst="arc">
            <a:avLst>
              <a:gd name="adj1" fmla="val 16147663"/>
              <a:gd name="adj2" fmla="val 455786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louk 14"/>
          <p:cNvSpPr/>
          <p:nvPr/>
        </p:nvSpPr>
        <p:spPr>
          <a:xfrm rot="8096349">
            <a:off x="1834301" y="1912560"/>
            <a:ext cx="1226928" cy="1115390"/>
          </a:xfrm>
          <a:prstGeom prst="arc">
            <a:avLst>
              <a:gd name="adj1" fmla="val 16147663"/>
              <a:gd name="adj2" fmla="val 455786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louk 15"/>
          <p:cNvSpPr/>
          <p:nvPr/>
        </p:nvSpPr>
        <p:spPr>
          <a:xfrm rot="8096349">
            <a:off x="1834301" y="1984736"/>
            <a:ext cx="1226928" cy="1115390"/>
          </a:xfrm>
          <a:prstGeom prst="arc">
            <a:avLst>
              <a:gd name="adj1" fmla="val 16147663"/>
              <a:gd name="adj2" fmla="val 455786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8096349">
            <a:off x="1834301" y="2061349"/>
            <a:ext cx="1226928" cy="1115390"/>
          </a:xfrm>
          <a:prstGeom prst="arc">
            <a:avLst>
              <a:gd name="adj1" fmla="val 16147663"/>
              <a:gd name="adj2" fmla="val 455786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endCxn id="9" idx="4"/>
          </p:cNvCxnSpPr>
          <p:nvPr/>
        </p:nvCxnSpPr>
        <p:spPr>
          <a:xfrm>
            <a:off x="2843808" y="3082610"/>
            <a:ext cx="2340260" cy="3733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076056" y="4509120"/>
            <a:ext cx="2808312" cy="122413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44480" y="4293096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308304" y="4293096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462990" y="2956091"/>
            <a:ext cx="144016" cy="76094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089503" y="2956091"/>
            <a:ext cx="144016" cy="76094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5" idx="2"/>
            <a:endCxn id="24" idx="0"/>
          </p:cNvCxnSpPr>
          <p:nvPr/>
        </p:nvCxnSpPr>
        <p:spPr>
          <a:xfrm>
            <a:off x="5534998" y="3717032"/>
            <a:ext cx="188131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26" idx="2"/>
            <a:endCxn id="23" idx="0"/>
          </p:cNvCxnSpPr>
          <p:nvPr/>
        </p:nvCxnSpPr>
        <p:spPr>
          <a:xfrm>
            <a:off x="5161511" y="3717032"/>
            <a:ext cx="390981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22" idx="0"/>
          </p:cNvCxnSpPr>
          <p:nvPr/>
        </p:nvCxnSpPr>
        <p:spPr>
          <a:xfrm>
            <a:off x="6480212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300192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156176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012160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868144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724128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580112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344308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200292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056276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912260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768244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624228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7" name="Šipka nahoru 46"/>
          <p:cNvSpPr/>
          <p:nvPr/>
        </p:nvSpPr>
        <p:spPr>
          <a:xfrm>
            <a:off x="6912260" y="4949879"/>
            <a:ext cx="288032" cy="61206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hnutá šipka doleva 48"/>
          <p:cNvSpPr/>
          <p:nvPr/>
        </p:nvSpPr>
        <p:spPr>
          <a:xfrm rot="5400000">
            <a:off x="5873171" y="2097070"/>
            <a:ext cx="1116124" cy="115212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627784" y="142625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2447765" y="3825044"/>
            <a:ext cx="828093" cy="4680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53" name="Rovnoramenný trojúhelník 52"/>
          <p:cNvSpPr/>
          <p:nvPr/>
        </p:nvSpPr>
        <p:spPr>
          <a:xfrm rot="6360000">
            <a:off x="3961948" y="3143788"/>
            <a:ext cx="222226" cy="211018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Rovnoramenný trojúhelník 53"/>
          <p:cNvSpPr/>
          <p:nvPr/>
        </p:nvSpPr>
        <p:spPr>
          <a:xfrm rot="15540000">
            <a:off x="4175337" y="2175295"/>
            <a:ext cx="256064" cy="158277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059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>
            <a:endCxn id="8" idx="4"/>
          </p:cNvCxnSpPr>
          <p:nvPr/>
        </p:nvCxnSpPr>
        <p:spPr>
          <a:xfrm>
            <a:off x="2648317" y="2821856"/>
            <a:ext cx="2904175" cy="634104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Krychle 2"/>
          <p:cNvSpPr/>
          <p:nvPr/>
        </p:nvSpPr>
        <p:spPr>
          <a:xfrm>
            <a:off x="940634" y="990708"/>
            <a:ext cx="2448272" cy="936104"/>
          </a:xfrm>
          <a:prstGeom prst="cub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976638" y="3364414"/>
            <a:ext cx="2448272" cy="936104"/>
          </a:xfrm>
          <a:prstGeom prst="cube">
            <a:avLst/>
          </a:prstGeom>
          <a:solidFill>
            <a:srgbClr val="00B0F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5" idx="4"/>
          </p:cNvCxnSpPr>
          <p:nvPr/>
        </p:nvCxnSpPr>
        <p:spPr>
          <a:xfrm>
            <a:off x="1768727" y="2687026"/>
            <a:ext cx="4099417" cy="1285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lechovka 6"/>
          <p:cNvSpPr/>
          <p:nvPr/>
        </p:nvSpPr>
        <p:spPr>
          <a:xfrm rot="5400000">
            <a:off x="4427984" y="2591864"/>
            <a:ext cx="1512168" cy="216024"/>
          </a:xfrm>
          <a:prstGeom prst="can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 rot="5400000">
            <a:off x="4796408" y="2591864"/>
            <a:ext cx="1512168" cy="216024"/>
          </a:xfrm>
          <a:prstGeom prst="can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4" name="Skupina 43"/>
          <p:cNvGrpSpPr/>
          <p:nvPr/>
        </p:nvGrpSpPr>
        <p:grpSpPr>
          <a:xfrm rot="10800000">
            <a:off x="1607075" y="2029317"/>
            <a:ext cx="1120163" cy="1788333"/>
            <a:chOff x="1885297" y="1569252"/>
            <a:chExt cx="1120163" cy="1788333"/>
          </a:xfrm>
        </p:grpSpPr>
        <p:sp>
          <p:nvSpPr>
            <p:cNvPr id="5" name="Plechovka 4"/>
            <p:cNvSpPr/>
            <p:nvPr/>
          </p:nvSpPr>
          <p:spPr>
            <a:xfrm>
              <a:off x="1979712" y="2042167"/>
              <a:ext cx="864096" cy="1315418"/>
            </a:xfrm>
            <a:prstGeom prst="can">
              <a:avLst>
                <a:gd name="adj" fmla="val 76115"/>
              </a:avLst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louk 8"/>
            <p:cNvSpPr/>
            <p:nvPr/>
          </p:nvSpPr>
          <p:spPr>
            <a:xfrm rot="8096349">
              <a:off x="1834300" y="1625021"/>
              <a:ext cx="1226928" cy="1115390"/>
            </a:xfrm>
            <a:prstGeom prst="arc">
              <a:avLst>
                <a:gd name="adj1" fmla="val 16147663"/>
                <a:gd name="adj2" fmla="val 455786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louk 9"/>
            <p:cNvSpPr/>
            <p:nvPr/>
          </p:nvSpPr>
          <p:spPr>
            <a:xfrm rot="8096349">
              <a:off x="1834299" y="1696739"/>
              <a:ext cx="1226928" cy="1115390"/>
            </a:xfrm>
            <a:prstGeom prst="arc">
              <a:avLst>
                <a:gd name="adj1" fmla="val 16147663"/>
                <a:gd name="adj2" fmla="val 455786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louk 10"/>
            <p:cNvSpPr/>
            <p:nvPr/>
          </p:nvSpPr>
          <p:spPr>
            <a:xfrm rot="8096349">
              <a:off x="1829528" y="1773317"/>
              <a:ext cx="1226928" cy="1115390"/>
            </a:xfrm>
            <a:prstGeom prst="arc">
              <a:avLst>
                <a:gd name="adj1" fmla="val 16147663"/>
                <a:gd name="adj2" fmla="val 455786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louk 11"/>
            <p:cNvSpPr/>
            <p:nvPr/>
          </p:nvSpPr>
          <p:spPr>
            <a:xfrm rot="8096349">
              <a:off x="1834299" y="1845325"/>
              <a:ext cx="1226928" cy="1115390"/>
            </a:xfrm>
            <a:prstGeom prst="arc">
              <a:avLst>
                <a:gd name="adj1" fmla="val 16147663"/>
                <a:gd name="adj2" fmla="val 455786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louk 12"/>
            <p:cNvSpPr/>
            <p:nvPr/>
          </p:nvSpPr>
          <p:spPr>
            <a:xfrm rot="8096349">
              <a:off x="1834301" y="1912560"/>
              <a:ext cx="1226928" cy="1115390"/>
            </a:xfrm>
            <a:prstGeom prst="arc">
              <a:avLst>
                <a:gd name="adj1" fmla="val 16147663"/>
                <a:gd name="adj2" fmla="val 455786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Oblouk 13"/>
            <p:cNvSpPr/>
            <p:nvPr/>
          </p:nvSpPr>
          <p:spPr>
            <a:xfrm rot="8096349">
              <a:off x="1834301" y="1984736"/>
              <a:ext cx="1226928" cy="1115390"/>
            </a:xfrm>
            <a:prstGeom prst="arc">
              <a:avLst>
                <a:gd name="adj1" fmla="val 16147663"/>
                <a:gd name="adj2" fmla="val 455786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louk 14"/>
            <p:cNvSpPr/>
            <p:nvPr/>
          </p:nvSpPr>
          <p:spPr>
            <a:xfrm rot="8096349">
              <a:off x="1834301" y="2061349"/>
              <a:ext cx="1226928" cy="1115390"/>
            </a:xfrm>
            <a:prstGeom prst="arc">
              <a:avLst>
                <a:gd name="adj1" fmla="val 16147663"/>
                <a:gd name="adj2" fmla="val 455786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6" name="Přímá spojnice 15"/>
          <p:cNvCxnSpPr>
            <a:endCxn id="7" idx="2"/>
          </p:cNvCxnSpPr>
          <p:nvPr/>
        </p:nvCxnSpPr>
        <p:spPr>
          <a:xfrm flipV="1">
            <a:off x="2632822" y="1943792"/>
            <a:ext cx="2551246" cy="4119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076056" y="4509120"/>
            <a:ext cx="2808312" cy="122413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44480" y="4293096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08304" y="4293096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462990" y="2956091"/>
            <a:ext cx="144016" cy="76094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89503" y="2956091"/>
            <a:ext cx="144016" cy="76094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0" idx="2"/>
            <a:endCxn id="19" idx="0"/>
          </p:cNvCxnSpPr>
          <p:nvPr/>
        </p:nvCxnSpPr>
        <p:spPr>
          <a:xfrm>
            <a:off x="5534998" y="3717032"/>
            <a:ext cx="188131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21" idx="2"/>
            <a:endCxn id="18" idx="0"/>
          </p:cNvCxnSpPr>
          <p:nvPr/>
        </p:nvCxnSpPr>
        <p:spPr>
          <a:xfrm>
            <a:off x="5161511" y="3717032"/>
            <a:ext cx="390981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7" idx="0"/>
          </p:cNvCxnSpPr>
          <p:nvPr/>
        </p:nvCxnSpPr>
        <p:spPr>
          <a:xfrm>
            <a:off x="6480212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300192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156176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012160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868144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24128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580112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344308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200292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056276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912260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768244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624228" y="4509120"/>
            <a:ext cx="0" cy="43204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Šipka nahoru 36"/>
          <p:cNvSpPr/>
          <p:nvPr/>
        </p:nvSpPr>
        <p:spPr>
          <a:xfrm>
            <a:off x="5724128" y="4949879"/>
            <a:ext cx="288032" cy="61206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hnutá šipka doleva 37"/>
          <p:cNvSpPr/>
          <p:nvPr/>
        </p:nvSpPr>
        <p:spPr>
          <a:xfrm rot="5400000">
            <a:off x="5873171" y="2097070"/>
            <a:ext cx="1116124" cy="115212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218776" y="122792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2218776" y="3650040"/>
            <a:ext cx="828093" cy="4680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1" name="Rovnoramenný trojúhelník 40"/>
          <p:cNvSpPr/>
          <p:nvPr/>
        </p:nvSpPr>
        <p:spPr>
          <a:xfrm rot="6530405">
            <a:off x="3734768" y="2986236"/>
            <a:ext cx="308041" cy="20640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 rot="15636819">
            <a:off x="3579230" y="2075324"/>
            <a:ext cx="293444" cy="235985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227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Časový průběh proudu je znázorněn sinusoidou</a:t>
            </a:r>
            <a:endParaRPr lang="cs-CZ" sz="24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547664" y="3861048"/>
            <a:ext cx="68407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1547664" y="1556792"/>
            <a:ext cx="72008" cy="48245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nice 8"/>
          <p:cNvCxnSpPr/>
          <p:nvPr/>
        </p:nvCxnSpPr>
        <p:spPr>
          <a:xfrm rot="-2700000" flipH="1" flipV="1">
            <a:off x="2519115" y="1518570"/>
            <a:ext cx="4752000" cy="4716000"/>
          </a:xfrm>
          <a:prstGeom prst="curvedConnector3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95536" y="126876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I</a:t>
            </a:r>
            <a:r>
              <a:rPr lang="en-US" dirty="0" smtClean="0"/>
              <a:t>[</a:t>
            </a:r>
            <a:r>
              <a:rPr lang="cs-CZ" dirty="0"/>
              <a:t>A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88424" y="4149080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r>
              <a:rPr lang="en-US" dirty="0" smtClean="0"/>
              <a:t>[</a:t>
            </a:r>
            <a:r>
              <a:rPr lang="cs-CZ" dirty="0"/>
              <a:t>s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792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Skupina 23"/>
          <p:cNvGrpSpPr/>
          <p:nvPr/>
        </p:nvGrpSpPr>
        <p:grpSpPr>
          <a:xfrm>
            <a:off x="647564" y="1165394"/>
            <a:ext cx="7776864" cy="4824536"/>
            <a:chOff x="647564" y="1165394"/>
            <a:chExt cx="7776864" cy="4824536"/>
          </a:xfrm>
        </p:grpSpPr>
        <p:cxnSp>
          <p:nvCxnSpPr>
            <p:cNvPr id="2" name="Přímá spojnice se šipkou 1"/>
            <p:cNvCxnSpPr/>
            <p:nvPr/>
          </p:nvCxnSpPr>
          <p:spPr>
            <a:xfrm>
              <a:off x="1223628" y="3469650"/>
              <a:ext cx="68407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" name="Přímá spojnice se šipkou 2"/>
            <p:cNvCxnSpPr/>
            <p:nvPr/>
          </p:nvCxnSpPr>
          <p:spPr>
            <a:xfrm flipV="1">
              <a:off x="1223628" y="1165394"/>
              <a:ext cx="72008" cy="482453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hnutý pruh 3"/>
            <p:cNvSpPr/>
            <p:nvPr/>
          </p:nvSpPr>
          <p:spPr>
            <a:xfrm>
              <a:off x="1259632" y="2605554"/>
              <a:ext cx="1852672" cy="1800200"/>
            </a:xfrm>
            <a:prstGeom prst="blockArc">
              <a:avLst>
                <a:gd name="adj1" fmla="val 10800000"/>
                <a:gd name="adj2" fmla="val 21531717"/>
                <a:gd name="adj3" fmla="val 128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8" name="Ohnutý pruh 7"/>
            <p:cNvSpPr/>
            <p:nvPr/>
          </p:nvSpPr>
          <p:spPr>
            <a:xfrm>
              <a:off x="4935651" y="2566365"/>
              <a:ext cx="1852672" cy="1800200"/>
            </a:xfrm>
            <a:prstGeom prst="blockArc">
              <a:avLst>
                <a:gd name="adj1" fmla="val 10800000"/>
                <a:gd name="adj2" fmla="val 21531717"/>
                <a:gd name="adj3" fmla="val 128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" name="Ohnutý pruh 8"/>
            <p:cNvSpPr/>
            <p:nvPr/>
          </p:nvSpPr>
          <p:spPr>
            <a:xfrm rot="10800000">
              <a:off x="3095837" y="2559672"/>
              <a:ext cx="1852672" cy="1800200"/>
            </a:xfrm>
            <a:prstGeom prst="blockArc">
              <a:avLst>
                <a:gd name="adj1" fmla="val 10800000"/>
                <a:gd name="adj2" fmla="val 21531717"/>
                <a:gd name="adj3" fmla="val 128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47564" y="1165394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I</a:t>
              </a:r>
              <a:r>
                <a:rPr lang="en-US" dirty="0" smtClean="0"/>
                <a:t>[</a:t>
              </a:r>
              <a:r>
                <a:rPr lang="cs-CZ" dirty="0"/>
                <a:t>A</a:t>
              </a:r>
              <a:r>
                <a:rPr lang="en-US" dirty="0" smtClean="0"/>
                <a:t>]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668852" y="3757682"/>
              <a:ext cx="7555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T[</a:t>
              </a:r>
              <a:r>
                <a:rPr lang="cs-CZ" dirty="0"/>
                <a:t>s</a:t>
              </a:r>
              <a:r>
                <a:rPr lang="en-US" dirty="0" smtClean="0"/>
                <a:t>]</a:t>
              </a:r>
              <a:endParaRPr lang="cs-CZ" dirty="0"/>
            </a:p>
          </p:txBody>
        </p:sp>
      </p:grpSp>
      <p:sp>
        <p:nvSpPr>
          <p:cNvPr id="12" name="Zaoblený obdélník 11"/>
          <p:cNvSpPr/>
          <p:nvPr/>
        </p:nvSpPr>
        <p:spPr>
          <a:xfrm>
            <a:off x="3448317" y="729044"/>
            <a:ext cx="1714512" cy="92869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TextovéPole 2"/>
          <p:cNvSpPr txBox="1">
            <a:spLocks noChangeArrowheads="1"/>
          </p:cNvSpPr>
          <p:nvPr/>
        </p:nvSpPr>
        <p:spPr bwMode="auto">
          <a:xfrm>
            <a:off x="840567" y="214313"/>
            <a:ext cx="814387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dirty="0"/>
              <a:t>Doba, za kterou se děj </a:t>
            </a:r>
            <a:r>
              <a:rPr lang="cs-CZ" dirty="0" smtClean="0"/>
              <a:t>opakuje, </a:t>
            </a:r>
            <a:r>
              <a:rPr lang="cs-CZ" dirty="0"/>
              <a:t>nazýváme </a:t>
            </a:r>
            <a:r>
              <a:rPr lang="cs-CZ" dirty="0">
                <a:solidFill>
                  <a:srgbClr val="FF0000"/>
                </a:solidFill>
              </a:rPr>
              <a:t>PERIODA</a:t>
            </a:r>
            <a:r>
              <a:rPr lang="cs-CZ" dirty="0"/>
              <a:t> </a:t>
            </a:r>
            <a:r>
              <a:rPr lang="cs-CZ" dirty="0" smtClean="0"/>
              <a:t>                          a </a:t>
            </a:r>
            <a:r>
              <a:rPr lang="cs-CZ" dirty="0"/>
              <a:t>označujeme ji </a:t>
            </a:r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/>
              <a:t>.</a:t>
            </a:r>
          </a:p>
        </p:txBody>
      </p:sp>
      <p:graphicFrame>
        <p:nvGraphicFramePr>
          <p:cNvPr id="1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22155764"/>
              </p:ext>
            </p:extLst>
          </p:nvPr>
        </p:nvGraphicFramePr>
        <p:xfrm>
          <a:off x="3662634" y="729063"/>
          <a:ext cx="1285875" cy="922338"/>
        </p:xfrm>
        <a:graphic>
          <a:graphicData uri="http://schemas.openxmlformats.org/presentationml/2006/ole">
            <p:oleObj spid="_x0000_s1028" name="Rovnice" r:id="rId3" imgW="583947" imgH="418918" progId="Equation.3">
              <p:embed/>
            </p:oleObj>
          </a:graphicData>
        </a:graphic>
      </p:graphicFrame>
      <p:cxnSp>
        <p:nvCxnSpPr>
          <p:cNvPr id="16" name="Přímá spojnice 15"/>
          <p:cNvCxnSpPr>
            <a:stCxn id="9" idx="1"/>
          </p:cNvCxnSpPr>
          <p:nvPr/>
        </p:nvCxnSpPr>
        <p:spPr>
          <a:xfrm flipH="1" flipV="1">
            <a:off x="3095836" y="2132856"/>
            <a:ext cx="11768" cy="1345084"/>
          </a:xfrm>
          <a:prstGeom prst="line">
            <a:avLst/>
          </a:prstGeom>
          <a:ln>
            <a:solidFill>
              <a:srgbClr val="00B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6732240" y="2132856"/>
            <a:ext cx="11768" cy="1345084"/>
          </a:xfrm>
          <a:prstGeom prst="line">
            <a:avLst/>
          </a:prstGeom>
          <a:ln>
            <a:solidFill>
              <a:srgbClr val="00B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095836" y="2132856"/>
            <a:ext cx="3648172" cy="0"/>
          </a:xfrm>
          <a:prstGeom prst="straightConnector1">
            <a:avLst/>
          </a:prstGeom>
          <a:ln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499992" y="1657738"/>
            <a:ext cx="662837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T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874937" y="5845007"/>
            <a:ext cx="1468872" cy="92869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TextovéPole 4"/>
          <p:cNvSpPr txBox="1">
            <a:spLocks noChangeArrowheads="1"/>
          </p:cNvSpPr>
          <p:nvPr/>
        </p:nvSpPr>
        <p:spPr bwMode="auto">
          <a:xfrm>
            <a:off x="1799692" y="5159667"/>
            <a:ext cx="734430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0070C0"/>
                </a:solidFill>
              </a:rPr>
              <a:t>FREKVENCE</a:t>
            </a:r>
            <a:r>
              <a:rPr lang="cs-CZ" dirty="0"/>
              <a:t> (kmitočet) </a:t>
            </a:r>
            <a:r>
              <a:rPr lang="cs-CZ" dirty="0">
                <a:solidFill>
                  <a:srgbClr val="0070C0"/>
                </a:solidFill>
              </a:rPr>
              <a:t>f</a:t>
            </a:r>
            <a:r>
              <a:rPr lang="cs-CZ" dirty="0"/>
              <a:t>  - udává počet period </a:t>
            </a:r>
            <a:r>
              <a:rPr lang="cs-CZ" dirty="0" smtClean="0"/>
              <a:t>                           za </a:t>
            </a:r>
            <a:r>
              <a:rPr lang="cs-CZ" dirty="0"/>
              <a:t>1 sekundu a jednotkou je hertz.</a:t>
            </a:r>
          </a:p>
        </p:txBody>
      </p:sp>
      <p:graphicFrame>
        <p:nvGraphicFramePr>
          <p:cNvPr id="23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81858706"/>
              </p:ext>
            </p:extLst>
          </p:nvPr>
        </p:nvGraphicFramePr>
        <p:xfrm>
          <a:off x="5861987" y="5844994"/>
          <a:ext cx="1359584" cy="857250"/>
        </p:xfrm>
        <a:graphic>
          <a:graphicData uri="http://schemas.openxmlformats.org/presentationml/2006/ole">
            <p:oleObj spid="_x0000_s1029" name="Rovnice" r:id="rId4" imgW="698197" imgH="393529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14695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4429124" y="5357826"/>
            <a:ext cx="2643206" cy="10001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28596" y="5357826"/>
            <a:ext cx="2357454" cy="100013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Měření střídavého proudu a střídavého napětí.</a:t>
            </a:r>
            <a:endParaRPr lang="cs-CZ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625" y="4572000"/>
            <a:ext cx="7929563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/>
              <a:t>Pro </a:t>
            </a:r>
            <a:r>
              <a:rPr lang="cs-CZ" b="1">
                <a:solidFill>
                  <a:srgbClr val="FF0000"/>
                </a:solidFill>
              </a:rPr>
              <a:t>měření střídavého proudu </a:t>
            </a:r>
            <a:r>
              <a:rPr lang="cs-CZ"/>
              <a:t>a </a:t>
            </a:r>
            <a:r>
              <a:rPr lang="cs-CZ" b="1">
                <a:solidFill>
                  <a:srgbClr val="FF0000"/>
                </a:solidFill>
              </a:rPr>
              <a:t>napětí </a:t>
            </a:r>
            <a:r>
              <a:rPr lang="cs-CZ"/>
              <a:t>používáme tzv. </a:t>
            </a:r>
            <a:r>
              <a:rPr lang="cs-CZ" b="1">
                <a:solidFill>
                  <a:srgbClr val="FF0000"/>
                </a:solidFill>
              </a:rPr>
              <a:t>efektivní</a:t>
            </a:r>
            <a:r>
              <a:rPr lang="cs-CZ"/>
              <a:t> </a:t>
            </a:r>
            <a:r>
              <a:rPr lang="cs-CZ" b="1">
                <a:solidFill>
                  <a:srgbClr val="FF0000"/>
                </a:solidFill>
              </a:rPr>
              <a:t>hodnoty</a:t>
            </a:r>
            <a:r>
              <a:rPr lang="cs-CZ"/>
              <a:t>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357688" y="1500188"/>
            <a:ext cx="43576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1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-maximální hodnota proudu</a:t>
            </a:r>
            <a:endParaRPr lang="cs-CZ" sz="28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7688" y="1857375"/>
            <a:ext cx="4214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12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-efektivní hodnota proudu</a:t>
            </a:r>
          </a:p>
        </p:txBody>
      </p:sp>
      <p:graphicFrame>
        <p:nvGraphicFramePr>
          <p:cNvPr id="10" name="Object 6"/>
          <p:cNvGraphicFramePr>
            <a:graphicFrameLocks noChangeAspect="1"/>
          </p:cNvGraphicFramePr>
          <p:nvPr/>
        </p:nvGraphicFramePr>
        <p:xfrm>
          <a:off x="411163" y="5434013"/>
          <a:ext cx="2455862" cy="847725"/>
        </p:xfrm>
        <a:graphic>
          <a:graphicData uri="http://schemas.openxmlformats.org/presentationml/2006/ole">
            <p:oleObj spid="_x0000_s2052" name="Rovnice" r:id="rId3" imgW="698500" imgH="241300" progId="Equation.3">
              <p:embed/>
            </p:oleObj>
          </a:graphicData>
        </a:graphic>
      </p:graphicFrame>
      <p:graphicFrame>
        <p:nvGraphicFramePr>
          <p:cNvPr id="11" name="Object 7"/>
          <p:cNvGraphicFramePr>
            <a:graphicFrameLocks noChangeAspect="1"/>
          </p:cNvGraphicFramePr>
          <p:nvPr/>
        </p:nvGraphicFramePr>
        <p:xfrm>
          <a:off x="4419600" y="5407025"/>
          <a:ext cx="2663825" cy="830263"/>
        </p:xfrm>
        <a:graphic>
          <a:graphicData uri="http://schemas.openxmlformats.org/presentationml/2006/ole">
            <p:oleObj spid="_x0000_s2053" name="Rovnice" r:id="rId4" imgW="774364" imgH="241195" progId="Equation.3">
              <p:embed/>
            </p:oleObj>
          </a:graphicData>
        </a:graphic>
      </p:graphicFrame>
      <p:cxnSp>
        <p:nvCxnSpPr>
          <p:cNvPr id="15" name="Přímá spojovací šipka 14"/>
          <p:cNvCxnSpPr/>
          <p:nvPr/>
        </p:nvCxnSpPr>
        <p:spPr>
          <a:xfrm rot="5400000">
            <a:off x="2214562" y="2071688"/>
            <a:ext cx="428625" cy="28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500313" y="1571625"/>
            <a:ext cx="15716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b="1">
                <a:solidFill>
                  <a:srgbClr val="FF0000"/>
                </a:solidFill>
              </a:rPr>
              <a:t>amplituda</a:t>
            </a:r>
          </a:p>
        </p:txBody>
      </p:sp>
      <p:sp>
        <p:nvSpPr>
          <p:cNvPr id="20" name="Šipka doprava 19"/>
          <p:cNvSpPr/>
          <p:nvPr/>
        </p:nvSpPr>
        <p:spPr>
          <a:xfrm>
            <a:off x="4071938" y="1785938"/>
            <a:ext cx="214312" cy="714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755576" y="980728"/>
            <a:ext cx="7776864" cy="3312368"/>
            <a:chOff x="647564" y="1165394"/>
            <a:chExt cx="7776864" cy="3312368"/>
          </a:xfrm>
        </p:grpSpPr>
        <p:cxnSp>
          <p:nvCxnSpPr>
            <p:cNvPr id="16" name="Přímá spojnice se šipkou 15"/>
            <p:cNvCxnSpPr/>
            <p:nvPr/>
          </p:nvCxnSpPr>
          <p:spPr>
            <a:xfrm>
              <a:off x="1223628" y="3469650"/>
              <a:ext cx="68407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 flipV="1">
              <a:off x="1259632" y="1165394"/>
              <a:ext cx="36004" cy="331236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Ohnutý pruh 18"/>
            <p:cNvSpPr/>
            <p:nvPr/>
          </p:nvSpPr>
          <p:spPr>
            <a:xfrm>
              <a:off x="1259632" y="2605554"/>
              <a:ext cx="1852672" cy="1800200"/>
            </a:xfrm>
            <a:prstGeom prst="blockArc">
              <a:avLst>
                <a:gd name="adj1" fmla="val 10800000"/>
                <a:gd name="adj2" fmla="val 21531717"/>
                <a:gd name="adj3" fmla="val 128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1" name="Ohnutý pruh 20"/>
            <p:cNvSpPr/>
            <p:nvPr/>
          </p:nvSpPr>
          <p:spPr>
            <a:xfrm>
              <a:off x="4935651" y="2566365"/>
              <a:ext cx="1852672" cy="1800200"/>
            </a:xfrm>
            <a:prstGeom prst="blockArc">
              <a:avLst>
                <a:gd name="adj1" fmla="val 10800000"/>
                <a:gd name="adj2" fmla="val 21531717"/>
                <a:gd name="adj3" fmla="val 128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Ohnutý pruh 21"/>
            <p:cNvSpPr/>
            <p:nvPr/>
          </p:nvSpPr>
          <p:spPr>
            <a:xfrm rot="10800000">
              <a:off x="3095837" y="2559672"/>
              <a:ext cx="1852672" cy="1800200"/>
            </a:xfrm>
            <a:prstGeom prst="blockArc">
              <a:avLst>
                <a:gd name="adj1" fmla="val 10800000"/>
                <a:gd name="adj2" fmla="val 21531717"/>
                <a:gd name="adj3" fmla="val 128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47564" y="1165394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I</a:t>
              </a:r>
              <a:r>
                <a:rPr lang="en-US" dirty="0" smtClean="0"/>
                <a:t>[</a:t>
              </a:r>
              <a:r>
                <a:rPr lang="cs-CZ" dirty="0"/>
                <a:t>A</a:t>
              </a:r>
              <a:r>
                <a:rPr lang="en-US" dirty="0" smtClean="0"/>
                <a:t>]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668852" y="3757682"/>
              <a:ext cx="7555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t</a:t>
              </a:r>
              <a:r>
                <a:rPr lang="en-US" dirty="0" smtClean="0"/>
                <a:t>[</a:t>
              </a:r>
              <a:r>
                <a:rPr lang="cs-CZ" dirty="0"/>
                <a:t>s</a:t>
              </a:r>
              <a:r>
                <a:rPr lang="en-US" dirty="0" smtClean="0"/>
                <a:t>]</a:t>
              </a:r>
              <a:endParaRPr lang="cs-CZ" dirty="0"/>
            </a:p>
          </p:txBody>
        </p:sp>
      </p:grpSp>
      <p:cxnSp>
        <p:nvCxnSpPr>
          <p:cNvPr id="5" name="Přímá spojnice se šipkou 4"/>
          <p:cNvCxnSpPr/>
          <p:nvPr/>
        </p:nvCxnSpPr>
        <p:spPr>
          <a:xfrm flipH="1">
            <a:off x="2285999" y="2420888"/>
            <a:ext cx="7981" cy="86091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834556" y="2636912"/>
            <a:ext cx="737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Im</a:t>
            </a:r>
            <a:endParaRPr lang="cs-CZ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1385646" y="2636912"/>
            <a:ext cx="6138682" cy="0"/>
          </a:xfrm>
          <a:prstGeom prst="line">
            <a:avLst/>
          </a:prstGeom>
          <a:ln>
            <a:solidFill>
              <a:srgbClr val="00B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7380312" y="2636912"/>
            <a:ext cx="0" cy="648072"/>
          </a:xfrm>
          <a:prstGeom prst="straightConnector1">
            <a:avLst/>
          </a:prstGeom>
          <a:ln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506580" y="26238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</a:t>
            </a:r>
            <a:r>
              <a:rPr lang="cs-CZ" sz="1200" dirty="0" err="1" smtClean="0"/>
              <a:t>ef</a:t>
            </a:r>
            <a:endParaRPr lang="cs-CZ" sz="1200" dirty="0"/>
          </a:p>
        </p:txBody>
      </p:sp>
      <p:cxnSp>
        <p:nvCxnSpPr>
          <p:cNvPr id="31" name="Přímá spojnice se šipkou 30"/>
          <p:cNvCxnSpPr/>
          <p:nvPr/>
        </p:nvCxnSpPr>
        <p:spPr>
          <a:xfrm flipH="1">
            <a:off x="4070225" y="3288169"/>
            <a:ext cx="7981" cy="86091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618782" y="3504193"/>
            <a:ext cx="737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506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8" grpId="0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2852936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4315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41785</TotalTime>
  <Words>260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Rovnice</vt:lpstr>
      <vt:lpstr>Snímek 1</vt:lpstr>
      <vt:lpstr>Snímek 2</vt:lpstr>
      <vt:lpstr>Porovnání stejnosměrného a střídavého proudu </vt:lpstr>
      <vt:lpstr>Snímek 4</vt:lpstr>
      <vt:lpstr>Snímek 5</vt:lpstr>
      <vt:lpstr>Snímek 6</vt:lpstr>
      <vt:lpstr>Snímek 7</vt:lpstr>
      <vt:lpstr>Měření střídavého proudu a střídavého napětí.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4</cp:revision>
  <dcterms:created xsi:type="dcterms:W3CDTF">2011-10-01T18:37:54Z</dcterms:created>
  <dcterms:modified xsi:type="dcterms:W3CDTF">2012-05-13T17:34:22Z</dcterms:modified>
</cp:coreProperties>
</file>