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5" r:id="rId3"/>
    <p:sldId id="261" r:id="rId4"/>
    <p:sldId id="257" r:id="rId5"/>
    <p:sldId id="258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914055C-09BD-40A3-AEDB-0CB1362755FD}" type="datetimeFigureOut">
              <a:rPr lang="cs-CZ" smtClean="0"/>
              <a:t>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7D55E9-F526-4EDF-A098-B23012D8F41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: ŘÍJEN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2011   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VY_32_INOVACE_06_9._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TRANSFORMÁTOR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867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604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Využití pro objasnění funkce a výpočtů u transformátoru.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7775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907704" y="836712"/>
            <a:ext cx="4824536" cy="4032448"/>
            <a:chOff x="1907704" y="836712"/>
            <a:chExt cx="4824536" cy="4032448"/>
          </a:xfrm>
        </p:grpSpPr>
        <p:sp>
          <p:nvSpPr>
            <p:cNvPr id="2" name="Obdélník 1"/>
            <p:cNvSpPr/>
            <p:nvPr/>
          </p:nvSpPr>
          <p:spPr>
            <a:xfrm>
              <a:off x="1907704" y="836712"/>
              <a:ext cx="4824536" cy="40324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2699792" y="1556792"/>
              <a:ext cx="3240360" cy="259228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/>
          <p:cNvCxnSpPr/>
          <p:nvPr/>
        </p:nvCxnSpPr>
        <p:spPr>
          <a:xfrm>
            <a:off x="1907704" y="1772816"/>
            <a:ext cx="792088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07704" y="2060848"/>
            <a:ext cx="792088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07704" y="2348880"/>
            <a:ext cx="792088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4" y="2636912"/>
            <a:ext cx="792088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07704" y="2996952"/>
            <a:ext cx="792088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907704" y="3330866"/>
            <a:ext cx="792088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07704" y="3645024"/>
            <a:ext cx="792088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940152" y="1952836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5940152" y="2073911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5940152" y="2204864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5940152" y="2348880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5940152" y="2492896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5940152" y="2636912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940152" y="2780928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5940152" y="2924944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5940152" y="3068960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5940152" y="3212976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5940152" y="3356992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5940152" y="3501008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5940152" y="3645024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5940152" y="3789040"/>
            <a:ext cx="792088" cy="2160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732240" y="1952836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732240" y="4005064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8172400" y="1952836"/>
            <a:ext cx="0" cy="20522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7956376" y="2636912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7969439" y="269147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sz="1200" dirty="0" smtClean="0"/>
              <a:t>2</a:t>
            </a:r>
            <a:endParaRPr lang="cs-CZ" dirty="0"/>
          </a:p>
        </p:txBody>
      </p:sp>
      <p:cxnSp>
        <p:nvCxnSpPr>
          <p:cNvPr id="36" name="Přímá spojnice 35"/>
          <p:cNvCxnSpPr/>
          <p:nvPr/>
        </p:nvCxnSpPr>
        <p:spPr>
          <a:xfrm>
            <a:off x="503548" y="1782958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67544" y="4005064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1224216" y="1790818"/>
            <a:ext cx="0" cy="221424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972188" y="2645913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hnutý pruh 40"/>
          <p:cNvSpPr/>
          <p:nvPr/>
        </p:nvSpPr>
        <p:spPr>
          <a:xfrm>
            <a:off x="387152" y="2699919"/>
            <a:ext cx="216024" cy="225025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2" name="Ohnutý pruh 41"/>
          <p:cNvSpPr/>
          <p:nvPr/>
        </p:nvSpPr>
        <p:spPr>
          <a:xfrm flipV="1">
            <a:off x="539552" y="2699919"/>
            <a:ext cx="216024" cy="225025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971600" y="271327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sz="1200" dirty="0"/>
              <a:t>1</a:t>
            </a:r>
            <a:endParaRPr lang="cs-CZ" dirty="0"/>
          </a:p>
        </p:txBody>
      </p:sp>
      <p:sp>
        <p:nvSpPr>
          <p:cNvPr id="44" name="Ovál 43"/>
          <p:cNvSpPr/>
          <p:nvPr/>
        </p:nvSpPr>
        <p:spPr>
          <a:xfrm>
            <a:off x="331912" y="1661619"/>
            <a:ext cx="207640" cy="21602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277646" y="3874111"/>
            <a:ext cx="207640" cy="21602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467544" y="522920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Primární cívka</a:t>
            </a:r>
            <a:endParaRPr lang="cs-CZ" dirty="0"/>
          </a:p>
        </p:txBody>
      </p:sp>
      <p:cxnSp>
        <p:nvCxnSpPr>
          <p:cNvPr id="48" name="Přímá spojnice se šipkou 47"/>
          <p:cNvCxnSpPr/>
          <p:nvPr/>
        </p:nvCxnSpPr>
        <p:spPr>
          <a:xfrm flipV="1">
            <a:off x="827584" y="4005064"/>
            <a:ext cx="1296144" cy="10801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6156176" y="508518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Sekundární cívka</a:t>
            </a:r>
            <a:endParaRPr lang="cs-CZ" dirty="0"/>
          </a:p>
        </p:txBody>
      </p:sp>
      <p:cxnSp>
        <p:nvCxnSpPr>
          <p:cNvPr id="51" name="Přímá spojnice se šipkou 50"/>
          <p:cNvCxnSpPr/>
          <p:nvPr/>
        </p:nvCxnSpPr>
        <p:spPr>
          <a:xfrm flipH="1" flipV="1">
            <a:off x="6336196" y="4149080"/>
            <a:ext cx="972108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7563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transformátor</a:t>
            </a:r>
            <a:endParaRPr lang="cs-CZ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57188" y="4572000"/>
            <a:ext cx="792956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/>
              <a:t>U transformátoru se využívá elektromagnetické indukce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28625" y="1571625"/>
            <a:ext cx="78581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buFont typeface="Wingdings" pitchFamily="2" charset="2"/>
              <a:buChar char="Ø"/>
            </a:pPr>
            <a:r>
              <a:rPr lang="cs-CZ" dirty="0" smtClean="0"/>
              <a:t> Mění </a:t>
            </a:r>
            <a:r>
              <a:rPr lang="cs-CZ" dirty="0"/>
              <a:t>střídavé napětí U</a:t>
            </a:r>
            <a:r>
              <a:rPr lang="cs-CZ" sz="1400" dirty="0"/>
              <a:t>1</a:t>
            </a:r>
            <a:r>
              <a:rPr lang="cs-CZ" dirty="0"/>
              <a:t> na střídavé napětí U</a:t>
            </a:r>
            <a:r>
              <a:rPr lang="cs-CZ" sz="1400" dirty="0"/>
              <a:t>2</a:t>
            </a:r>
            <a:r>
              <a:rPr lang="cs-CZ" dirty="0"/>
              <a:t> se stejným kmitočtem, ale jinou hodnotou.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8625" y="2428875"/>
            <a:ext cx="8001000" cy="15700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cs-CZ" b="1" u="sng" dirty="0" smtClean="0"/>
              <a:t> se </a:t>
            </a:r>
            <a:r>
              <a:rPr lang="cs-CZ" b="1" u="sng" dirty="0"/>
              <a:t>skládá</a:t>
            </a:r>
            <a:r>
              <a:rPr lang="cs-CZ" dirty="0"/>
              <a:t>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dirty="0"/>
              <a:t>Primární cívka – připojena na vstupní napětí U</a:t>
            </a:r>
            <a:r>
              <a:rPr lang="cs-CZ" sz="1400" dirty="0"/>
              <a:t>1</a:t>
            </a:r>
            <a:r>
              <a:rPr lang="cs-CZ" dirty="0"/>
              <a:t>(ke zdroji)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dirty="0"/>
              <a:t>Sekundární cívka – připojena ke spotřebiči U</a:t>
            </a:r>
            <a:r>
              <a:rPr lang="cs-CZ" sz="1400" dirty="0"/>
              <a:t>2 </a:t>
            </a:r>
            <a:r>
              <a:rPr lang="cs-CZ" dirty="0"/>
              <a:t>- indukované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dirty="0"/>
              <a:t>Společné jádro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7188" y="5143500"/>
            <a:ext cx="7500937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/>
              <a:t>Účinnost transformátoru je vysoká (až 98%)</a:t>
            </a:r>
          </a:p>
          <a:p>
            <a:pPr algn="ctr" eaLnBrk="1" hangingPunct="1"/>
            <a:r>
              <a:rPr lang="cs-CZ"/>
              <a:t>P</a:t>
            </a:r>
            <a:r>
              <a:rPr lang="cs-CZ" sz="1600"/>
              <a:t>o</a:t>
            </a:r>
            <a:r>
              <a:rPr lang="cs-CZ"/>
              <a:t>=P</a:t>
            </a:r>
          </a:p>
        </p:txBody>
      </p:sp>
    </p:spTree>
    <p:extLst>
      <p:ext uri="{BB962C8B-B14F-4D97-AF65-F5344CB8AC3E}">
        <p14:creationId xmlns:p14="http://schemas.microsoft.com/office/powerpoint/2010/main" val="2340862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571625" y="4786313"/>
            <a:ext cx="2357438" cy="164306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411760" y="1196752"/>
            <a:ext cx="2714625" cy="1785938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214313"/>
            <a:ext cx="7467600" cy="560387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Výpočet napětí  - transormační poměr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3568" y="3328988"/>
            <a:ext cx="76438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dirty="0"/>
              <a:t>Podíl </a:t>
            </a:r>
            <a:r>
              <a:rPr lang="cs-CZ" dirty="0">
                <a:solidFill>
                  <a:schemeClr val="accent1"/>
                </a:solidFill>
              </a:rPr>
              <a:t>efektivních hodnot výstupního a vstupního napětí </a:t>
            </a:r>
            <a:r>
              <a:rPr lang="cs-CZ" dirty="0"/>
              <a:t>je přibližně rovný </a:t>
            </a:r>
            <a:r>
              <a:rPr lang="cs-CZ" dirty="0">
                <a:solidFill>
                  <a:srgbClr val="00B0F0"/>
                </a:solidFill>
              </a:rPr>
              <a:t>podílu počtu závitů sekundární a primární cívky.</a:t>
            </a:r>
          </a:p>
        </p:txBody>
      </p:sp>
      <p:graphicFrame>
        <p:nvGraphicFramePr>
          <p:cNvPr id="9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43060286"/>
              </p:ext>
            </p:extLst>
          </p:nvPr>
        </p:nvGraphicFramePr>
        <p:xfrm>
          <a:off x="2750344" y="1268760"/>
          <a:ext cx="2143125" cy="1550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3" imgW="596900" imgH="431800" progId="Equation.3">
                  <p:embed/>
                </p:oleObj>
              </mc:Choice>
              <mc:Fallback>
                <p:oleObj name="Rovnice" r:id="rId3" imgW="596900" imgH="431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50344" y="1268760"/>
                        <a:ext cx="2143125" cy="15509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4"/>
          <p:cNvGraphicFramePr>
            <a:graphicFrameLocks noChangeAspect="1"/>
          </p:cNvGraphicFramePr>
          <p:nvPr/>
        </p:nvGraphicFramePr>
        <p:xfrm>
          <a:off x="2000250" y="5000625"/>
          <a:ext cx="1428750" cy="1214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ovnice" r:id="rId5" imgW="508000" imgH="431800" progId="Equation.3">
                  <p:embed/>
                </p:oleObj>
              </mc:Choice>
              <mc:Fallback>
                <p:oleObj name="Rovnice" r:id="rId5" imgW="508000" imgH="431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00250" y="5000625"/>
                        <a:ext cx="1428750" cy="1214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Šipka doprava 15"/>
          <p:cNvSpPr/>
          <p:nvPr/>
        </p:nvSpPr>
        <p:spPr>
          <a:xfrm>
            <a:off x="4071934" y="5429264"/>
            <a:ext cx="1357322" cy="285752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572125" y="5143500"/>
            <a:ext cx="314325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b="1" u="sng">
                <a:solidFill>
                  <a:srgbClr val="00B0F0"/>
                </a:solidFill>
              </a:rPr>
              <a:t>TRANSFORMAČNÍ POMĚR</a:t>
            </a:r>
          </a:p>
        </p:txBody>
      </p:sp>
    </p:spTree>
    <p:extLst>
      <p:ext uri="{BB962C8B-B14F-4D97-AF65-F5344CB8AC3E}">
        <p14:creationId xmlns:p14="http://schemas.microsoft.com/office/powerpoint/2010/main" val="1959293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3" grpId="0" animBg="1"/>
      <p:bldP spid="4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214313"/>
            <a:ext cx="74676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Transformační poměr</a:t>
            </a:r>
            <a:endParaRPr lang="cs-CZ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28625" y="3429000"/>
            <a:ext cx="750093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buFont typeface="Wingdings" pitchFamily="2" charset="2"/>
              <a:buChar char="q"/>
            </a:pPr>
            <a:r>
              <a:rPr lang="cs-CZ"/>
              <a:t>Je-li p</a:t>
            </a:r>
            <a:r>
              <a:rPr lang="en-US"/>
              <a:t>&gt;</a:t>
            </a:r>
            <a:r>
              <a:rPr lang="cs-CZ"/>
              <a:t>1, je U2</a:t>
            </a:r>
            <a:r>
              <a:rPr lang="en-US"/>
              <a:t>&gt;</a:t>
            </a:r>
            <a:r>
              <a:rPr lang="cs-CZ"/>
              <a:t>U1           transformace nahoru:</a:t>
            </a:r>
          </a:p>
          <a:p>
            <a:pPr eaLnBrk="1" hangingPunct="1"/>
            <a:r>
              <a:rPr lang="cs-CZ"/>
              <a:t>výstupní  napětí je větší než vstupní napětí.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3286125" y="3643313"/>
            <a:ext cx="500063" cy="714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7188" y="4714875"/>
            <a:ext cx="75723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buFont typeface="Wingdings" pitchFamily="2" charset="2"/>
              <a:buChar char="q"/>
            </a:pPr>
            <a:r>
              <a:rPr lang="cs-CZ"/>
              <a:t>Je-li p</a:t>
            </a:r>
            <a:r>
              <a:rPr lang="en-US"/>
              <a:t>&lt;</a:t>
            </a:r>
            <a:r>
              <a:rPr lang="cs-CZ"/>
              <a:t>1, je U2</a:t>
            </a:r>
            <a:r>
              <a:rPr lang="en-US"/>
              <a:t>&lt;</a:t>
            </a:r>
            <a:r>
              <a:rPr lang="cs-CZ"/>
              <a:t>U1          transformace dolů:</a:t>
            </a:r>
          </a:p>
          <a:p>
            <a:pPr eaLnBrk="1" hangingPunct="1"/>
            <a:r>
              <a:rPr lang="cs-CZ"/>
              <a:t>výstupní napětí transformátoru je menší než vstupní napětí.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3286125" y="4929188"/>
            <a:ext cx="500063" cy="714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214688" y="1500188"/>
            <a:ext cx="2357437" cy="164306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38920" name="Object 2"/>
          <p:cNvGraphicFramePr>
            <a:graphicFrameLocks noChangeAspect="1"/>
          </p:cNvGraphicFramePr>
          <p:nvPr/>
        </p:nvGraphicFramePr>
        <p:xfrm>
          <a:off x="3643313" y="1714500"/>
          <a:ext cx="1428750" cy="1214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Rovnice" r:id="rId3" imgW="508000" imgH="431800" progId="Equation.3">
                  <p:embed/>
                </p:oleObj>
              </mc:Choice>
              <mc:Fallback>
                <p:oleObj name="Rovnice" r:id="rId3" imgW="508000" imgH="431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3313" y="1714500"/>
                        <a:ext cx="1428750" cy="1214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58385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714612" y="3571876"/>
            <a:ext cx="2714644" cy="21431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714612" y="1357298"/>
            <a:ext cx="2571768" cy="20002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Výpočet proudů</a:t>
            </a:r>
            <a:endParaRPr lang="cs-CZ" dirty="0"/>
          </a:p>
        </p:txBody>
      </p:sp>
      <p:graphicFrame>
        <p:nvGraphicFramePr>
          <p:cNvPr id="39945" name="Object 2"/>
          <p:cNvGraphicFramePr>
            <a:graphicFrameLocks noChangeAspect="1"/>
          </p:cNvGraphicFramePr>
          <p:nvPr/>
        </p:nvGraphicFramePr>
        <p:xfrm>
          <a:off x="2857500" y="1571625"/>
          <a:ext cx="2143125" cy="1693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Rovnice" r:id="rId3" imgW="545863" imgH="431613" progId="Equation.3">
                  <p:embed/>
                </p:oleObj>
              </mc:Choice>
              <mc:Fallback>
                <p:oleObj name="Rovnice" r:id="rId3" imgW="545863" imgH="431613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57500" y="1571625"/>
                        <a:ext cx="2143125" cy="1693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946" name="Object 3"/>
          <p:cNvGraphicFramePr>
            <a:graphicFrameLocks noChangeAspect="1"/>
          </p:cNvGraphicFramePr>
          <p:nvPr/>
        </p:nvGraphicFramePr>
        <p:xfrm>
          <a:off x="2786063" y="3714750"/>
          <a:ext cx="2357437" cy="1822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Rovnice" r:id="rId5" imgW="558558" imgH="431613" progId="Equation.3">
                  <p:embed/>
                </p:oleObj>
              </mc:Choice>
              <mc:Fallback>
                <p:oleObj name="Rovnice" r:id="rId5" imgW="558558" imgH="431613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6063" y="3714750"/>
                        <a:ext cx="2357437" cy="1822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1356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KOLÁŘOVÁ, Růžena, et al. </a:t>
            </a:r>
            <a:r>
              <a:rPr lang="cs-CZ" i="1" dirty="0" smtClean="0"/>
              <a:t>Fyzika : Pro 9. ročník základní školy</a:t>
            </a:r>
            <a:r>
              <a:rPr lang="cs-CZ" dirty="0" smtClean="0"/>
              <a:t>. 1. vydání. Praha : Prometheus, 2005. 232 s. Dostupné z WWW: &lt;http://www.prometheus-nakl.cz&gt;. ISBN 80-7196-193-0.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RAUNER, Karel; HAVEL, Václav; RANDA, Miroslav. </a:t>
            </a:r>
            <a:r>
              <a:rPr lang="cs-CZ" i="1" dirty="0" smtClean="0"/>
              <a:t>Fyzika9 : Učebnice pro základní školy a víceletá gymnázia</a:t>
            </a:r>
            <a:r>
              <a:rPr lang="cs-CZ" dirty="0" smtClean="0"/>
              <a:t>. 1. vydání. Plzeň : Fraus, 2007. 136 s. Dostupné z WWW: &lt;http://www.fraus.cz&gt;. ISBN 978-80-7238-617-8.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766" y="2852936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77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</TotalTime>
  <Words>233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Arkýř</vt:lpstr>
      <vt:lpstr>Microsoft Equation 3.0</vt:lpstr>
      <vt:lpstr>Prezentace aplikace PowerPoint</vt:lpstr>
      <vt:lpstr>Prezentace aplikace PowerPoint</vt:lpstr>
      <vt:lpstr>Prezentace aplikace PowerPoint</vt:lpstr>
      <vt:lpstr>transformátor</vt:lpstr>
      <vt:lpstr>Výpočet napětí  - transormační poměr</vt:lpstr>
      <vt:lpstr>Transformační poměr</vt:lpstr>
      <vt:lpstr>Výpočet proudů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</cp:revision>
  <dcterms:created xsi:type="dcterms:W3CDTF">2011-10-09T19:03:36Z</dcterms:created>
  <dcterms:modified xsi:type="dcterms:W3CDTF">2011-10-09T19:26:43Z</dcterms:modified>
</cp:coreProperties>
</file>