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2142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3938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5671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9821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101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3011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60337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5848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6112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48144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71635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0F02E8-2A1A-4CC7-A0B0-24CCD4B517E7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DA71C-DAE9-43FB-8C08-72286250FAE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917000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hyperlink" Target="Bourka.exe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ŘÍJEN</a:t>
            </a:r>
            <a:r>
              <a:rPr kumimoji="0" lang="cs-CZ" sz="16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VY_32_INOVACE_07_9._ROČNÍK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 A 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VEDENÍ_PROUDU_V_KAPALINÁCH,_PLYNECH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83978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83529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Využití při	- opakování podmínek pro vedení elektrického   		proudu</a:t>
            </a:r>
          </a:p>
          <a:p>
            <a:r>
              <a:rPr lang="cs-CZ" sz="2400" dirty="0"/>
              <a:t>	</a:t>
            </a:r>
            <a:r>
              <a:rPr lang="cs-CZ" sz="2400" dirty="0" smtClean="0"/>
              <a:t>	- objasnění vedení proudu v kapalinách, plynech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Snímek 5 – animace vedení proudu v kapalinách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Snímek 8 – animace vedení proudu v plynech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530996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obvod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1500174"/>
            <a:ext cx="82153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Obvodem prochází elektrický proud tehdy</a:t>
            </a:r>
            <a:r>
              <a:rPr lang="cs-CZ" sz="2400" dirty="0" smtClean="0"/>
              <a:t>: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Je–li zapojen zdroj elektrického napětí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Obvod je vodivě uzavřen 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400" dirty="0" smtClean="0"/>
              <a:t>Musí být zařazen spotřebič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596" y="3000372"/>
            <a:ext cx="821537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Elektrické vodiče </a:t>
            </a:r>
            <a:r>
              <a:rPr lang="cs-CZ" sz="2400" dirty="0" smtClean="0"/>
              <a:t>: vedou elektrický proud (kovy, roztoky solí a kyselin, plyny)</a:t>
            </a:r>
          </a:p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Elektrické izolanty </a:t>
            </a:r>
            <a:r>
              <a:rPr lang="cs-CZ" sz="2400" dirty="0" smtClean="0"/>
              <a:t>: nevedou elektrický proud (suchý papír, dřevo, sklo, plasty)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93842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Elektrický proud v kovech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1714488"/>
            <a:ext cx="82868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- </a:t>
            </a:r>
            <a:r>
              <a:rPr lang="cs-CZ" sz="2400" dirty="0" smtClean="0">
                <a:solidFill>
                  <a:srgbClr val="FF0000"/>
                </a:solidFill>
              </a:rPr>
              <a:t>tvořen usměrněným pohybem volných částic s elektrickým nábojem (elektrony)</a:t>
            </a:r>
          </a:p>
          <a:p>
            <a:pPr>
              <a:buFontTx/>
              <a:buChar char="-"/>
            </a:pPr>
            <a:r>
              <a:rPr lang="cs-CZ" sz="2400" dirty="0" smtClean="0"/>
              <a:t>Rychlost částic 0,1mm/s</a:t>
            </a:r>
          </a:p>
          <a:p>
            <a:pPr>
              <a:buFontTx/>
              <a:buChar char="-"/>
            </a:pPr>
            <a:r>
              <a:rPr lang="cs-CZ" sz="2400" dirty="0" smtClean="0"/>
              <a:t>Všechny částice se začnou pohybovat v celém obvodu současně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922187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Elipsa 65"/>
          <p:cNvSpPr/>
          <p:nvPr/>
        </p:nvSpPr>
        <p:spPr>
          <a:xfrm>
            <a:off x="6429388" y="5715016"/>
            <a:ext cx="500066" cy="50006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Vedení elektrického proudu </a:t>
            </a:r>
            <a:r>
              <a:rPr lang="cs-CZ" dirty="0" smtClean="0"/>
              <a:t>                         v </a:t>
            </a:r>
            <a:r>
              <a:rPr lang="cs-CZ" dirty="0" smtClean="0"/>
              <a:t>kapalinách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7158" y="1571612"/>
            <a:ext cx="84296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Vodné roztoky solí, kyselin a zásad vedou elektrický proud - 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elektrolyt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071678"/>
            <a:ext cx="80724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Elektrický proudu je tvořen usměrněným pohybem kationtů a aniontů</a:t>
            </a:r>
            <a:endParaRPr lang="cs-CZ" sz="2000" dirty="0"/>
          </a:p>
        </p:txBody>
      </p:sp>
      <p:sp>
        <p:nvSpPr>
          <p:cNvPr id="6" name="Obdélník 5"/>
          <p:cNvSpPr/>
          <p:nvPr/>
        </p:nvSpPr>
        <p:spPr>
          <a:xfrm>
            <a:off x="2928926" y="3357562"/>
            <a:ext cx="3643338" cy="2071702"/>
          </a:xfrm>
          <a:prstGeom prst="rect">
            <a:avLst/>
          </a:prstGeom>
          <a:noFill/>
          <a:ln w="28575">
            <a:solidFill>
              <a:schemeClr val="tx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928926" y="4143380"/>
            <a:ext cx="3643338" cy="128588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accent3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071802" y="3143248"/>
            <a:ext cx="214314" cy="1928826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215074" y="3143248"/>
            <a:ext cx="214314" cy="192882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3929058" y="4429132"/>
            <a:ext cx="285752" cy="28575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714876" y="4572008"/>
            <a:ext cx="285752" cy="28575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5214942" y="4286256"/>
            <a:ext cx="285752" cy="28575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5429256" y="5000636"/>
            <a:ext cx="285752" cy="28575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3571868" y="5072074"/>
            <a:ext cx="285752" cy="28575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214810" y="492919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5572132" y="4572008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429124" y="428625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4929190" y="500063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3500430" y="4286256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čára 21"/>
          <p:cNvCxnSpPr/>
          <p:nvPr/>
        </p:nvCxnSpPr>
        <p:spPr>
          <a:xfrm rot="5400000" flipH="1" flipV="1">
            <a:off x="3000365" y="3000371"/>
            <a:ext cx="285752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5400000" flipH="1" flipV="1">
            <a:off x="6215075" y="3000371"/>
            <a:ext cx="285752" cy="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6357950" y="2857496"/>
            <a:ext cx="114300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 rot="5400000">
            <a:off x="5929322" y="4429132"/>
            <a:ext cx="314327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Elipsa 28"/>
          <p:cNvSpPr/>
          <p:nvPr/>
        </p:nvSpPr>
        <p:spPr>
          <a:xfrm>
            <a:off x="6429388" y="5715016"/>
            <a:ext cx="500066" cy="500066"/>
          </a:xfrm>
          <a:prstGeom prst="ellipse">
            <a:avLst/>
          </a:prstGeom>
          <a:noFill/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ovací čára 30"/>
          <p:cNvCxnSpPr>
            <a:stCxn id="29" idx="3"/>
            <a:endCxn id="29" idx="7"/>
          </p:cNvCxnSpPr>
          <p:nvPr/>
        </p:nvCxnSpPr>
        <p:spPr>
          <a:xfrm rot="5400000" flipH="1" flipV="1">
            <a:off x="6502621" y="5788249"/>
            <a:ext cx="353600" cy="35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>
            <a:stCxn id="29" idx="1"/>
            <a:endCxn id="29" idx="5"/>
          </p:cNvCxnSpPr>
          <p:nvPr/>
        </p:nvCxnSpPr>
        <p:spPr>
          <a:xfrm rot="16200000" flipH="1">
            <a:off x="6502621" y="5788249"/>
            <a:ext cx="353600" cy="3536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>
            <a:off x="6929454" y="6000768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Elipsa 36"/>
          <p:cNvSpPr/>
          <p:nvPr/>
        </p:nvSpPr>
        <p:spPr>
          <a:xfrm>
            <a:off x="5572132" y="5715016"/>
            <a:ext cx="571504" cy="500066"/>
          </a:xfrm>
          <a:prstGeom prst="ellipse">
            <a:avLst/>
          </a:prstGeom>
          <a:noFill/>
          <a:ln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9" name="Přímá spojovací čára 38"/>
          <p:cNvCxnSpPr/>
          <p:nvPr/>
        </p:nvCxnSpPr>
        <p:spPr>
          <a:xfrm>
            <a:off x="6143636" y="6000768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5715008" y="5786454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42" name="Přímá spojovací čára 41"/>
          <p:cNvCxnSpPr/>
          <p:nvPr/>
        </p:nvCxnSpPr>
        <p:spPr>
          <a:xfrm rot="10800000" flipV="1">
            <a:off x="4357686" y="6000768"/>
            <a:ext cx="1214446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Elipsa 45"/>
          <p:cNvSpPr/>
          <p:nvPr/>
        </p:nvSpPr>
        <p:spPr>
          <a:xfrm>
            <a:off x="4214810" y="592933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Elipsa 46"/>
          <p:cNvSpPr/>
          <p:nvPr/>
        </p:nvSpPr>
        <p:spPr>
          <a:xfrm>
            <a:off x="3857620" y="5929330"/>
            <a:ext cx="142876" cy="14287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9" name="Přímá spojovací čára 48"/>
          <p:cNvCxnSpPr>
            <a:stCxn id="47" idx="7"/>
          </p:cNvCxnSpPr>
          <p:nvPr/>
        </p:nvCxnSpPr>
        <p:spPr>
          <a:xfrm rot="5400000" flipH="1" flipV="1">
            <a:off x="4015291" y="5750735"/>
            <a:ext cx="163800" cy="2352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čára 50"/>
          <p:cNvCxnSpPr>
            <a:stCxn id="47" idx="2"/>
          </p:cNvCxnSpPr>
          <p:nvPr/>
        </p:nvCxnSpPr>
        <p:spPr>
          <a:xfrm rot="10800000">
            <a:off x="3286116" y="6000768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rot="5400000">
            <a:off x="3143240" y="6000768"/>
            <a:ext cx="285752" cy="15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rot="5400000">
            <a:off x="2857488" y="6000768"/>
            <a:ext cx="57150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rot="10800000">
            <a:off x="2428860" y="2857496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>
            <a:off x="858018" y="4429132"/>
            <a:ext cx="3142478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 rot="10800000">
            <a:off x="2428860" y="6000768"/>
            <a:ext cx="71438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47" idx="1"/>
            <a:endCxn id="46" idx="0"/>
          </p:cNvCxnSpPr>
          <p:nvPr/>
        </p:nvCxnSpPr>
        <p:spPr>
          <a:xfrm rot="5400000" flipH="1" flipV="1">
            <a:off x="4071934" y="5735940"/>
            <a:ext cx="20924" cy="407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" name="TextovéPole 72"/>
          <p:cNvSpPr txBox="1"/>
          <p:nvPr/>
        </p:nvSpPr>
        <p:spPr>
          <a:xfrm>
            <a:off x="2857488" y="5572140"/>
            <a:ext cx="2143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285720" y="2714620"/>
            <a:ext cx="178595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Disociace</a:t>
            </a:r>
            <a:r>
              <a:rPr lang="cs-CZ" dirty="0" smtClean="0"/>
              <a:t> je děj, při kterém dochází k štěpení solí na ionty</a:t>
            </a:r>
            <a:endParaRPr lang="cs-CZ" dirty="0"/>
          </a:p>
        </p:txBody>
      </p:sp>
      <p:sp>
        <p:nvSpPr>
          <p:cNvPr id="77" name="Elipsa 76"/>
          <p:cNvSpPr/>
          <p:nvPr/>
        </p:nvSpPr>
        <p:spPr>
          <a:xfrm>
            <a:off x="6929454" y="3643314"/>
            <a:ext cx="285752" cy="285752"/>
          </a:xfrm>
          <a:prstGeom prst="ellipse">
            <a:avLst/>
          </a:prstGeom>
          <a:solidFill>
            <a:srgbClr val="0070C0"/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TextovéPole 77"/>
          <p:cNvSpPr txBox="1"/>
          <p:nvPr/>
        </p:nvSpPr>
        <p:spPr>
          <a:xfrm>
            <a:off x="6904402" y="3584402"/>
            <a:ext cx="428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-</a:t>
            </a:r>
            <a:endParaRPr lang="cs-CZ" dirty="0"/>
          </a:p>
        </p:txBody>
      </p:sp>
      <p:sp>
        <p:nvSpPr>
          <p:cNvPr id="79" name="Elipsa 78"/>
          <p:cNvSpPr/>
          <p:nvPr/>
        </p:nvSpPr>
        <p:spPr>
          <a:xfrm>
            <a:off x="6929454" y="4071942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TextovéPole 79"/>
          <p:cNvSpPr txBox="1"/>
          <p:nvPr/>
        </p:nvSpPr>
        <p:spPr>
          <a:xfrm>
            <a:off x="6911838" y="4009312"/>
            <a:ext cx="3571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643306" y="2857496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(anoda)</a:t>
            </a:r>
            <a:endParaRPr lang="cs-CZ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6429388" y="2807392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(katoda)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0031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35" presetClass="path" presetSubtype="0" accel="50000" decel="500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5E-6 -3.70953E-6 L -0.23386 0.0007 " pathEditMode="relative" rAng="0" ptsTypes="AA">
                                      <p:cBhvr>
                                        <p:cTn id="13" dur="5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7" y="0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35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5.55556E-7 3.05273E-6 L -0.25799 -0.0525 " pathEditMode="relative" rAng="0" ptsTypes="AA">
                                      <p:cBhvr>
                                        <p:cTn id="15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9" y="-26"/>
                                    </p:animMotion>
                                  </p:childTnLst>
                                </p:cTn>
                              </p:par>
                              <p:par>
                                <p:cTn id="16" presetID="35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5E-6 2.22942E-6 L -0.09323 0.00092 " pathEditMode="relative" rAng="0" ptsTypes="AA">
                                      <p:cBhvr>
                                        <p:cTn id="1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0"/>
                                    </p:animMotion>
                                  </p:childTnLst>
                                </p:cTn>
                              </p:par>
                              <p:par>
                                <p:cTn id="18" presetID="35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11022E-16 -1.04533E-6 L -0.05417 -0.05088 " pathEditMode="relative" rAng="0" ptsTypes="AA">
                                      <p:cBhvr>
                                        <p:cTn id="19" dur="5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" y="-25"/>
                                    </p:animMotion>
                                  </p:childTnLst>
                                </p:cTn>
                              </p:par>
                              <p:par>
                                <p:cTn id="20" presetID="35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11022E-16 -1.83164E-6 L -0.17917 0.00093 " pathEditMode="relative" rAng="0" ptsTypes="AA">
                                      <p:cBhvr>
                                        <p:cTn id="21" dur="5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0" y="0"/>
                                    </p:animMotion>
                                  </p:childTnLst>
                                </p:cTn>
                              </p:par>
                              <p:par>
                                <p:cTn id="22" presetID="63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5E-6 -3.70953E-6 L 0.28437 0.0007 " pathEditMode="relative" rAng="0" ptsTypes="AA">
                                      <p:cBhvr>
                                        <p:cTn id="23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2" y="0"/>
                                    </p:animMotion>
                                  </p:childTnLst>
                                </p:cTn>
                              </p:par>
                              <p:par>
                                <p:cTn id="24" presetID="63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11022E-16 -3.70953E-6 L 0.1908 0.0007 " pathEditMode="relative" rAng="0" ptsTypes="AA">
                                      <p:cBhvr>
                                        <p:cTn id="25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5" y="0"/>
                                    </p:animMotion>
                                  </p:childTnLst>
                                </p:cTn>
                              </p:par>
                              <p:par>
                                <p:cTn id="26" presetID="63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2.5E-6 3.01573E-6 L 0.21424 -0.03007 " pathEditMode="relative" rAng="0" ptsTypes="AA">
                                      <p:cBhvr>
                                        <p:cTn id="2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" y="-15"/>
                                    </p:animMotion>
                                  </p:childTnLst>
                                </p:cTn>
                              </p:par>
                              <p:par>
                                <p:cTn id="28" presetID="63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2.5E-6 -4.0148E-6 L 0.13611 -0.01942 " pathEditMode="relative" rAng="0" ptsTypes="AA">
                                      <p:cBhvr>
                                        <p:cTn id="29" dur="5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" y="-10"/>
                                    </p:animMotion>
                                  </p:childTnLst>
                                </p:cTn>
                              </p:par>
                              <p:par>
                                <p:cTn id="30" presetID="63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1.11022E-16 -1.83164E-6 L 0.0658 0.00093 " pathEditMode="relative" rAng="0" ptsTypes="AA">
                                      <p:cBhvr>
                                        <p:cTn id="31" dur="5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" y="0"/>
                                    </p:animMotion>
                                  </p:childTnLst>
                                </p:cTn>
                              </p:par>
                              <p:par>
                                <p:cTn id="32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 animBg="1"/>
      <p:bldP spid="8" grpId="0" animBg="1"/>
      <p:bldP spid="10" grpId="0" animBg="1"/>
      <p:bldP spid="17" grpId="0" animBg="1"/>
      <p:bldP spid="19" grpId="0" animBg="1"/>
      <p:bldP spid="20" grpId="0" animBg="1"/>
      <p:bldP spid="9" grpId="0" animBg="1"/>
      <p:bldP spid="11" grpId="0" animBg="1"/>
      <p:bldP spid="15" grpId="0" animBg="1"/>
      <p:bldP spid="16" grpId="0" animBg="1"/>
      <p:bldP spid="18" grpId="0" animBg="1"/>
      <p:bldP spid="7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571480"/>
            <a:ext cx="80724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Při průchodu elektrického proudu elektrolytem dochází v okolí elektrod </a:t>
            </a:r>
            <a:r>
              <a:rPr lang="cs-CZ" sz="2000" dirty="0" smtClean="0"/>
              <a:t>               k </a:t>
            </a:r>
            <a:r>
              <a:rPr lang="cs-CZ" sz="2000" dirty="0" smtClean="0"/>
              <a:t>chemickým reakcím, které se využívají např. při pokovování.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196487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71472" y="571480"/>
            <a:ext cx="7929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!!Při zacházení s elektrickými zařízeními je nebezpečné použivat vlhké izolanty!!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31192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3071810"/>
            <a:ext cx="3181350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9" name="Picture 5">
            <a:hlinkClick r:id="rId4" action="ppaction://hlinkfile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57554" y="5429264"/>
            <a:ext cx="1437078" cy="676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429388" y="3143248"/>
            <a:ext cx="1802428" cy="33194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Vedení elektrického proudu v plynech</a:t>
            </a: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71472" y="6072206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Elipsa 10"/>
          <p:cNvSpPr/>
          <p:nvPr/>
        </p:nvSpPr>
        <p:spPr>
          <a:xfrm>
            <a:off x="4071934" y="4572008"/>
            <a:ext cx="142876" cy="14287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929058" y="6143644"/>
            <a:ext cx="285752" cy="285752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5429256" y="6215082"/>
            <a:ext cx="285752" cy="285752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572000" y="6286520"/>
            <a:ext cx="285752" cy="285752"/>
          </a:xfrm>
          <a:prstGeom prst="ellipse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1" name="Přímá spojovací šipka 20"/>
          <p:cNvCxnSpPr/>
          <p:nvPr/>
        </p:nvCxnSpPr>
        <p:spPr>
          <a:xfrm rot="16200000" flipH="1">
            <a:off x="6607983" y="4107661"/>
            <a:ext cx="3714776" cy="71438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8429620" y="3571876"/>
            <a:ext cx="714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4" name="Elipsa 33"/>
          <p:cNvSpPr/>
          <p:nvPr/>
        </p:nvSpPr>
        <p:spPr>
          <a:xfrm>
            <a:off x="6715140" y="3000372"/>
            <a:ext cx="142876" cy="14287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7858148" y="4214818"/>
            <a:ext cx="142876" cy="14287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15140" y="1071546"/>
            <a:ext cx="1428760" cy="16953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láček 4"/>
          <p:cNvSpPr/>
          <p:nvPr/>
        </p:nvSpPr>
        <p:spPr>
          <a:xfrm>
            <a:off x="3500430" y="1357298"/>
            <a:ext cx="5357850" cy="1285884"/>
          </a:xfrm>
          <a:prstGeom prst="cloudCallou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Blesk 22"/>
          <p:cNvSpPr/>
          <p:nvPr/>
        </p:nvSpPr>
        <p:spPr>
          <a:xfrm rot="1449549">
            <a:off x="4601580" y="2480232"/>
            <a:ext cx="1000132" cy="3500462"/>
          </a:xfrm>
          <a:prstGeom prst="lightningBolt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4929190" y="1928802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5715008" y="2000240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6429388" y="1928802"/>
            <a:ext cx="285752" cy="28575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744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" presetClass="entr" presetSubtype="8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500"/>
                            </p:stCondLst>
                            <p:childTnLst>
                              <p:par>
                                <p:cTn id="23" presetID="22" presetClass="entr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22" presetClass="entr" presetSubtype="4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1500"/>
                            </p:stCondLst>
                            <p:childTnLst>
                              <p:par>
                                <p:cTn id="31" presetID="22" presetClass="entr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2000"/>
                            </p:stCondLst>
                            <p:childTnLst>
                              <p:par>
                                <p:cTn id="59" presetID="63" presetClass="path" presetSubtype="0" accel="50000" decel="5000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0833 0.01087 L 0.07083 -0.31106 " pathEditMode="relative" rAng="0" ptsTypes="AA">
                                      <p:cBhvr>
                                        <p:cTn id="6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161"/>
                                    </p:animMotion>
                                  </p:childTnLst>
                                </p:cTn>
                              </p:par>
                              <p:par>
                                <p:cTn id="61" presetID="63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5E-6 -2.74746E-6 L 0.05521 -0.35314 " pathEditMode="relative" rAng="0" ptsTypes="AA">
                                      <p:cBhvr>
                                        <p:cTn id="6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" y="-177"/>
                                    </p:animMotion>
                                  </p:childTnLst>
                                </p:cTn>
                              </p:par>
                              <p:par>
                                <p:cTn id="63" presetID="63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5E-6 -3.88529E-6 L -0.02327 0.27128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" y="136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63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5E-6 3.01573E-6 L 0.10209 0.00138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" y="1"/>
                                    </p:animMotion>
                                  </p:childTnLst>
                                </p:cTn>
                              </p:par>
                              <p:par>
                                <p:cTn id="67" presetID="35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5E-6 -2.31267E-6 L -0.15556 -0.00046 " pathEditMode="relative" rAng="0" ptsTypes="AA">
                                      <p:cBhvr>
                                        <p:cTn id="6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" y="0"/>
                                    </p:animMotion>
                                  </p:childTnLst>
                                </p:cTn>
                              </p:par>
                              <p:par>
                                <p:cTn id="69" presetID="35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5E-6 4.28307E-6 L -0.02274 -0.34274 " pathEditMode="relative" rAng="0" ptsTypes="AA">
                                      <p:cBhvr>
                                        <p:cTn id="7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" y="-171"/>
                                    </p:animMotion>
                                  </p:childTnLst>
                                </p:cTn>
                              </p:par>
                              <p:par>
                                <p:cTn id="71" presetID="35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5E-6 -9.15819E-7 L -0.0934 0.32378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7" y="162"/>
                                    </p:animMotion>
                                  </p:childTnLst>
                                </p:cTn>
                              </p:par>
                              <p:par>
                                <p:cTn id="73" presetID="35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2.5E-6 -1.83164E-6 L -0.29636 0.00093 " pathEditMode="relative" rAng="0" ptsTypes="AA">
                                      <p:cBhvr>
                                        <p:cTn id="7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8" y="0"/>
                                    </p:animMotion>
                                  </p:childTnLst>
                                </p:cTn>
                              </p:par>
                              <p:par>
                                <p:cTn id="75" presetID="35" presetClass="path" presetSubtype="0" accel="50000" decel="5000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animMotion origin="layout" path="M 0.02413 0.00069 L -0.08438 0.27197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" y="13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16000"/>
                            </p:stCondLst>
                            <p:childTnLst>
                              <p:par>
                                <p:cTn id="78" presetID="22" presetClass="entr" presetSubtype="1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7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7" grpId="0" animBg="1"/>
      <p:bldP spid="17" grpId="1" animBg="1"/>
      <p:bldP spid="22" grpId="0"/>
      <p:bldP spid="34" grpId="0" animBg="1"/>
      <p:bldP spid="34" grpId="1" animBg="1"/>
      <p:bldP spid="35" grpId="0" animBg="1"/>
      <p:bldP spid="35" grpId="1" animBg="1"/>
      <p:bldP spid="5" grpId="0" animBg="1"/>
      <p:bldP spid="23" grpId="0" animBg="1"/>
      <p:bldP spid="15" grpId="0" animBg="1"/>
      <p:bldP spid="15" grpId="1" animBg="1"/>
      <p:bldP spid="16" grpId="0" animBg="1"/>
      <p:bldP spid="16" grpId="1" animBg="1"/>
      <p:bldP spid="18" grpId="0" animBg="1"/>
      <p:bldP spid="18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428604"/>
            <a:ext cx="842968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výboj</a:t>
            </a:r>
            <a:r>
              <a:rPr lang="cs-CZ" sz="2000" dirty="0" smtClean="0"/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Silné elektrické pole zapůsobí na molekuly a atomy ve vzduchu                 </a:t>
            </a:r>
            <a:r>
              <a:rPr lang="cs-CZ" sz="2000" b="1" dirty="0" smtClean="0">
                <a:solidFill>
                  <a:srgbClr val="FF0000"/>
                </a:solidFill>
              </a:rPr>
              <a:t>ionizace vzduchu </a:t>
            </a:r>
            <a:r>
              <a:rPr lang="cs-CZ" sz="2000" dirty="0" smtClean="0"/>
              <a:t>(směs volných elektronů, kationtů a aniontů).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Trvá krátce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Pozorujeme při bouřce, při spínání nebo vypínání silnějších elektrických spotřebičů.</a:t>
            </a:r>
            <a:endParaRPr lang="cs-CZ" sz="2000" dirty="0"/>
          </a:p>
        </p:txBody>
      </p:sp>
      <p:sp>
        <p:nvSpPr>
          <p:cNvPr id="3" name="Šipka doprava 2"/>
          <p:cNvSpPr/>
          <p:nvPr/>
        </p:nvSpPr>
        <p:spPr>
          <a:xfrm>
            <a:off x="7236296" y="857232"/>
            <a:ext cx="785818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57158" y="4214818"/>
            <a:ext cx="81439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oblouk</a:t>
            </a:r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Vzniká při vysokém proudu v plynu a při vysokých teplotách.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Tvořen směsí elektronů a iontů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 Využití: u obloukových lamp, svařování</a:t>
            </a:r>
          </a:p>
          <a:p>
            <a:r>
              <a:rPr lang="cs-CZ" sz="2000" dirty="0" smtClean="0"/>
              <a:t>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2428868"/>
            <a:ext cx="814393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Elektrický výboj za nízkého tlaku: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Dochází při vyčerpání částic z trubice               částice mohou získat větší rychlost         větší kinetickou energii a dochází k ionizaci plynu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smtClean="0"/>
              <a:t>Využití: Zářivky, výbojové trubice s vyčerpaným vzduchem popř. s jiným plynem  </a:t>
            </a:r>
            <a:endParaRPr lang="cs-CZ" sz="2000" dirty="0"/>
          </a:p>
        </p:txBody>
      </p:sp>
      <p:sp>
        <p:nvSpPr>
          <p:cNvPr id="6" name="Šipka doprava 5"/>
          <p:cNvSpPr/>
          <p:nvPr/>
        </p:nvSpPr>
        <p:spPr>
          <a:xfrm>
            <a:off x="4429124" y="2886476"/>
            <a:ext cx="785818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403648" y="3173038"/>
            <a:ext cx="428628" cy="14287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669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3529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KOLÁŘOVÁ, Růžena, et al. </a:t>
            </a:r>
            <a:r>
              <a:rPr lang="cs-CZ" i="1" dirty="0" smtClean="0"/>
              <a:t>Fyzika : Pro 9. ročník základní školy</a:t>
            </a:r>
            <a:r>
              <a:rPr lang="cs-CZ" dirty="0" smtClean="0"/>
              <a:t>. 1. vydání. Praha : Prometheus, 2005. 232 s. Dostupné z WWW: &lt;http://www.prometheus-nakl.cz&gt;. ISBN 80-7196-193-0.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RAUNER, Karel; HAVEL, Václav; RANDA, Miroslav. </a:t>
            </a:r>
            <a:r>
              <a:rPr lang="cs-CZ" i="1" dirty="0" smtClean="0"/>
              <a:t>Fyzika9 : Učebnice pro základní školy a víceletá gymnázia</a:t>
            </a:r>
            <a:r>
              <a:rPr lang="cs-CZ" dirty="0" smtClean="0"/>
              <a:t>. 1. vydání. Plzeň : Fraus, 2007. 136 s. Dostupné z WWW: &lt;http://www.fraus.cz&gt;. ISBN 978-80-7238-617-8.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7766" y="2852936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52027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27370</TotalTime>
  <Words>374</Words>
  <Application>Microsoft Office PowerPoint</Application>
  <PresentationFormat>Předvádění na obrazovce (4:3)</PresentationFormat>
  <Paragraphs>65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Elektrický obvod</vt:lpstr>
      <vt:lpstr>Elektrický proud v kovech</vt:lpstr>
      <vt:lpstr>Vedení elektrického proudu                          v kapalinách</vt:lpstr>
      <vt:lpstr>Snímek 6</vt:lpstr>
      <vt:lpstr>Snímek 7</vt:lpstr>
      <vt:lpstr>Vedení elektrického proudu v plynech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Dum</cp:lastModifiedBy>
  <cp:revision>2</cp:revision>
  <dcterms:created xsi:type="dcterms:W3CDTF">2011-10-09T19:27:48Z</dcterms:created>
  <dcterms:modified xsi:type="dcterms:W3CDTF">2012-05-13T17:38:58Z</dcterms:modified>
</cp:coreProperties>
</file>