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F3E4BC75-CE3B-491D-949D-50772F33480F}" type="datetimeFigureOut">
              <a:rPr lang="cs-CZ" smtClean="0"/>
              <a:t>13.5.2012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1805476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3E4BC75-CE3B-491D-949D-50772F33480F}" type="datetimeFigureOut">
              <a:rPr lang="cs-CZ" smtClean="0"/>
              <a:t>13.5.2012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3486442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F3E4BC75-CE3B-491D-949D-50772F33480F}" type="datetimeFigureOut">
              <a:rPr lang="cs-CZ" smtClean="0"/>
              <a:t>13.5.2012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159379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F3E4BC75-CE3B-491D-949D-50772F33480F}" type="datetimeFigureOut">
              <a:rPr lang="cs-CZ" smtClean="0"/>
              <a:t>13.5.2012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2438668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F3E4BC75-CE3B-491D-949D-50772F33480F}" type="datetimeFigureOut">
              <a:rPr lang="cs-CZ" smtClean="0"/>
              <a:t>13.5.2012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4110276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F3E4BC75-CE3B-491D-949D-50772F33480F}" type="datetimeFigureOut">
              <a:rPr lang="cs-CZ" smtClean="0"/>
              <a:t>13.5.2012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3861539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F3E4BC75-CE3B-491D-949D-50772F33480F}" type="datetimeFigureOut">
              <a:rPr lang="cs-CZ" smtClean="0"/>
              <a:t>13.5.2012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3858019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F3E4BC75-CE3B-491D-949D-50772F33480F}" type="datetimeFigureOut">
              <a:rPr lang="cs-CZ" smtClean="0"/>
              <a:t>13.5.2012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3362066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F3E4BC75-CE3B-491D-949D-50772F33480F}" type="datetimeFigureOut">
              <a:rPr lang="cs-CZ" smtClean="0"/>
              <a:t>13.5.2012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1216309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3E4BC75-CE3B-491D-949D-50772F33480F}" type="datetimeFigureOut">
              <a:rPr lang="cs-CZ" smtClean="0"/>
              <a:t>13.5.2012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2575595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3E4BC75-CE3B-491D-949D-50772F33480F}" type="datetimeFigureOut">
              <a:rPr lang="cs-CZ" smtClean="0"/>
              <a:t>13.5.2012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9E905BB-9F60-442C-8364-B4221CBCC572}" type="slidenum">
              <a:rPr lang="cs-CZ" smtClean="0"/>
              <a:t>‹#›</a:t>
            </a:fld>
            <a:endParaRPr lang="cs-CZ"/>
          </a:p>
        </p:txBody>
      </p:sp>
    </p:spTree>
    <p:extLst>
      <p:ext uri="{BB962C8B-B14F-4D97-AF65-F5344CB8AC3E}">
        <p14:creationId xmlns:p14="http://schemas.microsoft.com/office/powerpoint/2010/main" val="282599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E4BC75-CE3B-491D-949D-50772F33480F}" type="datetimeFigureOut">
              <a:rPr lang="cs-CZ" smtClean="0"/>
              <a:t>13.5.2012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E905BB-9F60-442C-8364-B4221CBCC572}" type="slidenum">
              <a:rPr lang="cs-CZ" smtClean="0"/>
              <a:t>‹#›</a:t>
            </a:fld>
            <a:endParaRPr lang="cs-CZ"/>
          </a:p>
        </p:txBody>
      </p:sp>
    </p:spTree>
    <p:extLst>
      <p:ext uri="{BB962C8B-B14F-4D97-AF65-F5344CB8AC3E}">
        <p14:creationId xmlns:p14="http://schemas.microsoft.com/office/powerpoint/2010/main" val="2628786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1"/>
          <p:cNvSpPr>
            <a:spLocks noGrp="1"/>
          </p:cNvSpPr>
          <p:nvPr>
            <p:ph type="ctrTitle"/>
          </p:nvPr>
        </p:nvSpPr>
        <p:spPr/>
        <p:txBody>
          <a:bodyPr/>
          <a:lstStyle/>
          <a:p>
            <a:pPr>
              <a:defRPr/>
            </a:pPr>
            <a:r>
              <a:rPr lang="cs-CZ" sz="3200" b="1" smtClean="0"/>
              <a:t>Vy_32_INOVACE_80_</a:t>
            </a:r>
            <a:r>
              <a:rPr lang="cs-CZ" sz="3200" b="1" smtClean="0">
                <a:latin typeface="+mn-lt"/>
              </a:rPr>
              <a:t>Podmět 6.třída</a:t>
            </a:r>
            <a:endParaRPr lang="cs-CZ" sz="3200" dirty="0" smtClean="0">
              <a:latin typeface="+mn-lt"/>
            </a:endParaRPr>
          </a:p>
        </p:txBody>
      </p:sp>
      <p:pic>
        <p:nvPicPr>
          <p:cNvPr id="205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5373688"/>
            <a:ext cx="5715000"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2" name="TextovéPole 2"/>
          <p:cNvSpPr txBox="1">
            <a:spLocks noChangeArrowheads="1"/>
          </p:cNvSpPr>
          <p:nvPr/>
        </p:nvSpPr>
        <p:spPr bwMode="auto">
          <a:xfrm>
            <a:off x="3851275" y="1498600"/>
            <a:ext cx="12255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cs-CZ" dirty="0" smtClean="0">
                <a:latin typeface="+mn-lt"/>
              </a:rPr>
              <a:t>Využití ICT</a:t>
            </a:r>
          </a:p>
        </p:txBody>
      </p:sp>
      <p:sp>
        <p:nvSpPr>
          <p:cNvPr id="2" name="TextovéPole 1"/>
          <p:cNvSpPr txBox="1"/>
          <p:nvPr/>
        </p:nvSpPr>
        <p:spPr>
          <a:xfrm>
            <a:off x="684213" y="620713"/>
            <a:ext cx="1493837" cy="215900"/>
          </a:xfrm>
          <a:prstGeom prst="rect">
            <a:avLst/>
          </a:prstGeom>
          <a:noFill/>
        </p:spPr>
        <p:txBody>
          <a:bodyPr wrap="none">
            <a:spAutoFit/>
          </a:bodyPr>
          <a:lstStyle/>
          <a:p>
            <a:pPr>
              <a:defRPr/>
            </a:pPr>
            <a:r>
              <a:rPr lang="cs-CZ" sz="800" dirty="0">
                <a:latin typeface="+mn-lt"/>
              </a:rPr>
              <a:t>Identifikátor školy: 600 150 569</a:t>
            </a:r>
          </a:p>
        </p:txBody>
      </p:sp>
    </p:spTree>
    <p:extLst>
      <p:ext uri="{BB962C8B-B14F-4D97-AF65-F5344CB8AC3E}">
        <p14:creationId xmlns:p14="http://schemas.microsoft.com/office/powerpoint/2010/main" val="24629482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00B0F0"/>
          </a:solidFill>
          <a:ln>
            <a:solidFill>
              <a:srgbClr val="0070C0"/>
            </a:solidFill>
          </a:ln>
        </p:spPr>
        <p:txBody>
          <a:bodyPr/>
          <a:lstStyle/>
          <a:p>
            <a:r>
              <a:rPr lang="cs-CZ" dirty="0" smtClean="0"/>
              <a:t>Podmět</a:t>
            </a:r>
            <a:endParaRPr lang="cs-CZ" dirty="0"/>
          </a:p>
        </p:txBody>
      </p:sp>
      <p:sp>
        <p:nvSpPr>
          <p:cNvPr id="3" name="Zástupný symbol pro obsah 2"/>
          <p:cNvSpPr>
            <a:spLocks noGrp="1"/>
          </p:cNvSpPr>
          <p:nvPr>
            <p:ph idx="1"/>
          </p:nvPr>
        </p:nvSpPr>
        <p:spPr/>
        <p:txBody>
          <a:bodyPr/>
          <a:lstStyle/>
          <a:p>
            <a:r>
              <a:rPr lang="cs-CZ" u="sng" dirty="0" smtClean="0">
                <a:solidFill>
                  <a:srgbClr val="FF0000"/>
                </a:solidFill>
              </a:rPr>
              <a:t>Podmět</a:t>
            </a:r>
            <a:r>
              <a:rPr lang="cs-CZ" dirty="0" smtClean="0"/>
              <a:t> – Po – je větný člen, o kterém přísudek něco tvrdí</a:t>
            </a:r>
          </a:p>
          <a:p>
            <a:r>
              <a:rPr lang="cs-CZ" u="sng" dirty="0" smtClean="0"/>
              <a:t>Ptáme se </a:t>
            </a:r>
            <a:r>
              <a:rPr lang="cs-CZ" dirty="0" smtClean="0"/>
              <a:t>– 1. pádem - Kdo, co </a:t>
            </a:r>
            <a:r>
              <a:rPr lang="cs-CZ" i="1" dirty="0" smtClean="0"/>
              <a:t>a</a:t>
            </a:r>
            <a:r>
              <a:rPr lang="cs-CZ" dirty="0" smtClean="0"/>
              <a:t> přísudek</a:t>
            </a:r>
          </a:p>
          <a:p>
            <a:r>
              <a:rPr lang="cs-CZ" dirty="0" smtClean="0"/>
              <a:t>Podmětem může být </a:t>
            </a:r>
            <a:r>
              <a:rPr lang="cs-CZ" u="sng" dirty="0" smtClean="0"/>
              <a:t>jakýkoliv slovní druh </a:t>
            </a:r>
            <a:r>
              <a:rPr lang="cs-CZ" dirty="0" smtClean="0"/>
              <a:t>!</a:t>
            </a:r>
          </a:p>
          <a:p>
            <a:r>
              <a:rPr lang="cs-CZ" dirty="0" smtClean="0"/>
              <a:t>U dveří stála </a:t>
            </a:r>
            <a:r>
              <a:rPr lang="cs-CZ" u="sng" dirty="0" smtClean="0"/>
              <a:t>knihovna</a:t>
            </a:r>
            <a:r>
              <a:rPr lang="cs-CZ" dirty="0" smtClean="0"/>
              <a:t>. </a:t>
            </a:r>
            <a:r>
              <a:rPr lang="cs-CZ" u="sng" dirty="0" smtClean="0"/>
              <a:t>Modrá</a:t>
            </a:r>
            <a:r>
              <a:rPr lang="cs-CZ" dirty="0" smtClean="0"/>
              <a:t> je pěkná barva. </a:t>
            </a:r>
            <a:r>
              <a:rPr lang="cs-CZ" u="sng" dirty="0" smtClean="0"/>
              <a:t>Ty</a:t>
            </a:r>
            <a:r>
              <a:rPr lang="cs-CZ" dirty="0" smtClean="0"/>
              <a:t> tomu rozumíš? </a:t>
            </a:r>
            <a:r>
              <a:rPr lang="cs-CZ" u="sng" dirty="0" smtClean="0"/>
              <a:t>Tři</a:t>
            </a:r>
            <a:r>
              <a:rPr lang="cs-CZ" dirty="0" smtClean="0"/>
              <a:t> s tím souhlasili. </a:t>
            </a:r>
            <a:r>
              <a:rPr lang="cs-CZ" u="sng" dirty="0" smtClean="0"/>
              <a:t>Kouřit</a:t>
            </a:r>
            <a:r>
              <a:rPr lang="cs-CZ" dirty="0" smtClean="0"/>
              <a:t> je nezdravé. Každé </a:t>
            </a:r>
            <a:r>
              <a:rPr lang="cs-CZ" u="sng" dirty="0" smtClean="0"/>
              <a:t>proč</a:t>
            </a:r>
            <a:r>
              <a:rPr lang="cs-CZ" dirty="0" smtClean="0"/>
              <a:t> má své proto. Sálem se ozvalo bouřlivé </a:t>
            </a:r>
            <a:r>
              <a:rPr lang="cs-CZ" u="sng" dirty="0" smtClean="0"/>
              <a:t>hurá</a:t>
            </a:r>
            <a:r>
              <a:rPr lang="cs-CZ" dirty="0" smtClean="0"/>
              <a:t>.</a:t>
            </a:r>
            <a:endParaRPr lang="cs-CZ" dirty="0"/>
          </a:p>
        </p:txBody>
      </p:sp>
    </p:spTree>
    <p:extLst>
      <p:ext uri="{BB962C8B-B14F-4D97-AF65-F5344CB8AC3E}">
        <p14:creationId xmlns:p14="http://schemas.microsoft.com/office/powerpoint/2010/main" val="1185813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00B0F0"/>
          </a:solidFill>
          <a:ln>
            <a:solidFill>
              <a:srgbClr val="002060"/>
            </a:solidFill>
          </a:ln>
        </p:spPr>
        <p:txBody>
          <a:bodyPr/>
          <a:lstStyle/>
          <a:p>
            <a:r>
              <a:rPr lang="cs-CZ" dirty="0" smtClean="0"/>
              <a:t>Podmět nevyjádřený</a:t>
            </a:r>
            <a:endParaRPr lang="cs-CZ" dirty="0"/>
          </a:p>
        </p:txBody>
      </p:sp>
      <p:sp>
        <p:nvSpPr>
          <p:cNvPr id="3" name="Zástupný symbol pro obsah 2"/>
          <p:cNvSpPr>
            <a:spLocks noGrp="1"/>
          </p:cNvSpPr>
          <p:nvPr>
            <p:ph idx="1"/>
          </p:nvPr>
        </p:nvSpPr>
        <p:spPr/>
        <p:txBody>
          <a:bodyPr/>
          <a:lstStyle/>
          <a:p>
            <a:r>
              <a:rPr lang="cs-CZ" u="sng" dirty="0" smtClean="0"/>
              <a:t>Podmět nevyjádřený </a:t>
            </a:r>
            <a:r>
              <a:rPr lang="cs-CZ" dirty="0" smtClean="0"/>
              <a:t>– podmět nemusí ve větě být přímo obsažen, poznáme ho:                      a) podle tvaru slovesa : Půjdu domů (= já). Četl jsi tu knihu? (= ty).</a:t>
            </a:r>
          </a:p>
          <a:p>
            <a:pPr marL="0" indent="0">
              <a:buNone/>
            </a:pPr>
            <a:r>
              <a:rPr lang="cs-CZ" dirty="0"/>
              <a:t> </a:t>
            </a:r>
            <a:r>
              <a:rPr lang="cs-CZ" dirty="0" smtClean="0"/>
              <a:t>   b) ze souvislostí : Mirek dnes do školy nepřijde. Je nemocný (= Mirek).</a:t>
            </a:r>
            <a:endParaRPr lang="cs-CZ" dirty="0"/>
          </a:p>
        </p:txBody>
      </p:sp>
      <p:pic>
        <p:nvPicPr>
          <p:cNvPr id="1027" name="Picture 3" descr="C:\Users\zye\AppData\Local\Microsoft\Windows\Temporary Internet Files\Content.IE5\76K3KEZC\MC900250454[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4581128"/>
            <a:ext cx="1610008" cy="150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241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00B0F0"/>
          </a:solidFill>
          <a:ln>
            <a:solidFill>
              <a:srgbClr val="0070C0"/>
            </a:solidFill>
          </a:ln>
        </p:spPr>
        <p:txBody>
          <a:bodyPr/>
          <a:lstStyle/>
          <a:p>
            <a:r>
              <a:rPr lang="cs-CZ" dirty="0" smtClean="0"/>
              <a:t>Vyhledej ve větách podměty</a:t>
            </a:r>
            <a:endParaRPr lang="cs-CZ" dirty="0"/>
          </a:p>
        </p:txBody>
      </p:sp>
      <p:sp>
        <p:nvSpPr>
          <p:cNvPr id="3" name="Zástupný symbol pro obsah 2"/>
          <p:cNvSpPr>
            <a:spLocks noGrp="1"/>
          </p:cNvSpPr>
          <p:nvPr>
            <p:ph idx="1"/>
          </p:nvPr>
        </p:nvSpPr>
        <p:spPr/>
        <p:txBody>
          <a:bodyPr/>
          <a:lstStyle/>
          <a:p>
            <a:r>
              <a:rPr lang="cs-CZ" dirty="0" smtClean="0"/>
              <a:t>Já s tím nikdy nebudu souhlasit. Rodiče mu to určitě dovolí. A proč se právě ty na mě zlobíš? Do zatáčky se vřítili dva závodníci. Jsou dnes ve škole všichni? Karlovi se ten nápad velice zalíbil. Tomu ty vůbec nerozumíš. Na oslavu mých narozenin pozvala maminka všechny mé kamarády. Slunce zakryl veliký mrak.</a:t>
            </a:r>
            <a:endParaRPr lang="cs-CZ" dirty="0"/>
          </a:p>
        </p:txBody>
      </p:sp>
      <p:pic>
        <p:nvPicPr>
          <p:cNvPr id="3074" name="Picture 2" descr="C:\Users\zye\AppData\Local\Microsoft\Windows\Temporary Internet Files\Content.IE5\S7GEZ5G5\MC90028295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4" y="4797152"/>
            <a:ext cx="1737360" cy="1815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808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00B0F0"/>
          </a:solidFill>
          <a:ln>
            <a:solidFill>
              <a:srgbClr val="0070C0"/>
            </a:solidFill>
          </a:ln>
        </p:spPr>
        <p:txBody>
          <a:bodyPr/>
          <a:lstStyle/>
          <a:p>
            <a:r>
              <a:rPr lang="cs-CZ" dirty="0" smtClean="0"/>
              <a:t>Řešení</a:t>
            </a:r>
            <a:endParaRPr lang="cs-CZ" dirty="0"/>
          </a:p>
        </p:txBody>
      </p:sp>
      <p:sp>
        <p:nvSpPr>
          <p:cNvPr id="3" name="Zástupný symbol pro obsah 2"/>
          <p:cNvSpPr>
            <a:spLocks noGrp="1"/>
          </p:cNvSpPr>
          <p:nvPr>
            <p:ph idx="1"/>
          </p:nvPr>
        </p:nvSpPr>
        <p:spPr/>
        <p:txBody>
          <a:bodyPr/>
          <a:lstStyle/>
          <a:p>
            <a:r>
              <a:rPr lang="cs-CZ" u="sng" dirty="0" smtClean="0"/>
              <a:t>Já</a:t>
            </a:r>
            <a:r>
              <a:rPr lang="cs-CZ" dirty="0" smtClean="0"/>
              <a:t> s tím nikdy nebudu souhlasit. </a:t>
            </a:r>
            <a:r>
              <a:rPr lang="cs-CZ" u="sng" dirty="0" smtClean="0"/>
              <a:t>Rodiče</a:t>
            </a:r>
            <a:r>
              <a:rPr lang="cs-CZ" dirty="0" smtClean="0"/>
              <a:t> mu to určitě dovolí. A proč se právě </a:t>
            </a:r>
            <a:r>
              <a:rPr lang="cs-CZ" u="sng" dirty="0" smtClean="0"/>
              <a:t>ty</a:t>
            </a:r>
            <a:r>
              <a:rPr lang="cs-CZ" dirty="0" smtClean="0"/>
              <a:t> na mě zlobíš? Do zatáčky se vřítili </a:t>
            </a:r>
            <a:r>
              <a:rPr lang="cs-CZ" u="sng" dirty="0" smtClean="0"/>
              <a:t>dva</a:t>
            </a:r>
            <a:r>
              <a:rPr lang="cs-CZ" dirty="0" smtClean="0"/>
              <a:t> závodníci. Jsou dnes ve škole </a:t>
            </a:r>
            <a:r>
              <a:rPr lang="cs-CZ" u="sng" dirty="0" smtClean="0"/>
              <a:t>všichni</a:t>
            </a:r>
            <a:r>
              <a:rPr lang="cs-CZ" dirty="0" smtClean="0"/>
              <a:t>? Karlovi se ten </a:t>
            </a:r>
            <a:r>
              <a:rPr lang="cs-CZ" u="sng" dirty="0" smtClean="0"/>
              <a:t>nápad</a:t>
            </a:r>
            <a:r>
              <a:rPr lang="cs-CZ" dirty="0" smtClean="0"/>
              <a:t> velice zalíbil. Tomu </a:t>
            </a:r>
            <a:r>
              <a:rPr lang="cs-CZ" u="sng" dirty="0" smtClean="0"/>
              <a:t>ty </a:t>
            </a:r>
            <a:r>
              <a:rPr lang="cs-CZ" dirty="0" smtClean="0"/>
              <a:t>vůbec nerozumíš. Na oslavu mých narozenin pozvala </a:t>
            </a:r>
            <a:r>
              <a:rPr lang="cs-CZ" u="sng" dirty="0" smtClean="0"/>
              <a:t>maminka</a:t>
            </a:r>
            <a:r>
              <a:rPr lang="cs-CZ" dirty="0" smtClean="0"/>
              <a:t> všechny mé kamarády. Slunce zakryl veliký </a:t>
            </a:r>
            <a:r>
              <a:rPr lang="cs-CZ" u="sng" dirty="0" smtClean="0"/>
              <a:t>mrak</a:t>
            </a:r>
            <a:r>
              <a:rPr lang="cs-CZ" dirty="0" smtClean="0"/>
              <a:t>.</a:t>
            </a:r>
          </a:p>
          <a:p>
            <a:endParaRPr lang="cs-CZ" dirty="0"/>
          </a:p>
        </p:txBody>
      </p:sp>
      <p:pic>
        <p:nvPicPr>
          <p:cNvPr id="2050" name="Picture 2" descr="C:\Users\zye\AppData\Local\Microsoft\Windows\Temporary Internet Files\Content.IE5\25AP39SZ\MC90029382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941168"/>
            <a:ext cx="1839773" cy="1656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672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rgbClr val="00B0F0"/>
          </a:solidFill>
          <a:ln>
            <a:solidFill>
              <a:srgbClr val="0070C0"/>
            </a:solidFill>
          </a:ln>
        </p:spPr>
        <p:txBody>
          <a:bodyPr/>
          <a:lstStyle/>
          <a:p>
            <a:r>
              <a:rPr lang="cs-CZ" dirty="0" smtClean="0"/>
              <a:t>Několikanásobný podmět</a:t>
            </a:r>
            <a:endParaRPr lang="cs-CZ" dirty="0"/>
          </a:p>
        </p:txBody>
      </p:sp>
      <p:sp>
        <p:nvSpPr>
          <p:cNvPr id="3" name="Zástupný symbol pro obsah 2"/>
          <p:cNvSpPr>
            <a:spLocks noGrp="1"/>
          </p:cNvSpPr>
          <p:nvPr>
            <p:ph idx="1"/>
          </p:nvPr>
        </p:nvSpPr>
        <p:spPr/>
        <p:txBody>
          <a:bodyPr/>
          <a:lstStyle/>
          <a:p>
            <a:r>
              <a:rPr lang="cs-CZ" u="sng" dirty="0" smtClean="0"/>
              <a:t>Několikanásobný podmět </a:t>
            </a:r>
            <a:r>
              <a:rPr lang="cs-CZ" dirty="0" smtClean="0"/>
              <a:t>– skládá se z  několika členů</a:t>
            </a:r>
          </a:p>
          <a:p>
            <a:pPr marL="0" indent="0">
              <a:buNone/>
            </a:pPr>
            <a:r>
              <a:rPr lang="cs-CZ" dirty="0"/>
              <a:t> </a:t>
            </a:r>
            <a:r>
              <a:rPr lang="cs-CZ" dirty="0" smtClean="0"/>
              <a:t> - oddělujeme je čárkou</a:t>
            </a:r>
          </a:p>
          <a:p>
            <a:r>
              <a:rPr lang="cs-CZ" dirty="0"/>
              <a:t> </a:t>
            </a:r>
            <a:r>
              <a:rPr lang="cs-CZ" dirty="0" smtClean="0"/>
              <a:t> - čárka se zpravidla nepíše před spojkami </a:t>
            </a:r>
            <a:r>
              <a:rPr lang="cs-CZ" i="1" dirty="0" smtClean="0"/>
              <a:t>a, i, ani, nebo</a:t>
            </a:r>
            <a:endParaRPr lang="cs-CZ" dirty="0" smtClean="0"/>
          </a:p>
          <a:p>
            <a:r>
              <a:rPr lang="cs-CZ" u="sng" dirty="0" smtClean="0"/>
              <a:t>Tatínek, maminka a děti </a:t>
            </a:r>
            <a:r>
              <a:rPr lang="cs-CZ" dirty="0" smtClean="0"/>
              <a:t>šli na procházku. </a:t>
            </a:r>
            <a:r>
              <a:rPr lang="cs-CZ" u="sng" dirty="0" smtClean="0"/>
              <a:t>Petr</a:t>
            </a:r>
            <a:r>
              <a:rPr lang="cs-CZ" dirty="0" smtClean="0"/>
              <a:t>, </a:t>
            </a:r>
            <a:r>
              <a:rPr lang="cs-CZ" u="sng" dirty="0" smtClean="0"/>
              <a:t>Pavel a Jirka </a:t>
            </a:r>
            <a:r>
              <a:rPr lang="cs-CZ" dirty="0" smtClean="0"/>
              <a:t>hráli fotbal. Na stole ležely </a:t>
            </a:r>
            <a:r>
              <a:rPr lang="cs-CZ" u="sng" dirty="0" smtClean="0"/>
              <a:t>sešity,</a:t>
            </a:r>
            <a:r>
              <a:rPr lang="cs-CZ" dirty="0" smtClean="0"/>
              <a:t> </a:t>
            </a:r>
            <a:r>
              <a:rPr lang="cs-CZ" u="sng" dirty="0" smtClean="0"/>
              <a:t>knihy, tužka a pouzdro</a:t>
            </a:r>
            <a:r>
              <a:rPr lang="cs-CZ" dirty="0" smtClean="0"/>
              <a:t>.</a:t>
            </a:r>
          </a:p>
          <a:p>
            <a:endParaRPr lang="cs-CZ" i="1" dirty="0" smtClean="0"/>
          </a:p>
          <a:p>
            <a:pPr marL="0" indent="0">
              <a:buNone/>
            </a:pPr>
            <a:endParaRPr lang="cs-CZ" i="1" dirty="0"/>
          </a:p>
        </p:txBody>
      </p:sp>
    </p:spTree>
    <p:extLst>
      <p:ext uri="{BB962C8B-B14F-4D97-AF65-F5344CB8AC3E}">
        <p14:creationId xmlns:p14="http://schemas.microsoft.com/office/powerpoint/2010/main" val="2819692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Pramen</a:t>
            </a:r>
            <a:endParaRPr lang="cs-CZ"/>
          </a:p>
        </p:txBody>
      </p:sp>
      <p:sp>
        <p:nvSpPr>
          <p:cNvPr id="3" name="Zástupný symbol pro obsah 2"/>
          <p:cNvSpPr>
            <a:spLocks noGrp="1"/>
          </p:cNvSpPr>
          <p:nvPr>
            <p:ph idx="1"/>
          </p:nvPr>
        </p:nvSpPr>
        <p:spPr/>
        <p:txBody>
          <a:bodyPr/>
          <a:lstStyle/>
          <a:p>
            <a:r>
              <a:rPr lang="cs-CZ" dirty="0" err="1"/>
              <a:t>Styblík,Vlastimil</a:t>
            </a:r>
            <a:r>
              <a:rPr lang="cs-CZ" dirty="0"/>
              <a:t> a kol. Český jazyk pro </a:t>
            </a:r>
            <a:r>
              <a:rPr lang="cs-CZ" dirty="0" smtClean="0"/>
              <a:t>6. </a:t>
            </a:r>
            <a:r>
              <a:rPr lang="cs-CZ" dirty="0"/>
              <a:t>ročník základní školy a pro odpovídající ročník víceletých gymnázií, SPN, Praha 1997, s. </a:t>
            </a:r>
            <a:r>
              <a:rPr lang="cs-CZ" dirty="0" smtClean="0"/>
              <a:t>101-102</a:t>
            </a:r>
            <a:endParaRPr lang="cs-CZ" dirty="0"/>
          </a:p>
          <a:p>
            <a:r>
              <a:rPr lang="cs-CZ" smtClean="0"/>
              <a:t>www.ofice.microsoft.com</a:t>
            </a:r>
            <a:endParaRPr lang="cs-CZ" dirty="0"/>
          </a:p>
        </p:txBody>
      </p:sp>
    </p:spTree>
    <p:extLst>
      <p:ext uri="{BB962C8B-B14F-4D97-AF65-F5344CB8AC3E}">
        <p14:creationId xmlns:p14="http://schemas.microsoft.com/office/powerpoint/2010/main" val="144503755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346</Words>
  <Application>Microsoft Office PowerPoint</Application>
  <PresentationFormat>Předvádění na obrazovce (4:3)</PresentationFormat>
  <Paragraphs>23</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Motiv systému Office</vt:lpstr>
      <vt:lpstr>Vy_32_INOVACE_80_Podmět 6.třída</vt:lpstr>
      <vt:lpstr>Podmět</vt:lpstr>
      <vt:lpstr>Podmět nevyjádřený</vt:lpstr>
      <vt:lpstr>Vyhledej ve větách podměty</vt:lpstr>
      <vt:lpstr>Řešení</vt:lpstr>
      <vt:lpstr>Několikanásobný podmět</vt:lpstr>
      <vt:lpstr>Pramen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a číslo učebního materiálu</dc:title>
  <dc:creator>Zykmundová Ema</dc:creator>
  <cp:lastModifiedBy>Zykmundová Ema</cp:lastModifiedBy>
  <cp:revision>12</cp:revision>
  <dcterms:created xsi:type="dcterms:W3CDTF">2011-04-03T15:33:17Z</dcterms:created>
  <dcterms:modified xsi:type="dcterms:W3CDTF">2012-05-13T13:47:34Z</dcterms:modified>
</cp:coreProperties>
</file>