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6B7EA-788D-45D2-B7CD-DCFEA9CBA56A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FA1C0-B9BB-4292-B43F-F3A0AEB5250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087133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6B7EA-788D-45D2-B7CD-DCFEA9CBA56A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FA1C0-B9BB-4292-B43F-F3A0AEB5250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94019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6B7EA-788D-45D2-B7CD-DCFEA9CBA56A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FA1C0-B9BB-4292-B43F-F3A0AEB5250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56860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6B7EA-788D-45D2-B7CD-DCFEA9CBA56A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FA1C0-B9BB-4292-B43F-F3A0AEB5250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31727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6B7EA-788D-45D2-B7CD-DCFEA9CBA56A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FA1C0-B9BB-4292-B43F-F3A0AEB5250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97653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6B7EA-788D-45D2-B7CD-DCFEA9CBA56A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FA1C0-B9BB-4292-B43F-F3A0AEB5250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426747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6B7EA-788D-45D2-B7CD-DCFEA9CBA56A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FA1C0-B9BB-4292-B43F-F3A0AEB5250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607300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6B7EA-788D-45D2-B7CD-DCFEA9CBA56A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FA1C0-B9BB-4292-B43F-F3A0AEB5250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424395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6B7EA-788D-45D2-B7CD-DCFEA9CBA56A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FA1C0-B9BB-4292-B43F-F3A0AEB5250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71878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6B7EA-788D-45D2-B7CD-DCFEA9CBA56A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FA1C0-B9BB-4292-B43F-F3A0AEB5250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649404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6B7EA-788D-45D2-B7CD-DCFEA9CBA56A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FA1C0-B9BB-4292-B43F-F3A0AEB5250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540947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A6B7EA-788D-45D2-B7CD-DCFEA9CBA56A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AFA1C0-B9BB-4292-B43F-F3A0AEB5250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55360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Flag_of_the_United_Nations.svg" TargetMode="External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defRPr/>
            </a:pPr>
            <a:r>
              <a:rPr lang="cs-CZ" sz="3200" b="1" dirty="0" smtClean="0"/>
              <a:t>VY_32_INOVACE_60_</a:t>
            </a:r>
            <a:r>
              <a:rPr lang="cs-CZ" sz="3200" b="1" dirty="0" smtClean="0">
                <a:latin typeface="+mn-lt"/>
              </a:rPr>
              <a:t>Svět </a:t>
            </a:r>
            <a:r>
              <a:rPr lang="cs-CZ" sz="3200" b="1" smtClean="0">
                <a:latin typeface="+mn-lt"/>
              </a:rPr>
              <a:t>kolem nás</a:t>
            </a:r>
            <a:endParaRPr lang="cs-CZ" sz="32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Využití ICT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684213" y="620713"/>
            <a:ext cx="1493837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800" dirty="0">
                <a:latin typeface="+mn-lt"/>
              </a:rPr>
              <a:t>Identifikátor školy: 600 150 569</a:t>
            </a:r>
          </a:p>
        </p:txBody>
      </p:sp>
    </p:spTree>
    <p:extLst>
      <p:ext uri="{BB962C8B-B14F-4D97-AF65-F5344CB8AC3E}">
        <p14:creationId xmlns:p14="http://schemas.microsoft.com/office/powerpoint/2010/main" xmlns="" val="1001047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FFFF00"/>
          </a:solidFill>
          <a:ln>
            <a:solidFill>
              <a:srgbClr val="FFC000"/>
            </a:solidFill>
          </a:ln>
        </p:spPr>
        <p:txBody>
          <a:bodyPr/>
          <a:lstStyle/>
          <a:p>
            <a:r>
              <a:rPr lang="cs-CZ" dirty="0" smtClean="0"/>
              <a:t>Svět kolem nás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63688" y="3861048"/>
            <a:ext cx="6400800" cy="1752600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Spolupráce mezi zeměmi Evropy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Program Files\Microsoft Office\MEDIA\CAGCAT10\j0157763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509120"/>
            <a:ext cx="179496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54474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dirty="0" smtClean="0"/>
              <a:t>Evropská unie - EU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EU je rodina demokratických evropských států, které se zavázaly spolupracovat v zájmu zachování míru a prosperity</a:t>
            </a:r>
          </a:p>
          <a:p>
            <a:r>
              <a:rPr lang="cs-CZ" dirty="0" smtClean="0"/>
              <a:t>Oblast volného pohybu lidí, volného trhu zboží, práce a kapitálu</a:t>
            </a:r>
          </a:p>
          <a:p>
            <a:r>
              <a:rPr lang="cs-CZ" dirty="0" smtClean="0"/>
              <a:t>Měna – euro</a:t>
            </a:r>
          </a:p>
          <a:p>
            <a:r>
              <a:rPr lang="cs-CZ" dirty="0" smtClean="0"/>
              <a:t>Není a nebude jedním státem</a:t>
            </a:r>
          </a:p>
          <a:p>
            <a:r>
              <a:rPr lang="cs-CZ" dirty="0" smtClean="0"/>
              <a:t>Vstup ČR do EU – 1.5.2004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69825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Symboly EU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Modrá vlajka s kruhem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12 hvězd</a:t>
            </a:r>
          </a:p>
          <a:p>
            <a:r>
              <a:rPr lang="cs-CZ" dirty="0" smtClean="0"/>
              <a:t>Hymna – Óda na radost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Devátá symfonie L. van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Beethovena</a:t>
            </a:r>
            <a:endParaRPr lang="cs-CZ" dirty="0"/>
          </a:p>
        </p:txBody>
      </p:sp>
      <p:pic>
        <p:nvPicPr>
          <p:cNvPr id="1026" name="Picture 2" descr="C:\Users\zye\AppData\Local\Microsoft\Windows\Temporary Internet Files\Content.IE5\S7GEZ5G5\MP90036267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43221" y="2852936"/>
            <a:ext cx="3657600" cy="242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53495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Orgány EU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Evropský parlament</a:t>
            </a:r>
          </a:p>
          <a:p>
            <a:r>
              <a:rPr lang="cs-CZ" dirty="0" smtClean="0"/>
              <a:t>Rada EU</a:t>
            </a:r>
          </a:p>
          <a:p>
            <a:r>
              <a:rPr lang="cs-CZ" dirty="0" smtClean="0"/>
              <a:t>Evropská komise</a:t>
            </a:r>
          </a:p>
          <a:p>
            <a:r>
              <a:rPr lang="cs-CZ" dirty="0" smtClean="0"/>
              <a:t>Evropský soudní dvůr</a:t>
            </a:r>
          </a:p>
          <a:p>
            <a:r>
              <a:rPr lang="cs-CZ" dirty="0" smtClean="0"/>
              <a:t>Rada ministrů</a:t>
            </a:r>
          </a:p>
          <a:p>
            <a:r>
              <a:rPr lang="cs-CZ" dirty="0" smtClean="0"/>
              <a:t>Evropský účetní dvůr</a:t>
            </a:r>
          </a:p>
          <a:p>
            <a:endParaRPr lang="cs-CZ" dirty="0"/>
          </a:p>
        </p:txBody>
      </p:sp>
      <p:pic>
        <p:nvPicPr>
          <p:cNvPr id="2050" name="Picture 2" descr="C:\Users\zye\AppData\Local\Microsoft\Windows\Temporary Internet Files\Content.IE5\0LT0PML9\MP90042802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484783"/>
            <a:ext cx="3809884" cy="491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4836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  <a:ln>
            <a:solidFill>
              <a:srgbClr val="FFC000"/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Organizace spojených národů - OSN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>
                <a:solidFill>
                  <a:srgbClr val="FF0000"/>
                </a:solidFill>
              </a:rPr>
              <a:t>Cíl OSN :</a:t>
            </a:r>
          </a:p>
          <a:p>
            <a:r>
              <a:rPr lang="cs-CZ" dirty="0" smtClean="0"/>
              <a:t>Zachovat mír a bezpečnost na celém světě</a:t>
            </a:r>
          </a:p>
          <a:p>
            <a:r>
              <a:rPr lang="cs-CZ" dirty="0" smtClean="0"/>
              <a:t>Rozvíjet přátelské vztahy mezi národy</a:t>
            </a:r>
          </a:p>
          <a:p>
            <a:r>
              <a:rPr lang="cs-CZ" dirty="0" smtClean="0"/>
              <a:t>Prohlubovat mezinárodní spolupráci v oblasti hospodářské, sociální, kulturní a humanitární</a:t>
            </a:r>
          </a:p>
          <a:p>
            <a:r>
              <a:rPr lang="cs-CZ" dirty="0" smtClean="0"/>
              <a:t>Spory řešit pokojnými prostředky</a:t>
            </a:r>
          </a:p>
          <a:p>
            <a:r>
              <a:rPr lang="cs-CZ" dirty="0" smtClean="0"/>
              <a:t>Nezasahovat do vnitřních záležitostí ostatních států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65641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  <a:ln>
            <a:solidFill>
              <a:srgbClr val="FFC000"/>
            </a:solidFill>
          </a:ln>
        </p:spPr>
        <p:txBody>
          <a:bodyPr/>
          <a:lstStyle/>
          <a:p>
            <a:r>
              <a:rPr lang="cs-CZ" dirty="0" smtClean="0"/>
              <a:t>Základní orgány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Valné shromáždění</a:t>
            </a:r>
          </a:p>
          <a:p>
            <a:r>
              <a:rPr lang="cs-CZ" dirty="0" smtClean="0"/>
              <a:t>Rada bezpečnosti</a:t>
            </a:r>
          </a:p>
          <a:p>
            <a:r>
              <a:rPr lang="cs-CZ" dirty="0" smtClean="0"/>
              <a:t>Mezinárodní </a:t>
            </a:r>
            <a:r>
              <a:rPr lang="cs-CZ" smtClean="0"/>
              <a:t>soudní </a:t>
            </a:r>
            <a:r>
              <a:rPr lang="cs-CZ" smtClean="0"/>
              <a:t>dvůr – Haag</a:t>
            </a:r>
            <a:endParaRPr lang="cs-CZ" dirty="0" smtClean="0"/>
          </a:p>
          <a:p>
            <a:r>
              <a:rPr lang="cs-CZ" dirty="0" smtClean="0"/>
              <a:t>Hospodářská a sociální rada</a:t>
            </a:r>
          </a:p>
          <a:p>
            <a:endParaRPr lang="cs-CZ" dirty="0" smtClean="0"/>
          </a:p>
          <a:p>
            <a:r>
              <a:rPr lang="cs-CZ" u="sng" dirty="0" smtClean="0"/>
              <a:t>Hlavní sídlo </a:t>
            </a:r>
            <a:r>
              <a:rPr lang="cs-CZ" dirty="0" smtClean="0"/>
              <a:t>– New York</a:t>
            </a:r>
            <a:endParaRPr lang="cs-CZ" dirty="0"/>
          </a:p>
        </p:txBody>
      </p:sp>
      <p:pic>
        <p:nvPicPr>
          <p:cNvPr id="3075" name="Picture 3" descr="C:\Users\zye\AppData\Local\Microsoft\Windows\Temporary Internet Files\Content.IE5\3WXDQCWM\MC90022885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292182"/>
            <a:ext cx="2880320" cy="181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Vlajka OSN">
            <a:hlinkClick r:id="rId3" tooltip="Vlajka OSN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629952"/>
            <a:ext cx="2492515" cy="1655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624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  <a:ln>
            <a:solidFill>
              <a:srgbClr val="FFC000"/>
            </a:solidFill>
          </a:ln>
        </p:spPr>
        <p:txBody>
          <a:bodyPr/>
          <a:lstStyle/>
          <a:p>
            <a:r>
              <a:rPr lang="cs-CZ" dirty="0" smtClean="0"/>
              <a:t>Organizace přidružené k OSN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u="sng" dirty="0" smtClean="0"/>
              <a:t>UNICEF</a:t>
            </a:r>
            <a:r>
              <a:rPr lang="cs-CZ" dirty="0" smtClean="0"/>
              <a:t> – Dětský fond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u="sng" dirty="0" smtClean="0"/>
              <a:t>WHO </a:t>
            </a:r>
            <a:r>
              <a:rPr lang="cs-CZ" dirty="0" smtClean="0"/>
              <a:t>– Světová zdravotnická </a:t>
            </a:r>
          </a:p>
          <a:p>
            <a:pPr marL="0" indent="0">
              <a:buNone/>
            </a:pPr>
            <a:r>
              <a:rPr lang="cs-CZ" dirty="0" smtClean="0"/>
              <a:t>                  organizace</a:t>
            </a:r>
          </a:p>
          <a:p>
            <a:r>
              <a:rPr lang="cs-CZ" u="sng" dirty="0" smtClean="0"/>
              <a:t>UNESCO</a:t>
            </a:r>
            <a:r>
              <a:rPr lang="cs-CZ" dirty="0" smtClean="0"/>
              <a:t> – Organizace pro výchovu, vědu a kulturu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23381" y="1556793"/>
            <a:ext cx="1692836" cy="1130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753166"/>
            <a:ext cx="1598777" cy="12136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2756" y="4753241"/>
            <a:ext cx="2381250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10657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/>
          <a:lstStyle/>
          <a:p>
            <a:r>
              <a:rPr lang="cs-CZ" dirty="0" smtClean="0"/>
              <a:t>Severoatlantická aliance - NATO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u="sng" dirty="0" smtClean="0"/>
              <a:t>Některé cíle NATO </a:t>
            </a:r>
            <a:r>
              <a:rPr lang="cs-CZ" dirty="0" smtClean="0"/>
              <a:t>:</a:t>
            </a:r>
          </a:p>
          <a:p>
            <a:r>
              <a:rPr lang="cs-CZ" dirty="0" smtClean="0"/>
              <a:t>Společná obrana a vzájemná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pomoc v případě vojenského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útoku</a:t>
            </a:r>
          </a:p>
          <a:p>
            <a:r>
              <a:rPr lang="cs-CZ" dirty="0"/>
              <a:t>S</a:t>
            </a:r>
            <a:r>
              <a:rPr lang="cs-CZ" dirty="0" smtClean="0"/>
              <a:t>ledování a potírání rizik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a ohrožení </a:t>
            </a:r>
            <a:r>
              <a:rPr lang="cs-CZ" dirty="0" smtClean="0"/>
              <a:t>(terorizmus</a:t>
            </a:r>
            <a:r>
              <a:rPr lang="cs-CZ" dirty="0" smtClean="0"/>
              <a:t>)</a:t>
            </a:r>
          </a:p>
          <a:p>
            <a:r>
              <a:rPr lang="cs-CZ" dirty="0" smtClean="0"/>
              <a:t>Záchranné práce v případě přírodních katastrof</a:t>
            </a:r>
          </a:p>
          <a:p>
            <a:r>
              <a:rPr lang="cs-CZ" u="sng" dirty="0" smtClean="0"/>
              <a:t>ČR vstoupila </a:t>
            </a:r>
            <a:r>
              <a:rPr lang="cs-CZ" dirty="0" smtClean="0"/>
              <a:t>do NATO v roce 1999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420888"/>
            <a:ext cx="2707640" cy="2030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33766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Pramen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Janošková Dagmar a </a:t>
            </a:r>
            <a:r>
              <a:rPr lang="cs-CZ" dirty="0" err="1"/>
              <a:t>kol.,Občanská</a:t>
            </a:r>
            <a:r>
              <a:rPr lang="cs-CZ" dirty="0"/>
              <a:t> výchova </a:t>
            </a:r>
            <a:r>
              <a:rPr lang="cs-CZ" dirty="0" smtClean="0"/>
              <a:t>7, </a:t>
            </a:r>
            <a:r>
              <a:rPr lang="cs-CZ" dirty="0"/>
              <a:t>Rodinná </a:t>
            </a:r>
            <a:r>
              <a:rPr lang="cs-CZ"/>
              <a:t>výchova </a:t>
            </a:r>
            <a:r>
              <a:rPr lang="cs-CZ" smtClean="0"/>
              <a:t>7, </a:t>
            </a:r>
            <a:r>
              <a:rPr lang="cs-CZ" dirty="0"/>
              <a:t>učebnice pro základní školy a víceletá gymnázia, nakladatelství </a:t>
            </a:r>
            <a:r>
              <a:rPr lang="cs-CZ"/>
              <a:t>FRAUS </a:t>
            </a:r>
            <a:r>
              <a:rPr lang="cs-CZ" smtClean="0"/>
              <a:t>2004, </a:t>
            </a:r>
            <a:r>
              <a:rPr lang="cs-CZ" dirty="0"/>
              <a:t>s. </a:t>
            </a:r>
            <a:r>
              <a:rPr lang="cs-CZ" dirty="0" smtClean="0"/>
              <a:t>54, 58</a:t>
            </a:r>
            <a:endParaRPr lang="cs-CZ" dirty="0"/>
          </a:p>
          <a:p>
            <a:r>
              <a:rPr lang="cs-CZ" dirty="0"/>
              <a:t>www.ofice.microsoft.com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24279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262</Words>
  <Application>Microsoft Office PowerPoint</Application>
  <PresentationFormat>Předvádění na obrazovce (4:3)</PresentationFormat>
  <Paragraphs>56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VY_32_INOVACE_60_Svět kolem nás</vt:lpstr>
      <vt:lpstr>Svět kolem nás</vt:lpstr>
      <vt:lpstr>Evropská unie - EU</vt:lpstr>
      <vt:lpstr>Symboly EU</vt:lpstr>
      <vt:lpstr>Orgány EU</vt:lpstr>
      <vt:lpstr>Organizace spojených národů - OSN</vt:lpstr>
      <vt:lpstr>Základní orgány</vt:lpstr>
      <vt:lpstr>Organizace přidružené k OSN</vt:lpstr>
      <vt:lpstr>Severoatlantická aliance - NATO</vt:lpstr>
      <vt:lpstr>Pramen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a číslo učebního materiálu</dc:title>
  <dc:creator>Zykmundová Ema</dc:creator>
  <cp:lastModifiedBy>U1</cp:lastModifiedBy>
  <cp:revision>24</cp:revision>
  <dcterms:created xsi:type="dcterms:W3CDTF">2011-05-22T14:19:04Z</dcterms:created>
  <dcterms:modified xsi:type="dcterms:W3CDTF">2012-05-15T21:35:23Z</dcterms:modified>
</cp:coreProperties>
</file>