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F58C9-6F2D-449D-94F2-B30F415F9F9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0553E-C06B-4259-A38E-E1587E0A77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80323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F58C9-6F2D-449D-94F2-B30F415F9F9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0553E-C06B-4259-A38E-E1587E0A77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6756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F58C9-6F2D-449D-94F2-B30F415F9F9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0553E-C06B-4259-A38E-E1587E0A77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8656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F58C9-6F2D-449D-94F2-B30F415F9F9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0553E-C06B-4259-A38E-E1587E0A77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4652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F58C9-6F2D-449D-94F2-B30F415F9F9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0553E-C06B-4259-A38E-E1587E0A77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4694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F58C9-6F2D-449D-94F2-B30F415F9F9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0553E-C06B-4259-A38E-E1587E0A77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2631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F58C9-6F2D-449D-94F2-B30F415F9F9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0553E-C06B-4259-A38E-E1587E0A77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0712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F58C9-6F2D-449D-94F2-B30F415F9F9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0553E-C06B-4259-A38E-E1587E0A77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98980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F58C9-6F2D-449D-94F2-B30F415F9F9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0553E-C06B-4259-A38E-E1587E0A77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7690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F58C9-6F2D-449D-94F2-B30F415F9F9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0553E-C06B-4259-A38E-E1587E0A77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2903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F58C9-6F2D-449D-94F2-B30F415F9F9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0553E-C06B-4259-A38E-E1587E0A77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8720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6F58C9-6F2D-449D-94F2-B30F415F9F9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20553E-C06B-4259-A38E-E1587E0A77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7650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smtClean="0"/>
              <a:t>VY_32_INOVACE_58_Volby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xmlns="" val="3829708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txBody>
          <a:bodyPr/>
          <a:lstStyle/>
          <a:p>
            <a:r>
              <a:rPr lang="cs-CZ" dirty="0" smtClean="0"/>
              <a:t>Volby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Volby</a:t>
            </a:r>
            <a:r>
              <a:rPr lang="cs-CZ" dirty="0" smtClean="0"/>
              <a:t> jsou jedním ze způsobů, kterým může každý člověk ovlivňovat společnost, v níž žije</a:t>
            </a:r>
          </a:p>
          <a:p>
            <a:r>
              <a:rPr lang="cs-CZ" dirty="0" smtClean="0"/>
              <a:t>Podle toho, do kterých úřadů své zástupce volíme, rozlišujeme </a:t>
            </a:r>
            <a:r>
              <a:rPr lang="cs-CZ" dirty="0" smtClean="0"/>
              <a:t>volby: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a) parlamentní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b) prezidentské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c) komunální </a:t>
            </a:r>
            <a:r>
              <a:rPr lang="cs-CZ" dirty="0" smtClean="0"/>
              <a:t>(obecní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d) volby do Evropského parlamentu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14914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Volební právo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1. Rovné </a:t>
            </a:r>
            <a:r>
              <a:rPr lang="cs-CZ" dirty="0" smtClean="0"/>
              <a:t>– všechny hlasy mají stejnou váhu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2. Svobodné </a:t>
            </a:r>
            <a:r>
              <a:rPr lang="cs-CZ" dirty="0" smtClean="0"/>
              <a:t>– mohu se rozhodnout zda a koho budu volit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3. Přímé </a:t>
            </a:r>
            <a:r>
              <a:rPr lang="cs-CZ" dirty="0" smtClean="0"/>
              <a:t>– dávám hlas konkrétnímu kandidátovi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4. Všeobecné </a:t>
            </a:r>
            <a:r>
              <a:rPr lang="cs-CZ" dirty="0" smtClean="0"/>
              <a:t>– volit mohou všichni občané ČR starší 18 let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</a:t>
            </a:r>
            <a:r>
              <a:rPr lang="cs-CZ" dirty="0" smtClean="0"/>
              <a:t> </a:t>
            </a:r>
            <a:r>
              <a:rPr lang="cs-CZ" dirty="0" smtClean="0"/>
              <a:t>–</a:t>
            </a:r>
            <a:r>
              <a:rPr lang="cs-CZ" dirty="0" smtClean="0"/>
              <a:t> voleni </a:t>
            </a:r>
            <a:r>
              <a:rPr lang="cs-CZ" dirty="0" smtClean="0"/>
              <a:t>mohou být všichni občané ČR od stanoveného věku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08490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5. Tajné </a:t>
            </a:r>
            <a:r>
              <a:rPr lang="cs-CZ" dirty="0" smtClean="0"/>
              <a:t>– nikdo nemá právo vědět, koho volím</a:t>
            </a:r>
            <a:endParaRPr lang="cs-CZ" dirty="0"/>
          </a:p>
        </p:txBody>
      </p:sp>
      <p:pic>
        <p:nvPicPr>
          <p:cNvPr id="1026" name="Picture 2" descr="C:\Users\zye\AppData\Local\Microsoft\Windows\Temporary Internet Files\Content.IE5\W9C6WXJV\MC9003013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578006"/>
            <a:ext cx="1731874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ye\AppData\Local\Microsoft\Windows\Temporary Internet Files\Content.IE5\76K3KEZC\MC9003013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58514" y="2670962"/>
            <a:ext cx="1826971" cy="151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ye\AppData\Local\Microsoft\Windows\Temporary Internet Files\Content.IE5\S7GEZ5G5\MC9003013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573016"/>
            <a:ext cx="1624889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312231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Jednotlivé volby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Komunální</a:t>
            </a:r>
            <a:r>
              <a:rPr lang="cs-CZ" dirty="0" smtClean="0"/>
              <a:t> – být zvolen od 21 let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</a:t>
            </a:r>
            <a:r>
              <a:rPr lang="cs-CZ" dirty="0" smtClean="0"/>
              <a:t>– </a:t>
            </a:r>
            <a:r>
              <a:rPr lang="cs-CZ" dirty="0" smtClean="0"/>
              <a:t>na 4 roky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Poslanecké</a:t>
            </a:r>
            <a:r>
              <a:rPr lang="cs-CZ" dirty="0" smtClean="0"/>
              <a:t> – být zvolen od 21 let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</a:t>
            </a:r>
            <a:r>
              <a:rPr lang="cs-CZ" dirty="0" smtClean="0"/>
              <a:t>– </a:t>
            </a:r>
            <a:r>
              <a:rPr lang="cs-CZ" dirty="0" smtClean="0"/>
              <a:t>na </a:t>
            </a:r>
            <a:r>
              <a:rPr lang="cs-CZ" dirty="0" smtClean="0"/>
              <a:t>4 roky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Senátní </a:t>
            </a:r>
            <a:r>
              <a:rPr lang="cs-CZ" dirty="0" smtClean="0"/>
              <a:t>– být zvolen od 40 let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</a:t>
            </a:r>
            <a:r>
              <a:rPr lang="cs-CZ" dirty="0" smtClean="0"/>
              <a:t>– na </a:t>
            </a:r>
            <a:r>
              <a:rPr lang="cs-CZ" dirty="0" smtClean="0"/>
              <a:t>6 let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Prezidentské</a:t>
            </a:r>
            <a:r>
              <a:rPr lang="cs-CZ" dirty="0" smtClean="0"/>
              <a:t> – být zvolen od 40 let</a:t>
            </a:r>
          </a:p>
          <a:p>
            <a:pPr marL="0" indent="0">
              <a:buNone/>
            </a:pPr>
            <a:r>
              <a:rPr lang="cs-CZ" dirty="0" smtClean="0"/>
              <a:t>                            </a:t>
            </a:r>
            <a:r>
              <a:rPr lang="cs-CZ" dirty="0" smtClean="0"/>
              <a:t>– na </a:t>
            </a:r>
            <a:r>
              <a:rPr lang="cs-CZ" dirty="0" smtClean="0"/>
              <a:t>5 let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</a:t>
            </a:r>
            <a:r>
              <a:rPr lang="cs-CZ" dirty="0" smtClean="0"/>
              <a:t>– </a:t>
            </a:r>
            <a:r>
              <a:rPr lang="cs-CZ" dirty="0" smtClean="0"/>
              <a:t>pouze </a:t>
            </a:r>
            <a:r>
              <a:rPr lang="cs-CZ" dirty="0" smtClean="0"/>
              <a:t>2x po sobě</a:t>
            </a:r>
            <a:endParaRPr lang="cs-CZ" dirty="0"/>
          </a:p>
        </p:txBody>
      </p:sp>
      <p:pic>
        <p:nvPicPr>
          <p:cNvPr id="2050" name="Picture 2" descr="C:\Users\zye\AppData\Local\Microsoft\Windows\Temporary Internet Files\Content.IE5\0LT0PML9\MC9003013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164177"/>
            <a:ext cx="1816913" cy="1439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ye\AppData\Local\Microsoft\Windows\Temporary Internet Files\Content.IE5\EPN5U4RQ\MC9003013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99625" y="1911788"/>
            <a:ext cx="1816913" cy="1470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69333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Janošková Dagmar a </a:t>
            </a:r>
            <a:r>
              <a:rPr lang="cs-CZ" dirty="0" err="1"/>
              <a:t>kol.,Občanská</a:t>
            </a:r>
            <a:r>
              <a:rPr lang="cs-CZ" dirty="0"/>
              <a:t> výchova </a:t>
            </a:r>
            <a:r>
              <a:rPr lang="cs-CZ" dirty="0" smtClean="0"/>
              <a:t>7, </a:t>
            </a:r>
            <a:r>
              <a:rPr lang="cs-CZ" dirty="0"/>
              <a:t>Rodinná výchova </a:t>
            </a:r>
            <a:r>
              <a:rPr lang="cs-CZ" dirty="0" smtClean="0"/>
              <a:t>7, </a:t>
            </a:r>
            <a:r>
              <a:rPr lang="cs-CZ" dirty="0"/>
              <a:t>učebnice pro základní školy a víceletá gymnázia, nakladatelství FRAUS </a:t>
            </a:r>
            <a:r>
              <a:rPr lang="cs-CZ" dirty="0" smtClean="0"/>
              <a:t>2004, </a:t>
            </a:r>
            <a:r>
              <a:rPr lang="cs-CZ" dirty="0"/>
              <a:t>s. </a:t>
            </a:r>
            <a:r>
              <a:rPr lang="cs-CZ" smtClean="0"/>
              <a:t>51</a:t>
            </a:r>
            <a:endParaRPr lang="cs-CZ" dirty="0"/>
          </a:p>
          <a:p>
            <a:r>
              <a:rPr lang="cs-CZ" dirty="0"/>
              <a:t>www.ofice.microsoft.com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9809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212</Words>
  <Application>Microsoft Office PowerPoint</Application>
  <PresentationFormat>Předvádění na obrazovce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VY_32_INOVACE_58_Volby</vt:lpstr>
      <vt:lpstr>Volby</vt:lpstr>
      <vt:lpstr>Volební právo</vt:lpstr>
      <vt:lpstr>Snímek 4</vt:lpstr>
      <vt:lpstr>Jednotlivé volby</vt:lpstr>
      <vt:lpstr>Pramen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U1</cp:lastModifiedBy>
  <cp:revision>9</cp:revision>
  <dcterms:created xsi:type="dcterms:W3CDTF">2011-05-19T16:26:15Z</dcterms:created>
  <dcterms:modified xsi:type="dcterms:W3CDTF">2012-05-15T21:33:07Z</dcterms:modified>
</cp:coreProperties>
</file>