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7388868-2ABD-48B6-94C0-18EC2133F89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3F65A9F-BE0C-4035-B6C6-FD480988BFE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ld.johanesville.net/ctvrte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iI41YyPe1V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H_7IOCIUKk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LsQtjg1ufv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AX33caXH1oI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audioteka.cz/cesty-formana-sejtrocka,produkt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1FrvXnFsxM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isovatele.cz/vaclav-ctvrtek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4464496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	</a:t>
            </a:r>
            <a:r>
              <a:rPr lang="cs-CZ" dirty="0"/>
              <a:t>	</a:t>
            </a:r>
            <a:r>
              <a:rPr lang="cs-CZ" dirty="0" smtClean="0"/>
              <a:t>	VÁCLAV ČTVRTEK</a:t>
            </a:r>
            <a:br>
              <a:rPr lang="cs-CZ" dirty="0" smtClean="0"/>
            </a:br>
            <a:r>
              <a:rPr lang="cs-CZ" sz="2000" dirty="0" smtClean="0"/>
              <a:t>Název školy:		Základní škola a Mateřská škola Kokory</a:t>
            </a:r>
            <a:br>
              <a:rPr lang="cs-CZ" sz="2000" dirty="0" smtClean="0"/>
            </a:br>
            <a:r>
              <a:rPr lang="cs-CZ" sz="2000" dirty="0" smtClean="0"/>
              <a:t>Číslo projektu:		CZ.1.07/1.4.00/21.2149</a:t>
            </a:r>
            <a:br>
              <a:rPr lang="cs-CZ" sz="2000" dirty="0" smtClean="0"/>
            </a:br>
            <a:r>
              <a:rPr lang="cs-CZ" sz="2000" dirty="0" smtClean="0"/>
              <a:t>Autor:			Mgr. Jana Procházková</a:t>
            </a:r>
            <a:br>
              <a:rPr lang="cs-CZ" sz="2000" dirty="0" smtClean="0"/>
            </a:br>
            <a:r>
              <a:rPr lang="cs-CZ" sz="2000" dirty="0" smtClean="0"/>
              <a:t>Datum:			14. </a:t>
            </a:r>
            <a:r>
              <a:rPr lang="cs-CZ" sz="2000" smtClean="0"/>
              <a:t>4. </a:t>
            </a:r>
            <a:r>
              <a:rPr lang="cs-CZ" sz="2000" dirty="0" smtClean="0"/>
              <a:t>2011</a:t>
            </a:r>
            <a:br>
              <a:rPr lang="cs-CZ" sz="2000" dirty="0" smtClean="0"/>
            </a:br>
            <a:r>
              <a:rPr lang="cs-CZ" sz="2000" dirty="0" smtClean="0"/>
              <a:t>Název:			VY_32_INOVACE_21_ČJ_VÁCLAV  ČTVRTEK</a:t>
            </a:r>
            <a:br>
              <a:rPr lang="cs-CZ" sz="2000" dirty="0" smtClean="0"/>
            </a:br>
            <a:r>
              <a:rPr lang="cs-CZ" sz="2000" dirty="0" smtClean="0"/>
              <a:t>Téma:			VÁCLAV ČTVRTEK – ŽIVOT A DÍLO</a:t>
            </a:r>
            <a:br>
              <a:rPr lang="cs-CZ" sz="2000" dirty="0" smtClean="0"/>
            </a:br>
            <a:r>
              <a:rPr lang="cs-CZ" sz="2000" dirty="0" smtClean="0"/>
              <a:t>Anotace:		Formou prezentace se žáci seznámí s 				významným spisovatelem a jeho dílem. V 			závěru si prověří svou pozornost.</a:t>
            </a:r>
            <a:br>
              <a:rPr lang="cs-CZ" sz="2000" dirty="0" smtClean="0"/>
            </a:br>
            <a:r>
              <a:rPr lang="cs-CZ" sz="2000" dirty="0" smtClean="0"/>
              <a:t>Věková skupina:		4. ročník</a:t>
            </a:r>
            <a:br>
              <a:rPr lang="cs-CZ" sz="2000" dirty="0" smtClean="0"/>
            </a:br>
            <a:r>
              <a:rPr lang="cs-CZ" sz="2000" dirty="0" smtClean="0"/>
              <a:t>Vzdělávací oblast:	Jazyk a jazyková komunikace</a:t>
            </a:r>
            <a:br>
              <a:rPr lang="cs-CZ" sz="2000" dirty="0" smtClean="0"/>
            </a:br>
            <a:r>
              <a:rPr lang="cs-CZ" sz="2000" dirty="0" smtClean="0"/>
              <a:t>Vzdělávací obor:	Český jazyk a literatura</a:t>
            </a:r>
            <a:br>
              <a:rPr lang="cs-CZ" sz="2000" dirty="0" smtClean="0"/>
            </a:br>
            <a:r>
              <a:rPr lang="cs-CZ" sz="2000" dirty="0" smtClean="0"/>
              <a:t>Přílohy:		zdroj materiálů. Metodický pokyn</a:t>
            </a:r>
            <a:br>
              <a:rPr lang="cs-CZ" sz="20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sz="1300" dirty="0"/>
          </a:p>
        </p:txBody>
      </p:sp>
      <p:pic>
        <p:nvPicPr>
          <p:cNvPr id="10" name="Obrázek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600" y="260648"/>
            <a:ext cx="6082665" cy="14865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085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VÁCLAV ČTVRTEK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defTabSz="914400" hangingPunct="0">
              <a:spcBef>
                <a:spcPts val="0"/>
              </a:spcBef>
              <a:buClr>
                <a:srgbClr val="99284C"/>
              </a:buClr>
              <a:buSzPct val="75000"/>
              <a:buNone/>
            </a:pPr>
            <a:r>
              <a:rPr kumimoji="0" lang="en-US" sz="44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bany" pitchFamily="34"/>
                <a:ea typeface="Arial Unicode MS" pitchFamily="2"/>
                <a:cs typeface="Tahoma" pitchFamily="2"/>
              </a:rPr>
              <a:t>4.4.1911 - 6.11.1976</a:t>
            </a:r>
          </a:p>
          <a:p>
            <a:pPr marL="0" lvl="0" indent="0" algn="ctr" defTabSz="914400" hangingPunct="0">
              <a:spcBef>
                <a:spcPts val="0"/>
              </a:spcBef>
              <a:buClr>
                <a:srgbClr val="99284C"/>
              </a:buClr>
              <a:buSzPct val="75000"/>
              <a:buNone/>
            </a:pPr>
            <a:endParaRPr kumimoji="0" lang="en-US" sz="4400" b="0" i="0" u="none" strike="noStrike" kern="0" cap="none" spc="0" normalizeH="0" baseline="0" noProof="0" dirty="0" smtClean="0">
              <a:ln>
                <a:noFill/>
              </a:ln>
              <a:solidFill>
                <a:srgbClr val="662266"/>
              </a:solidFill>
              <a:effectLst/>
              <a:uLnTx/>
              <a:uFillTx/>
              <a:latin typeface="Albany" pitchFamily="34"/>
              <a:ea typeface="Arial Unicode MS" pitchFamily="2"/>
              <a:cs typeface="Tahoma" pitchFamily="2"/>
            </a:endParaRPr>
          </a:p>
          <a:p>
            <a:pPr algn="ctr"/>
            <a:r>
              <a:rPr lang="cs-CZ" dirty="0" smtClean="0">
                <a:hlinkClick r:id="rId2"/>
              </a:rPr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299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z="3000" dirty="0" err="1">
                <a:solidFill>
                  <a:srgbClr val="662266"/>
                </a:solidFill>
              </a:rPr>
              <a:t>Václav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662266"/>
                </a:solidFill>
              </a:rPr>
              <a:t>Čtvrtek</a:t>
            </a:r>
            <a:r>
              <a:rPr lang="en-US" sz="3000" dirty="0">
                <a:solidFill>
                  <a:srgbClr val="662266"/>
                </a:solidFill>
              </a:rPr>
              <a:t>, </a:t>
            </a:r>
            <a:r>
              <a:rPr lang="en-US" sz="3000" dirty="0" err="1">
                <a:solidFill>
                  <a:srgbClr val="662266"/>
                </a:solidFill>
              </a:rPr>
              <a:t>vlastním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662266"/>
                </a:solidFill>
              </a:rPr>
              <a:t>jménem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2323DC"/>
                </a:solidFill>
              </a:rPr>
              <a:t>Václav</a:t>
            </a:r>
            <a:r>
              <a:rPr lang="en-US" sz="3000" dirty="0">
                <a:solidFill>
                  <a:srgbClr val="2323DC"/>
                </a:solidFill>
              </a:rPr>
              <a:t> </a:t>
            </a:r>
            <a:r>
              <a:rPr lang="en-US" sz="3000" dirty="0" err="1">
                <a:solidFill>
                  <a:srgbClr val="2323DC"/>
                </a:solidFill>
              </a:rPr>
              <a:t>Camfourek</a:t>
            </a:r>
            <a:r>
              <a:rPr lang="en-US" sz="3000" dirty="0">
                <a:solidFill>
                  <a:srgbClr val="2323DC"/>
                </a:solidFill>
              </a:rPr>
              <a:t>,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662266"/>
                </a:solidFill>
              </a:rPr>
              <a:t>byl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 smtClean="0">
                <a:solidFill>
                  <a:srgbClr val="662266"/>
                </a:solidFill>
              </a:rPr>
              <a:t>autor</a:t>
            </a:r>
            <a:r>
              <a:rPr lang="cs-CZ" sz="3000" dirty="0" err="1" smtClean="0">
                <a:solidFill>
                  <a:srgbClr val="662266"/>
                </a:solidFill>
              </a:rPr>
              <a:t>em</a:t>
            </a:r>
            <a:r>
              <a:rPr lang="en-US" sz="3000" dirty="0" smtClean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662266"/>
                </a:solidFill>
              </a:rPr>
              <a:t>knih</a:t>
            </a:r>
            <a:r>
              <a:rPr lang="en-US" sz="3000" dirty="0">
                <a:solidFill>
                  <a:srgbClr val="662266"/>
                </a:solidFill>
              </a:rPr>
              <a:t> pro </a:t>
            </a:r>
            <a:r>
              <a:rPr lang="en-US" sz="3000" dirty="0" err="1">
                <a:solidFill>
                  <a:srgbClr val="662266"/>
                </a:solidFill>
              </a:rPr>
              <a:t>děti</a:t>
            </a:r>
            <a:r>
              <a:rPr lang="en-US" sz="3000" dirty="0">
                <a:solidFill>
                  <a:srgbClr val="662266"/>
                </a:solidFill>
              </a:rPr>
              <a:t> a </a:t>
            </a:r>
            <a:r>
              <a:rPr lang="en-US" sz="3000" dirty="0" err="1">
                <a:solidFill>
                  <a:srgbClr val="662266"/>
                </a:solidFill>
              </a:rPr>
              <a:t>mládež</a:t>
            </a:r>
            <a:r>
              <a:rPr lang="en-US" sz="3000" dirty="0">
                <a:solidFill>
                  <a:srgbClr val="662266"/>
                </a:solidFill>
              </a:rPr>
              <a:t>, </a:t>
            </a:r>
            <a:r>
              <a:rPr lang="en-US" sz="3000" dirty="0" err="1">
                <a:solidFill>
                  <a:srgbClr val="662266"/>
                </a:solidFill>
              </a:rPr>
              <a:t>povídek</a:t>
            </a:r>
            <a:r>
              <a:rPr lang="en-US" sz="3000" dirty="0">
                <a:solidFill>
                  <a:srgbClr val="662266"/>
                </a:solidFill>
              </a:rPr>
              <a:t>, </a:t>
            </a:r>
            <a:r>
              <a:rPr lang="en-US" sz="3000" dirty="0" err="1">
                <a:solidFill>
                  <a:srgbClr val="662266"/>
                </a:solidFill>
              </a:rPr>
              <a:t>románů</a:t>
            </a:r>
            <a:r>
              <a:rPr lang="en-US" sz="3000" dirty="0">
                <a:solidFill>
                  <a:srgbClr val="662266"/>
                </a:solidFill>
              </a:rPr>
              <a:t> a her o </a:t>
            </a:r>
            <a:r>
              <a:rPr lang="en-US" sz="3000" dirty="0" err="1">
                <a:solidFill>
                  <a:srgbClr val="662266"/>
                </a:solidFill>
              </a:rPr>
              <a:t>současných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 smtClean="0">
                <a:solidFill>
                  <a:srgbClr val="662266"/>
                </a:solidFill>
              </a:rPr>
              <a:t>dětech</a:t>
            </a:r>
            <a:r>
              <a:rPr lang="cs-CZ" sz="3000" dirty="0" smtClean="0">
                <a:solidFill>
                  <a:srgbClr val="662266"/>
                </a:solidFill>
              </a:rPr>
              <a:t>,</a:t>
            </a:r>
            <a:r>
              <a:rPr lang="en-US" sz="3000" dirty="0" smtClean="0">
                <a:solidFill>
                  <a:srgbClr val="662266"/>
                </a:solidFill>
              </a:rPr>
              <a:t> a</a:t>
            </a:r>
            <a:r>
              <a:rPr lang="cs-CZ" sz="3000" dirty="0" err="1" smtClean="0">
                <a:solidFill>
                  <a:srgbClr val="662266"/>
                </a:solidFill>
              </a:rPr>
              <a:t>le</a:t>
            </a:r>
            <a:r>
              <a:rPr lang="cs-CZ" sz="3000" dirty="0" smtClean="0">
                <a:solidFill>
                  <a:srgbClr val="662266"/>
                </a:solidFill>
              </a:rPr>
              <a:t> také autorem </a:t>
            </a:r>
            <a:r>
              <a:rPr lang="en-US" sz="3000" dirty="0" err="1" smtClean="0">
                <a:solidFill>
                  <a:srgbClr val="662266"/>
                </a:solidFill>
              </a:rPr>
              <a:t>populárních</a:t>
            </a:r>
            <a:r>
              <a:rPr lang="en-US" sz="3000" dirty="0" smtClean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662266"/>
                </a:solidFill>
              </a:rPr>
              <a:t>pohádkových</a:t>
            </a:r>
            <a:r>
              <a:rPr lang="en-US" sz="3000" dirty="0">
                <a:solidFill>
                  <a:srgbClr val="662266"/>
                </a:solidFill>
              </a:rPr>
              <a:t> </a:t>
            </a:r>
            <a:r>
              <a:rPr lang="en-US" sz="3000" dirty="0" err="1">
                <a:solidFill>
                  <a:srgbClr val="662266"/>
                </a:solidFill>
              </a:rPr>
              <a:t>příběhů</a:t>
            </a:r>
            <a:r>
              <a:rPr lang="en-US" sz="3000" dirty="0">
                <a:solidFill>
                  <a:srgbClr val="662266"/>
                </a:solidFill>
              </a:rPr>
              <a:t>.</a:t>
            </a:r>
          </a:p>
          <a:p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197712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pseudonym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Jako autor příběhů do časopisů a pak i knížek, psal pod různými jmény - pseudonymy. Někdy se podepisoval Poledne, jindy Neděle nebo třeba Málek. Ale nejvíc se mu zalíbilo příjmení Čtvrtek.</a:t>
            </a:r>
          </a:p>
          <a:p>
            <a:r>
              <a:rPr lang="cs-CZ" dirty="0" smtClean="0"/>
              <a:t>Líbilo se mu </a:t>
            </a:r>
            <a:r>
              <a:rPr lang="cs-CZ" dirty="0"/>
              <a:t>tolik, že jej později přijal za své občanské jméno trvale (1959). Proč si vybral zrovna toto příjmení? Prý si ho zvolil proto, že se narodil čtvrtého čtvrtý /čtvrtým dnem v týdnu je čtvrtek/.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160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Čtvrtkovy</a:t>
            </a:r>
            <a:r>
              <a:rPr lang="cs-CZ" dirty="0" smtClean="0"/>
              <a:t> postavičky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Rumcajs</a:t>
            </a:r>
            <a:r>
              <a:rPr lang="cs-CZ" dirty="0" smtClean="0"/>
              <a:t>, Manka</a:t>
            </a:r>
            <a:r>
              <a:rPr lang="cs-CZ" dirty="0"/>
              <a:t>, Cipísek</a:t>
            </a:r>
          </a:p>
          <a:p>
            <a:r>
              <a:rPr lang="cs-CZ" dirty="0"/>
              <a:t>vodníci </a:t>
            </a:r>
            <a:r>
              <a:rPr lang="cs-CZ" dirty="0" err="1"/>
              <a:t>Volšoveček</a:t>
            </a:r>
            <a:r>
              <a:rPr lang="cs-CZ" dirty="0"/>
              <a:t>, </a:t>
            </a:r>
            <a:r>
              <a:rPr lang="cs-CZ" dirty="0" err="1"/>
              <a:t>Česílko</a:t>
            </a:r>
            <a:r>
              <a:rPr lang="cs-CZ" dirty="0"/>
              <a:t>, Čepeček, </a:t>
            </a:r>
            <a:r>
              <a:rPr lang="cs-CZ" dirty="0" err="1"/>
              <a:t>Krapítek</a:t>
            </a:r>
            <a:r>
              <a:rPr lang="cs-CZ" dirty="0"/>
              <a:t> a zlý Kebule</a:t>
            </a:r>
          </a:p>
          <a:p>
            <a:r>
              <a:rPr lang="cs-CZ" dirty="0"/>
              <a:t>Křemílek a Vochomůrka</a:t>
            </a:r>
          </a:p>
          <a:p>
            <a:r>
              <a:rPr lang="cs-CZ" dirty="0"/>
              <a:t>Forman </a:t>
            </a:r>
            <a:r>
              <a:rPr lang="cs-CZ" dirty="0" err="1"/>
              <a:t>Šejtroček</a:t>
            </a:r>
            <a:r>
              <a:rPr lang="cs-CZ" dirty="0"/>
              <a:t> a kouzelný kůň Žemlička</a:t>
            </a:r>
          </a:p>
          <a:p>
            <a:r>
              <a:rPr lang="cs-CZ" dirty="0"/>
              <a:t>hajný Robátko a jelen Větrník</a:t>
            </a:r>
          </a:p>
          <a:p>
            <a:r>
              <a:rPr lang="cs-CZ" dirty="0"/>
              <a:t>Maková panenka a motýl Emanuel</a:t>
            </a:r>
          </a:p>
          <a:p>
            <a:r>
              <a:rPr lang="cs-CZ" dirty="0"/>
              <a:t>víla Amálka</a:t>
            </a:r>
          </a:p>
          <a:p>
            <a:r>
              <a:rPr lang="cs-CZ" dirty="0"/>
              <a:t>obr </a:t>
            </a:r>
            <a:r>
              <a:rPr lang="cs-CZ" dirty="0" err="1" smtClean="0"/>
              <a:t>Hrompac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976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 hajném </a:t>
            </a:r>
            <a:r>
              <a:rPr lang="cs-CZ" dirty="0" err="1" smtClean="0"/>
              <a:t>robátkovi</a:t>
            </a:r>
            <a:r>
              <a:rPr lang="cs-CZ" dirty="0" smtClean="0"/>
              <a:t> a jelenu </a:t>
            </a:r>
            <a:r>
              <a:rPr lang="cs-CZ" dirty="0" err="1" smtClean="0"/>
              <a:t>větrníkovi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Hajný Robátko byl spravedlivý myslivec, o les i zvířata se dobře staral. A jelen Větrník mu věrně pomáhal. Komu se to však vůbec nelíbilo, byl pan Kotrč. A tak </a:t>
            </a:r>
            <a:r>
              <a:rPr lang="cs-CZ" dirty="0" err="1"/>
              <a:t>Robátkovi</a:t>
            </a:r>
            <a:r>
              <a:rPr lang="cs-CZ" dirty="0"/>
              <a:t> znepříjemňoval život, jak mohl ... </a:t>
            </a:r>
            <a:endParaRPr lang="cs-CZ" dirty="0" smtClean="0"/>
          </a:p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2"/>
              </a:rPr>
              <a:t>video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444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Pohádky z pařezové chaloupky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Kdo by neznal Křemílka a Vochomůrku, dva mužíčky z pařezové chaloupky na pasece. Jeden je spíš hubený, druhý spíš tlustý, ale oba se vzájemně báječně doplňují. Radostně spolu hospodaří a přitom ... 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video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043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 makové panence a motýlu </a:t>
            </a:r>
            <a:r>
              <a:rPr lang="cs-CZ" dirty="0" err="1" smtClean="0"/>
              <a:t>emanuelovi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 makovém poli se poprvé setkal motýl s oranžovým cylindrem jménem Emanuel s panenkou, která má červenou sukničku a představila se jako Maková panenka. Emanuelovi se moc zalíbila, začali se přátelit a pomáhat </a:t>
            </a:r>
            <a:r>
              <a:rPr lang="cs-CZ" dirty="0" smtClean="0"/>
              <a:t>si. Občas si zašli </a:t>
            </a:r>
            <a:r>
              <a:rPr lang="cs-CZ" dirty="0"/>
              <a:t>pro radu k chytré makovici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2"/>
              </a:rPr>
              <a:t>video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24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Rumcajs, manka a </a:t>
            </a:r>
            <a:r>
              <a:rPr lang="cs-CZ" dirty="0" err="1" smtClean="0"/>
              <a:t>cipísek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Cipísek je synek Rumcajse a Manky a chytrostí si s nimi v ničem nezadá. Však hned jak se narodil, vylezl k veverce do hnízda na borovici a louskal s ní ořechy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2"/>
              </a:rPr>
              <a:t>video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61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Cesty formana </a:t>
            </a:r>
            <a:r>
              <a:rPr lang="cs-CZ" dirty="0" err="1" smtClean="0"/>
              <a:t>šejtročka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cs-CZ" dirty="0" smtClean="0"/>
              <a:t>Forman </a:t>
            </a:r>
            <a:r>
              <a:rPr lang="cs-CZ" dirty="0" err="1" smtClean="0"/>
              <a:t>Šejtroček</a:t>
            </a:r>
            <a:r>
              <a:rPr lang="cs-CZ" dirty="0" smtClean="0"/>
              <a:t> </a:t>
            </a:r>
            <a:r>
              <a:rPr lang="cs-CZ" dirty="0"/>
              <a:t>prožívá na svých cestách řadu dobrodružství i se svými kamarády - vodníkem </a:t>
            </a:r>
            <a:r>
              <a:rPr lang="cs-CZ" dirty="0" err="1"/>
              <a:t>Česílkem</a:t>
            </a:r>
            <a:r>
              <a:rPr lang="cs-CZ" dirty="0"/>
              <a:t>, valachem Žemličkou a dalšími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2"/>
              </a:rPr>
              <a:t>ukázka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988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Víla </a:t>
            </a:r>
            <a:r>
              <a:rPr lang="cs-CZ" dirty="0" err="1" smtClean="0"/>
              <a:t>amálka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Víla Amálka se </a:t>
            </a:r>
            <a:r>
              <a:rPr lang="cs-CZ" dirty="0" smtClean="0"/>
              <a:t>v příbězích </a:t>
            </a:r>
            <a:r>
              <a:rPr lang="cs-CZ" dirty="0"/>
              <a:t>setká s myslivcem Muškou, který má zálusk na srnečka, dědky </a:t>
            </a:r>
            <a:r>
              <a:rPr lang="cs-CZ" dirty="0" err="1"/>
              <a:t>Fujaváky</a:t>
            </a:r>
            <a:r>
              <a:rPr lang="cs-CZ" dirty="0"/>
              <a:t>, kteří </a:t>
            </a:r>
            <a:r>
              <a:rPr lang="cs-CZ" dirty="0" smtClean="0"/>
              <a:t>přinášejí zimu</a:t>
            </a:r>
            <a:r>
              <a:rPr lang="cs-CZ" dirty="0"/>
              <a:t>, obrem </a:t>
            </a:r>
            <a:r>
              <a:rPr lang="cs-CZ" dirty="0" err="1"/>
              <a:t>Hrompacem</a:t>
            </a:r>
            <a:r>
              <a:rPr lang="cs-CZ" dirty="0"/>
              <a:t>, co si chce vzít vílu za ženu, panáčkem, který vyskočil z oříšku, zabloudivším beránkem Kudrnou, babkou, co touží po kráse, medvědem, co ho trápí blecha a dalšími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2"/>
              </a:rPr>
              <a:t>video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752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chybějící slova: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Hajný ………………….</a:t>
            </a:r>
          </a:p>
          <a:p>
            <a:r>
              <a:rPr lang="cs-CZ" dirty="0" smtClean="0"/>
              <a:t>Obr …………………….</a:t>
            </a:r>
          </a:p>
          <a:p>
            <a:r>
              <a:rPr lang="cs-CZ" dirty="0" smtClean="0"/>
              <a:t>Motýl ………………….</a:t>
            </a:r>
          </a:p>
          <a:p>
            <a:r>
              <a:rPr lang="cs-CZ" dirty="0" smtClean="0"/>
              <a:t>Rumcajs a ……………….</a:t>
            </a:r>
          </a:p>
          <a:p>
            <a:r>
              <a:rPr lang="cs-CZ" dirty="0" smtClean="0"/>
              <a:t>Forman …………………….</a:t>
            </a:r>
          </a:p>
          <a:p>
            <a:r>
              <a:rPr lang="cs-CZ" dirty="0" smtClean="0"/>
              <a:t>……………… </a:t>
            </a:r>
            <a:r>
              <a:rPr lang="cs-CZ" dirty="0" err="1"/>
              <a:t>Č</a:t>
            </a:r>
            <a:r>
              <a:rPr lang="cs-CZ" dirty="0" err="1" smtClean="0"/>
              <a:t>esílko</a:t>
            </a:r>
            <a:r>
              <a:rPr lang="cs-CZ" dirty="0" smtClean="0"/>
              <a:t> </a:t>
            </a:r>
          </a:p>
          <a:p>
            <a:r>
              <a:rPr lang="cs-CZ" dirty="0" smtClean="0"/>
              <a:t>..……………… a Vochomůrka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84920"/>
            <a:ext cx="4343400" cy="4724400"/>
          </a:xfrm>
        </p:spPr>
        <p:txBody>
          <a:bodyPr/>
          <a:lstStyle/>
          <a:p>
            <a:r>
              <a:rPr lang="cs-CZ" dirty="0" smtClean="0"/>
              <a:t>………………. panenka</a:t>
            </a:r>
          </a:p>
          <a:p>
            <a:r>
              <a:rPr lang="cs-CZ" dirty="0" smtClean="0"/>
              <a:t>Jelen ……………………..</a:t>
            </a:r>
          </a:p>
          <a:p>
            <a:r>
              <a:rPr lang="cs-CZ" dirty="0" smtClean="0"/>
              <a:t>Loupežnický synek ………………………</a:t>
            </a:r>
          </a:p>
          <a:p>
            <a:r>
              <a:rPr lang="cs-CZ" dirty="0" smtClean="0"/>
              <a:t>…………. </a:t>
            </a:r>
            <a:r>
              <a:rPr lang="cs-CZ" dirty="0" err="1" smtClean="0"/>
              <a:t>Řáholec</a:t>
            </a:r>
            <a:endParaRPr lang="cs-CZ" dirty="0" smtClean="0"/>
          </a:p>
          <a:p>
            <a:r>
              <a:rPr lang="cs-CZ" dirty="0" smtClean="0"/>
              <a:t>………….. Žemlička</a:t>
            </a:r>
          </a:p>
          <a:p>
            <a:r>
              <a:rPr lang="cs-CZ" dirty="0" smtClean="0"/>
              <a:t>……………… makovice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340768"/>
            <a:ext cx="662473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840830"/>
            <a:ext cx="7488831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556" y="2340891"/>
            <a:ext cx="7081864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498" y="2892859"/>
            <a:ext cx="724855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890" y="3392921"/>
            <a:ext cx="7248551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1241"/>
            <a:ext cx="69613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62" y="4393046"/>
            <a:ext cx="670581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488" y="1338079"/>
            <a:ext cx="6192687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360" y="1838141"/>
            <a:ext cx="7369895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830761"/>
            <a:ext cx="7781138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833" y="3328563"/>
            <a:ext cx="7947393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030" y="3828624"/>
            <a:ext cx="8203754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890" y="4328688"/>
            <a:ext cx="7127471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258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Jarní slunce – </a:t>
            </a:r>
            <a:r>
              <a:rPr lang="cs-CZ" dirty="0" err="1" smtClean="0"/>
              <a:t>václav</a:t>
            </a:r>
            <a:r>
              <a:rPr lang="cs-CZ" dirty="0" smtClean="0"/>
              <a:t> čtvrtek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200" dirty="0"/>
              <a:t>Petr Eben (hudba)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r>
              <a:rPr lang="cs-CZ" dirty="0"/>
              <a:t>Vozilo se na jaře, </a:t>
            </a:r>
            <a:r>
              <a:rPr lang="cs-CZ" dirty="0" err="1"/>
              <a:t>tralalalala</a:t>
            </a:r>
            <a:r>
              <a:rPr lang="cs-CZ" dirty="0"/>
              <a:t>,</a:t>
            </a:r>
            <a:br>
              <a:rPr lang="cs-CZ" dirty="0"/>
            </a:br>
            <a:r>
              <a:rPr lang="cs-CZ" dirty="0"/>
              <a:t>slunce v zlatém kočáře, </a:t>
            </a:r>
            <a:r>
              <a:rPr lang="cs-CZ" dirty="0" err="1"/>
              <a:t>tralalalala</a:t>
            </a:r>
            <a:r>
              <a:rPr lang="cs-CZ" dirty="0"/>
              <a:t>.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Kampak jedeš, sluníčko, </a:t>
            </a:r>
            <a:r>
              <a:rPr lang="cs-CZ" dirty="0" err="1"/>
              <a:t>tralalalala</a:t>
            </a:r>
            <a:r>
              <a:rPr lang="cs-CZ" dirty="0"/>
              <a:t>,</a:t>
            </a:r>
            <a:br>
              <a:rPr lang="cs-CZ" dirty="0"/>
            </a:br>
            <a:r>
              <a:rPr lang="cs-CZ" dirty="0"/>
              <a:t>za tři hory, Aničko, </a:t>
            </a:r>
            <a:r>
              <a:rPr lang="cs-CZ" dirty="0" err="1"/>
              <a:t>tralalalala</a:t>
            </a:r>
            <a:r>
              <a:rPr lang="cs-CZ" dirty="0"/>
              <a:t>.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Přivezu ti zlatý klíč, </a:t>
            </a:r>
            <a:r>
              <a:rPr lang="cs-CZ" dirty="0" err="1"/>
              <a:t>tralalalala</a:t>
            </a:r>
            <a:r>
              <a:rPr lang="cs-CZ" dirty="0"/>
              <a:t>,</a:t>
            </a:r>
            <a:br>
              <a:rPr lang="cs-CZ" dirty="0"/>
            </a:br>
            <a:r>
              <a:rPr lang="cs-CZ" dirty="0"/>
              <a:t>jmenuje se petrklíč, </a:t>
            </a:r>
            <a:r>
              <a:rPr lang="cs-CZ" dirty="0" err="1"/>
              <a:t>tralalalala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268760"/>
            <a:ext cx="2229458" cy="218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400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Text – vlastní práce autora</a:t>
            </a:r>
          </a:p>
          <a:p>
            <a:pPr lvl="0"/>
            <a:r>
              <a:rPr lang="cs-CZ" dirty="0" smtClean="0"/>
              <a:t>Klipart –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lvl="0"/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www.spisovatele.cz/vaclav-ctvrtek</a:t>
            </a:r>
          </a:p>
          <a:p>
            <a:pPr lvl="0"/>
            <a:r>
              <a:rPr lang="cs-CZ" dirty="0" smtClean="0"/>
              <a:t>GEBHARTOVÁ</a:t>
            </a:r>
            <a:r>
              <a:rPr lang="cs-CZ" dirty="0"/>
              <a:t>, Vladimíra. </a:t>
            </a:r>
            <a:r>
              <a:rPr lang="cs-CZ" i="1" dirty="0"/>
              <a:t>Tvůrci dětské knihy</a:t>
            </a:r>
            <a:r>
              <a:rPr lang="cs-CZ" dirty="0"/>
              <a:t>. Praha: </a:t>
            </a:r>
            <a:r>
              <a:rPr lang="cs-CZ" dirty="0" err="1"/>
              <a:t>Komenium</a:t>
            </a:r>
            <a:r>
              <a:rPr lang="cs-CZ" dirty="0"/>
              <a:t>, 1990, ISBN 57-129-79. </a:t>
            </a:r>
            <a:endParaRPr lang="cs-CZ" dirty="0" smtClean="0">
              <a:hlinkClick r:id="rId3"/>
            </a:endParaRPr>
          </a:p>
          <a:p>
            <a:pPr marL="0" lvl="0" indent="0">
              <a:buNone/>
            </a:pPr>
            <a:endParaRPr lang="cs-CZ" dirty="0" smtClean="0">
              <a:hlinkClick r:id="rId3"/>
            </a:endParaRPr>
          </a:p>
          <a:p>
            <a:pPr lvl="0"/>
            <a:endParaRPr lang="cs-CZ" dirty="0">
              <a:hlinkClick r:id="rId3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016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149</TotalTime>
  <Words>510</Words>
  <Application>Microsoft Office PowerPoint</Application>
  <PresentationFormat>Předvádění na obrazovce (4:3)</PresentationFormat>
  <Paragraphs>61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   VÁCLAV ČTVRTEK Název školy:  Základní škola a Mateřská škola Kokory Číslo projektu:  CZ.1.07/1.4.00/21.2149 Autor:   Mgr. Jana Procházková Datum:   14. 4. 2011 Název:   VY_32_INOVACE_21_ČJ_VÁCLAV  ČTVRTEK Téma:   VÁCLAV ČTVRTEK – ŽIVOT A DÍLO Anotace:  Formou prezentace se žáci seznámí s     významným spisovatelem a jeho dílem. V    závěru si prověří svou pozornost. Věková skupina:  4. ročník Vzdělávací oblast: Jazyk a jazyková komunikace Vzdělávací obor: Český jazyk a literatura Přílohy:  zdroj materiálů. Metodický pokyn          </vt:lpstr>
      <vt:lpstr>VÁCLAV ČTVRTEK</vt:lpstr>
      <vt:lpstr>životopis</vt:lpstr>
      <vt:lpstr>pseudonym</vt:lpstr>
      <vt:lpstr>Čtvrtkovy postavičky</vt:lpstr>
      <vt:lpstr>O hajném robátkovi a jelenu větrníkovi</vt:lpstr>
      <vt:lpstr>Pohádky z pařezové chaloupky </vt:lpstr>
      <vt:lpstr>O makové panence a motýlu emanuelovi</vt:lpstr>
      <vt:lpstr>Rumcajs, manka a cipísek</vt:lpstr>
      <vt:lpstr>Cesty formana šejtročka</vt:lpstr>
      <vt:lpstr>Víla amálka</vt:lpstr>
      <vt:lpstr>Doplň chybějící slova:</vt:lpstr>
      <vt:lpstr>Jarní slunce – václav čtvrtek</vt:lpstr>
      <vt:lpstr>Zdroje: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ZÁBAVNÁ MATEMATIKA            VÁCLAV ČTVRTEK Název školy:  Základní škola a Mateřská škola Kokory Číslo projektu:  CZ.1.07/1.4.00/21.2149 Autor:   Mgr. Jana Procházková Datum:   14. 10. 2011 Název:   VY_32_INOVACE_21_ČJ_VÁCLAV  ČTVRTEK Téma:   VÁCLAV ČTVRTEK – ŽIVOT A DÍLO Anotace:   Pracovní list na procvičení dělení se zbytkem. V materiálu se využívá orientace v tabulce, hledání čísel. Věková skupina: 4. ročník Vzdělávací oblast: Matematika a její aplikace Vzdělávací obor: Matematika Přílohy:  řešení, zdroj materiálů          </dc:title>
  <dc:creator>doma</dc:creator>
  <cp:lastModifiedBy>at home</cp:lastModifiedBy>
  <cp:revision>16</cp:revision>
  <dcterms:created xsi:type="dcterms:W3CDTF">2012-05-03T19:32:03Z</dcterms:created>
  <dcterms:modified xsi:type="dcterms:W3CDTF">2012-05-09T20:53:37Z</dcterms:modified>
</cp:coreProperties>
</file>