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3.wav"/><Relationship Id="rId7" Type="http://schemas.openxmlformats.org/officeDocument/2006/relationships/image" Target="../media/image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audio" Target="../media/audio5.wav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audio" Target="../media/audio5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7" Type="http://schemas.openxmlformats.org/officeDocument/2006/relationships/image" Target="../media/image15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audio" Target="../media/audio11.wav"/><Relationship Id="rId4" Type="http://schemas.openxmlformats.org/officeDocument/2006/relationships/audio" Target="../media/audio5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3" Type="http://schemas.openxmlformats.org/officeDocument/2006/relationships/audio" Target="../media/audio10.wav"/><Relationship Id="rId7" Type="http://schemas.openxmlformats.org/officeDocument/2006/relationships/audio" Target="../media/audio11.wav"/><Relationship Id="rId12" Type="http://schemas.openxmlformats.org/officeDocument/2006/relationships/image" Target="../media/image19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4.xml"/><Relationship Id="rId6" Type="http://schemas.openxmlformats.org/officeDocument/2006/relationships/audio" Target="../media/audio8.wav"/><Relationship Id="rId11" Type="http://schemas.openxmlformats.org/officeDocument/2006/relationships/image" Target="../media/image18.wmf"/><Relationship Id="rId5" Type="http://schemas.openxmlformats.org/officeDocument/2006/relationships/audio" Target="../media/audio3.wav"/><Relationship Id="rId10" Type="http://schemas.openxmlformats.org/officeDocument/2006/relationships/image" Target="../media/image17.wmf"/><Relationship Id="rId4" Type="http://schemas.openxmlformats.org/officeDocument/2006/relationships/audio" Target="../media/audio9.wav"/><Relationship Id="rId9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2.wav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audio" Target="../media/audio13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22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4.xml"/><Relationship Id="rId6" Type="http://schemas.openxmlformats.org/officeDocument/2006/relationships/audio" Target="../media/audio7.wav"/><Relationship Id="rId5" Type="http://schemas.openxmlformats.org/officeDocument/2006/relationships/audio" Target="../media/audio8.wav"/><Relationship Id="rId4" Type="http://schemas.openxmlformats.org/officeDocument/2006/relationships/audio" Target="../media/audio3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b="1" dirty="0" smtClean="0"/>
              <a:t> </a:t>
            </a:r>
            <a:r>
              <a:rPr lang="cs-CZ" sz="1200" b="1" u="sng" dirty="0" smtClean="0"/>
              <a:t>PODMĚT A PŘÍSUDEK</a:t>
            </a:r>
            <a:endParaRPr lang="cs-CZ" sz="1200" dirty="0"/>
          </a:p>
          <a:p>
            <a:r>
              <a:rPr lang="cs-CZ" sz="1200" dirty="0"/>
              <a:t>Název školy</a:t>
            </a:r>
            <a:r>
              <a:rPr lang="cs-CZ" sz="1200" b="1" dirty="0"/>
              <a:t> : Základní škola a Mateřská škola Kokory</a:t>
            </a:r>
            <a:endParaRPr lang="cs-CZ" sz="1200" dirty="0"/>
          </a:p>
          <a:p>
            <a:r>
              <a:rPr lang="cs-CZ" sz="1200" dirty="0"/>
              <a:t>Číslo projektu: </a:t>
            </a:r>
            <a:r>
              <a:rPr lang="cs-CZ" sz="1200" b="1" dirty="0"/>
              <a:t>CZ.1.07/14.00/21.2149</a:t>
            </a:r>
            <a:endParaRPr lang="cs-CZ" sz="1200" dirty="0"/>
          </a:p>
          <a:p>
            <a:r>
              <a:rPr lang="cs-CZ" sz="1200" dirty="0"/>
              <a:t>Datum: </a:t>
            </a:r>
            <a:r>
              <a:rPr lang="cs-CZ" sz="1200" b="1" dirty="0"/>
              <a:t>19.4.2012</a:t>
            </a:r>
            <a:endParaRPr lang="cs-CZ" sz="1200" dirty="0"/>
          </a:p>
          <a:p>
            <a:r>
              <a:rPr lang="cs-CZ" sz="1200" dirty="0"/>
              <a:t>Autor</a:t>
            </a:r>
            <a:r>
              <a:rPr lang="cs-CZ" sz="1200" b="1" dirty="0"/>
              <a:t>: Mgr. Miroslava Pospíšilová</a:t>
            </a:r>
            <a:endParaRPr lang="cs-CZ" sz="1200" dirty="0"/>
          </a:p>
          <a:p>
            <a:r>
              <a:rPr lang="cs-CZ" sz="1200" dirty="0"/>
              <a:t>Název:</a:t>
            </a:r>
            <a:r>
              <a:rPr lang="cs-CZ" sz="1200" b="1" dirty="0"/>
              <a:t> VY_32_INOVACE</a:t>
            </a:r>
            <a:r>
              <a:rPr lang="cs-CZ" sz="1200" b="1"/>
              <a:t>_ </a:t>
            </a:r>
            <a:r>
              <a:rPr lang="cs-CZ" sz="1200" b="1" smtClean="0"/>
              <a:t>19</a:t>
            </a:r>
            <a:r>
              <a:rPr lang="cs-CZ" sz="1200" b="1" smtClean="0"/>
              <a:t>_ČJ_ZÁKLADNÍ </a:t>
            </a:r>
            <a:r>
              <a:rPr lang="cs-CZ" sz="1200" b="1" dirty="0" smtClean="0"/>
              <a:t>VĚTNÉ ČLENY</a:t>
            </a:r>
            <a:endParaRPr lang="cs-CZ" sz="1200" dirty="0"/>
          </a:p>
          <a:p>
            <a:r>
              <a:rPr lang="cs-CZ" sz="1200" dirty="0"/>
              <a:t>Téma</a:t>
            </a:r>
            <a:r>
              <a:rPr lang="cs-CZ" sz="1200" b="1" dirty="0"/>
              <a:t>: </a:t>
            </a:r>
            <a:r>
              <a:rPr lang="cs-CZ" sz="1200" b="1" dirty="0" smtClean="0"/>
              <a:t>Podmět, přísudek a jeho druhy</a:t>
            </a:r>
            <a:endParaRPr lang="cs-CZ" sz="1200" dirty="0"/>
          </a:p>
          <a:p>
            <a:r>
              <a:rPr lang="cs-CZ" sz="1200" dirty="0"/>
              <a:t>Anotace</a:t>
            </a:r>
            <a:r>
              <a:rPr lang="cs-CZ" sz="1200" b="1" dirty="0"/>
              <a:t>: </a:t>
            </a:r>
            <a:r>
              <a:rPr lang="cs-CZ" sz="1200" b="1" dirty="0" smtClean="0"/>
              <a:t>Prezentace do českého jazyka. Lze použít v úvodní hodině při objasňování učiva skladby o základních větných členech i při následném utužování vědomostí ve vyšších ročnících. Materiál slouží jako přehled základních údajů o podmětu, přísudku a jeho druzích. Podporuje schopnost žáka vnímat údaje v uceleném přehledu, rozvíjí schopnost aplikovat naučené pravidlo v konkrétních větách.</a:t>
            </a:r>
          </a:p>
          <a:p>
            <a:r>
              <a:rPr lang="cs-CZ" sz="1200" dirty="0" smtClean="0"/>
              <a:t>Věková </a:t>
            </a:r>
            <a:r>
              <a:rPr lang="cs-CZ" sz="1200" dirty="0"/>
              <a:t>skupina</a:t>
            </a:r>
            <a:r>
              <a:rPr lang="cs-CZ" sz="1200" b="1" dirty="0"/>
              <a:t>: 8. ročník</a:t>
            </a:r>
            <a:endParaRPr lang="cs-CZ" sz="1200" dirty="0"/>
          </a:p>
          <a:p>
            <a:r>
              <a:rPr lang="cs-CZ" sz="1200" dirty="0"/>
              <a:t>Vzdělávací oblast: </a:t>
            </a:r>
            <a:r>
              <a:rPr lang="cs-CZ" sz="1200" b="1" dirty="0"/>
              <a:t>Jazyk a jazyková komunikace</a:t>
            </a:r>
            <a:endParaRPr lang="cs-CZ" sz="1200" dirty="0"/>
          </a:p>
          <a:p>
            <a:r>
              <a:rPr lang="cs-CZ" sz="1200" dirty="0"/>
              <a:t>Předmět</a:t>
            </a:r>
            <a:r>
              <a:rPr lang="cs-CZ" sz="1200" b="1" dirty="0"/>
              <a:t>: Český jazyk</a:t>
            </a:r>
            <a:endParaRPr lang="cs-CZ" sz="1200" dirty="0"/>
          </a:p>
          <a:p>
            <a:r>
              <a:rPr lang="cs-CZ" sz="1200" dirty="0"/>
              <a:t>Přílohy</a:t>
            </a:r>
            <a:r>
              <a:rPr lang="cs-CZ" sz="1200" b="1" dirty="0"/>
              <a:t>: zdroj materiálů</a:t>
            </a:r>
            <a:endParaRPr lang="cs-CZ" sz="12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0648"/>
            <a:ext cx="5760640" cy="122413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80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ZÁKLADNÍ VĚTNÉ ČLENY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PODMĚT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PŘÍSUDEK – druhy přísudku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</a:p>
        </p:txBody>
      </p:sp>
      <p:pic>
        <p:nvPicPr>
          <p:cNvPr id="1028" name="Picture 4" descr="C:\Documents and Settings\Mirecka_PC\Local Settings\Temporary Internet Files\Content.IE5\PM55CMQ5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48728"/>
            <a:ext cx="1656457" cy="2213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876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PODMĚT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větný člen</a:t>
            </a:r>
          </a:p>
          <a:p>
            <a:endParaRPr lang="cs-CZ" dirty="0" smtClean="0"/>
          </a:p>
          <a:p>
            <a:r>
              <a:rPr lang="cs-CZ" dirty="0" smtClean="0"/>
              <a:t>Otázka: </a:t>
            </a:r>
          </a:p>
          <a:p>
            <a:endParaRPr lang="cs-CZ" sz="24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</a:t>
            </a:r>
            <a:r>
              <a:rPr lang="cs-CZ" sz="4400" b="1" dirty="0" smtClean="0"/>
              <a:t>KDO,CO?</a:t>
            </a:r>
            <a:endParaRPr lang="cs-CZ" sz="4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                 Maminka připravuje večeři.</a:t>
            </a:r>
          </a:p>
          <a:p>
            <a:pPr marL="0" indent="0">
              <a:buNone/>
            </a:pPr>
            <a:r>
              <a:rPr lang="cs-CZ" sz="4400" b="1" dirty="0" smtClean="0"/>
              <a:t> </a:t>
            </a:r>
            <a:r>
              <a:rPr lang="cs-CZ" sz="2400" b="1" dirty="0"/>
              <a:t> </a:t>
            </a:r>
            <a:r>
              <a:rPr lang="cs-CZ" sz="2400" b="1" dirty="0" smtClean="0"/>
              <a:t>                            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Maminka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0949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Jaké druhy podmětu rozlišujeme?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048" y="1609416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VYJÁDŘENÝ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Na zahradě kvetly </a:t>
            </a:r>
            <a:r>
              <a:rPr lang="cs-CZ" b="1" u="sng" dirty="0" smtClean="0"/>
              <a:t>růže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NEVYJÁDŘENÝ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Dnes nikam nepůjdu. </a:t>
            </a:r>
            <a:r>
              <a:rPr lang="cs-CZ" u="sng" dirty="0" smtClean="0"/>
              <a:t>(</a:t>
            </a:r>
            <a:r>
              <a:rPr lang="cs-CZ" b="1" u="sng" dirty="0" smtClean="0"/>
              <a:t>Já</a:t>
            </a:r>
            <a:r>
              <a:rPr lang="cs-CZ" u="sng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Hlásili to v rozhlase.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Dávali to v kině.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Prodávali to na trhu.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Mirecka_PC\Local Settings\Temporary Internet Files\Content.IE5\KAKGX73D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213" y="2062287"/>
            <a:ext cx="998841" cy="99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irecka_PC\Local Settings\Temporary Internet Files\Content.IE5\X8WHC5LH\MC900437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60975"/>
            <a:ext cx="1866900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322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JAKÝM SLOVNÍM DRUHEM LZE </a:t>
            </a:r>
            <a:r>
              <a:rPr lang="cs-CZ" dirty="0" err="1" smtClean="0"/>
              <a:t>pODMĚT</a:t>
            </a:r>
            <a:r>
              <a:rPr lang="cs-CZ" dirty="0" smtClean="0"/>
              <a:t> VYJÁDŘIT?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Podstatným jménem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Přídavným jménem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Číslovkou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Infinitivem slovesa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Citoslovcem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Pes</a:t>
            </a:r>
            <a:r>
              <a:rPr lang="cs-CZ" dirty="0" smtClean="0"/>
              <a:t> štěká.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Nemocný</a:t>
            </a:r>
            <a:r>
              <a:rPr lang="cs-CZ" dirty="0" smtClean="0"/>
              <a:t> odešel pryč.</a:t>
            </a:r>
          </a:p>
          <a:p>
            <a:r>
              <a:rPr lang="cs-CZ" b="1" u="sng" dirty="0" smtClean="0"/>
              <a:t>Někdo</a:t>
            </a:r>
            <a:r>
              <a:rPr lang="cs-CZ" dirty="0" smtClean="0"/>
              <a:t> vykřikl.</a:t>
            </a:r>
          </a:p>
          <a:p>
            <a:r>
              <a:rPr lang="cs-CZ" b="1" u="sng" dirty="0" smtClean="0"/>
              <a:t>První </a:t>
            </a:r>
            <a:r>
              <a:rPr lang="cs-CZ" dirty="0" smtClean="0"/>
              <a:t>dostane odměnu.</a:t>
            </a:r>
          </a:p>
          <a:p>
            <a:r>
              <a:rPr lang="cs-CZ" b="1" u="sng" dirty="0" smtClean="0"/>
              <a:t>Hrát</a:t>
            </a:r>
            <a:r>
              <a:rPr lang="cs-CZ" dirty="0" smtClean="0"/>
              <a:t> na kytaru ho baví.</a:t>
            </a:r>
          </a:p>
          <a:p>
            <a:r>
              <a:rPr lang="cs-CZ" dirty="0" smtClean="0"/>
              <a:t>Ozvalo se </a:t>
            </a:r>
            <a:r>
              <a:rPr lang="cs-CZ" b="1" u="sng" dirty="0" smtClean="0"/>
              <a:t>hurá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940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Rozlišujeme také podmět: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352044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HOLÝ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ROZVITÝ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NĚKOLIKANÁSOBNÝ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Letadlo</a:t>
            </a:r>
            <a:r>
              <a:rPr lang="cs-CZ" dirty="0" smtClean="0"/>
              <a:t> se vzneslo.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elené </a:t>
            </a:r>
            <a:r>
              <a:rPr lang="cs-CZ" b="1" u="sng" dirty="0" smtClean="0"/>
              <a:t>auto</a:t>
            </a:r>
            <a:r>
              <a:rPr lang="cs-CZ" dirty="0" smtClean="0"/>
              <a:t> odjelo.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Petr, Jirka i Honza </a:t>
            </a:r>
            <a:r>
              <a:rPr lang="cs-CZ" dirty="0" smtClean="0"/>
              <a:t>hráli bowling.</a:t>
            </a:r>
          </a:p>
          <a:p>
            <a:endParaRPr lang="cs-CZ" dirty="0"/>
          </a:p>
        </p:txBody>
      </p:sp>
      <p:pic>
        <p:nvPicPr>
          <p:cNvPr id="3074" name="Picture 2" descr="C:\Documents and Settings\Mirecka_PC\Local Settings\Temporary Internet Files\Content.IE5\YLH8OA0W\MC9004324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316855"/>
            <a:ext cx="1479176" cy="15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219" y="3926541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44232"/>
            <a:ext cx="2301362" cy="115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346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latin typeface="Comic Sans MS" pitchFamily="66" charset="0"/>
              </a:rPr>
              <a:t>PŘÍSUDEK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větný člen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Spolu s podmětem tvoří základní skladební dvojici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Vyjadřuje co podmět koná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Kuchař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připravuje </a:t>
            </a:r>
            <a:r>
              <a:rPr lang="cs-CZ" dirty="0" smtClean="0"/>
              <a:t>večeři.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sz="3600" b="1" dirty="0" smtClean="0">
                <a:latin typeface="Comic Sans MS" pitchFamily="66" charset="0"/>
              </a:rPr>
              <a:t>připravuje   </a:t>
            </a:r>
          </a:p>
        </p:txBody>
      </p:sp>
      <p:pic>
        <p:nvPicPr>
          <p:cNvPr id="4100" name="Picture 4" descr="C:\Documents and Settings\Mirecka_PC\Local Settings\Temporary Internet Files\Content.IE5\LOAWAVTQ\MC900078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0069"/>
            <a:ext cx="1808127" cy="200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222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PŘÍSUDKU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SLOVESNÝ JEDNODUCHÝ</a:t>
            </a:r>
          </a:p>
          <a:p>
            <a:r>
              <a:rPr lang="cs-CZ" dirty="0" smtClean="0"/>
              <a:t>Kluci </a:t>
            </a:r>
            <a:r>
              <a:rPr lang="cs-CZ" sz="3200" b="1" dirty="0" smtClean="0">
                <a:latin typeface="Comic Sans MS" pitchFamily="66" charset="0"/>
              </a:rPr>
              <a:t>hrají</a:t>
            </a:r>
            <a:r>
              <a:rPr lang="cs-CZ" dirty="0" smtClean="0"/>
              <a:t> na hřišti </a:t>
            </a:r>
            <a:r>
              <a:rPr lang="cs-CZ" sz="2800" dirty="0" smtClean="0">
                <a:latin typeface="+mj-lt"/>
              </a:rPr>
              <a:t>fotbal.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SLOVESNÝ SLOŽENÝ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Musím jít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obchodu.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JMENNÝ SE SPONOU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už týden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nemocná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Bratr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se stal lékařem.</a:t>
            </a:r>
          </a:p>
          <a:p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JMENNÝ BEZE SPONY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Mladost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radost.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(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Můžeme si doplnit : je)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122" name="Picture 2" descr="C:\Documents and Settings\Mirecka_PC\Local Settings\Temporary Internet Files\Content.IE5\85KWKA63\MC9004398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Mirecka_PC\Local Settings\Temporary Internet Files\Content.IE5\64QH94D9\MC90043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939" y="3789040"/>
            <a:ext cx="1838325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177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ecel="2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SE SPONOU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latin typeface="Comic Sans MS" pitchFamily="66" charset="0"/>
              </a:rPr>
              <a:t>Přísudek </a:t>
            </a:r>
            <a:r>
              <a:rPr lang="cs-CZ" sz="3200" b="1" u="sng" dirty="0" smtClean="0">
                <a:latin typeface="Comic Sans MS" pitchFamily="66" charset="0"/>
              </a:rPr>
              <a:t>jmenný </a:t>
            </a:r>
            <a:r>
              <a:rPr lang="cs-CZ" sz="3200" u="sng" dirty="0" smtClean="0">
                <a:latin typeface="Comic Sans MS" pitchFamily="66" charset="0"/>
              </a:rPr>
              <a:t>se</a:t>
            </a:r>
            <a:r>
              <a:rPr lang="cs-CZ" sz="3200" b="1" u="sng" dirty="0" smtClean="0">
                <a:latin typeface="Comic Sans MS" pitchFamily="66" charset="0"/>
              </a:rPr>
              <a:t> sponou</a:t>
            </a:r>
            <a:r>
              <a:rPr lang="cs-CZ" sz="3200" b="1" u="sng" dirty="0">
                <a:latin typeface="Comic Sans MS" pitchFamily="66" charset="0"/>
              </a:rPr>
              <a:t> </a:t>
            </a:r>
            <a:r>
              <a:rPr lang="cs-CZ" sz="3200" u="sng" dirty="0" smtClean="0">
                <a:latin typeface="Comic Sans MS" pitchFamily="66" charset="0"/>
              </a:rPr>
              <a:t>tvoří:</a:t>
            </a:r>
          </a:p>
          <a:p>
            <a:pPr marL="0" indent="0">
              <a:buNone/>
            </a:pP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u="sng" dirty="0" smtClean="0">
                <a:latin typeface="Comic Sans MS" pitchFamily="66" charset="0"/>
              </a:rPr>
              <a:t>Spona</a:t>
            </a:r>
            <a:r>
              <a:rPr lang="cs-CZ" sz="3200" dirty="0" smtClean="0">
                <a:latin typeface="Comic Sans MS" pitchFamily="66" charset="0"/>
              </a:rPr>
              <a:t> : </a:t>
            </a:r>
          </a:p>
          <a:p>
            <a:pPr marL="0" indent="0">
              <a:buNone/>
            </a:pPr>
            <a:r>
              <a:rPr lang="cs-CZ" sz="3200" b="1" dirty="0">
                <a:latin typeface="Comic Sans MS" pitchFamily="66" charset="0"/>
              </a:rPr>
              <a:t> </a:t>
            </a:r>
            <a:r>
              <a:rPr lang="cs-CZ" sz="3200" b="1" dirty="0" smtClean="0">
                <a:latin typeface="Comic Sans MS" pitchFamily="66" charset="0"/>
              </a:rPr>
              <a:t>           BÝT,BÝVAT</a:t>
            </a:r>
          </a:p>
          <a:p>
            <a:pPr marL="0" indent="0">
              <a:buNone/>
            </a:pPr>
            <a:r>
              <a:rPr lang="cs-CZ" sz="3200" b="1" dirty="0" smtClean="0">
                <a:latin typeface="Comic Sans MS" pitchFamily="66" charset="0"/>
              </a:rPr>
              <a:t>                 STÁT,STÁVAT SE</a:t>
            </a:r>
          </a:p>
          <a:p>
            <a:pPr marL="0" indent="0">
              <a:buNone/>
            </a:pPr>
            <a:endParaRPr lang="cs-CZ" sz="32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6600" b="1" dirty="0">
                <a:latin typeface="Comic Sans MS" pitchFamily="66" charset="0"/>
              </a:rPr>
              <a:t> </a:t>
            </a:r>
            <a:r>
              <a:rPr lang="cs-CZ" sz="6600" b="1" dirty="0" smtClean="0">
                <a:latin typeface="Comic Sans MS" pitchFamily="66" charset="0"/>
              </a:rPr>
              <a:t>         +</a:t>
            </a:r>
          </a:p>
          <a:p>
            <a:pPr marL="0" indent="0">
              <a:buNone/>
            </a:pPr>
            <a:r>
              <a:rPr lang="cs-CZ" sz="2800" b="1" dirty="0" smtClean="0">
                <a:latin typeface="Comic Sans MS" pitchFamily="66" charset="0"/>
              </a:rPr>
              <a:t>      </a:t>
            </a:r>
            <a:r>
              <a:rPr lang="cs-CZ" sz="2800" u="sng" dirty="0" smtClean="0">
                <a:latin typeface="Comic Sans MS" pitchFamily="66" charset="0"/>
              </a:rPr>
              <a:t>Podstatné nebo přídavné jméno</a:t>
            </a:r>
          </a:p>
          <a:p>
            <a:pPr marL="0" indent="0">
              <a:buNone/>
            </a:pPr>
            <a:endParaRPr lang="cs-CZ" sz="2800" u="sng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             Ta střecha </a:t>
            </a:r>
            <a:r>
              <a:rPr lang="cs-CZ" sz="3000" b="1" dirty="0" smtClean="0">
                <a:latin typeface="Comic Sans MS" pitchFamily="66" charset="0"/>
              </a:rPr>
              <a:t>je červená.     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              Sestra se </a:t>
            </a:r>
            <a:r>
              <a:rPr lang="cs-CZ" sz="3000" b="1" dirty="0" smtClean="0">
                <a:latin typeface="Comic Sans MS" pitchFamily="66" charset="0"/>
              </a:rPr>
              <a:t>stala herečkou. </a:t>
            </a:r>
            <a:endParaRPr lang="cs-CZ" sz="3000" b="1" u="sng" dirty="0" smtClean="0">
              <a:latin typeface="Comic Sans MS" pitchFamily="66" charset="0"/>
            </a:endParaRPr>
          </a:p>
        </p:txBody>
      </p:sp>
      <p:pic>
        <p:nvPicPr>
          <p:cNvPr id="6146" name="Picture 2" descr="C:\Documents and Settings\Mirecka_PC\Local Settings\Temporary Internet Files\Content.IE5\3O933EEO\MC900434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Mirecka_PC\Local Settings\Temporary Internet Files\Content.IE5\KL5JSNWZ\MC900250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4437112"/>
            <a:ext cx="234004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99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PŘÍSUDEK SLOVESNÝ SLOŽENÝ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 algn="ctr">
              <a:buAutoNum type="alphaLcParenR"/>
            </a:pPr>
            <a:endParaRPr lang="cs-CZ" u="sng" dirty="0" smtClean="0"/>
          </a:p>
          <a:p>
            <a:pPr marL="0" indent="0" algn="ctr">
              <a:buNone/>
            </a:pPr>
            <a:r>
              <a:rPr lang="cs-CZ" u="sng" dirty="0" smtClean="0"/>
              <a:t>a)Způsobové </a:t>
            </a:r>
            <a:r>
              <a:rPr lang="cs-CZ" u="sng" dirty="0"/>
              <a:t>sloveso </a:t>
            </a:r>
          </a:p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u="sng" dirty="0" smtClean="0"/>
              <a:t>infinitiv</a:t>
            </a:r>
            <a:r>
              <a:rPr lang="cs-CZ" sz="1800" u="sng" dirty="0" smtClean="0"/>
              <a:t>(plnovýznamového </a:t>
            </a:r>
            <a:r>
              <a:rPr lang="cs-CZ" sz="1800" u="sng" dirty="0"/>
              <a:t>slovesa)</a:t>
            </a:r>
          </a:p>
          <a:p>
            <a:endParaRPr lang="cs-CZ" sz="2000" dirty="0" smtClean="0"/>
          </a:p>
          <a:p>
            <a:r>
              <a:rPr lang="cs-CZ" sz="2400" dirty="0" smtClean="0"/>
              <a:t>Teta dnes </a:t>
            </a:r>
            <a:r>
              <a:rPr lang="cs-CZ" sz="2400" b="1" dirty="0" smtClean="0"/>
              <a:t>musí odjet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u="sng" dirty="0"/>
              <a:t>Fázové sloveso</a:t>
            </a:r>
          </a:p>
          <a:p>
            <a:pPr marL="0" indent="0" algn="ctr">
              <a:buNone/>
            </a:pPr>
            <a:r>
              <a:rPr lang="cs-CZ" dirty="0"/>
              <a:t>+</a:t>
            </a:r>
          </a:p>
          <a:p>
            <a:pPr marL="0" indent="0" algn="ctr">
              <a:buNone/>
            </a:pPr>
            <a:endParaRPr lang="cs-CZ" u="sng" dirty="0"/>
          </a:p>
          <a:p>
            <a:pPr marL="0" indent="0" algn="ctr">
              <a:buNone/>
            </a:pPr>
            <a:r>
              <a:rPr lang="cs-CZ" u="sng" dirty="0" smtClean="0"/>
              <a:t>infinitiv</a:t>
            </a:r>
            <a:r>
              <a:rPr lang="cs-CZ" sz="1800" u="sng" dirty="0" smtClean="0"/>
              <a:t>(plnovýznamového </a:t>
            </a:r>
            <a:r>
              <a:rPr lang="cs-CZ" sz="1800" u="sng" dirty="0"/>
              <a:t>slovesa)</a:t>
            </a:r>
          </a:p>
          <a:p>
            <a:pPr marL="0" indent="0" algn="ctr">
              <a:buNone/>
            </a:pPr>
            <a:endParaRPr lang="cs-CZ" sz="1800" dirty="0"/>
          </a:p>
          <a:p>
            <a:r>
              <a:rPr lang="cs-CZ" sz="2400" dirty="0" smtClean="0"/>
              <a:t>Honza </a:t>
            </a:r>
            <a:r>
              <a:rPr lang="cs-CZ" sz="2400" b="1" dirty="0" smtClean="0"/>
              <a:t>se začal učit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170" name="Picture 2" descr="C:\Documents and Settings\Mirecka_PC\Local Settings\Temporary Internet Files\Content.IE5\I5B50H7H\MC9004231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01213"/>
            <a:ext cx="1494359" cy="149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Mirecka_PC\Local Settings\Temporary Internet Files\Content.IE5\3O933EEO\MP9001851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707" y="5279614"/>
            <a:ext cx="1008112" cy="151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30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muset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moci</a:t>
            </a:r>
          </a:p>
          <a:p>
            <a:r>
              <a:rPr lang="cs-CZ" dirty="0"/>
              <a:t>m</a:t>
            </a:r>
            <a:r>
              <a:rPr lang="cs-CZ" dirty="0" smtClean="0"/>
              <a:t>ít (povinnost)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mět</a:t>
            </a:r>
          </a:p>
          <a:p>
            <a:r>
              <a:rPr lang="cs-CZ" dirty="0" smtClean="0"/>
              <a:t>chtít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Eva musí jít do obchodu. </a:t>
            </a:r>
          </a:p>
          <a:p>
            <a:endParaRPr lang="cs-CZ" dirty="0" smtClean="0"/>
          </a:p>
          <a:p>
            <a:r>
              <a:rPr lang="cs-CZ" dirty="0" smtClean="0"/>
              <a:t>Můžu hrát s vámi?</a:t>
            </a:r>
          </a:p>
          <a:p>
            <a:r>
              <a:rPr lang="cs-CZ" dirty="0" smtClean="0"/>
              <a:t>Mám jít na schůzku?</a:t>
            </a:r>
          </a:p>
          <a:p>
            <a:r>
              <a:rPr lang="cs-CZ" dirty="0" smtClean="0"/>
              <a:t>Smím pohladit toho psa?</a:t>
            </a:r>
          </a:p>
          <a:p>
            <a:r>
              <a:rPr lang="cs-CZ" dirty="0" smtClean="0"/>
              <a:t>Chceš obědvat?</a:t>
            </a:r>
            <a:endParaRPr lang="cs-CZ" dirty="0"/>
          </a:p>
        </p:txBody>
      </p:sp>
      <p:pic>
        <p:nvPicPr>
          <p:cNvPr id="1027" name="Picture 3" descr="C:\Documents and Settings\Mirecka_PC\Local Settings\Temporary Internet Files\Content.IE5\KH0QYLP6\MC9002331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154149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irecka_PC\Local Settings\Temporary Internet Files\Content.IE5\LOAWAVTQ\MC9002326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67513"/>
            <a:ext cx="1432036" cy="144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irecka_PC\Local Settings\Temporary Internet Files\Content.IE5\85KWKA63\MC90007862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43" y="3645024"/>
            <a:ext cx="739676" cy="103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irecka_PC\Local Settings\Temporary Internet Files\Content.IE5\LOAWAVTQ\MP90043101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43" y="4941168"/>
            <a:ext cx="1456145" cy="145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775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ačít, začínat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řestat, přestávat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Z</a:t>
            </a:r>
            <a:r>
              <a:rPr lang="cs-CZ" b="1" dirty="0" smtClean="0">
                <a:latin typeface="Comic Sans MS" pitchFamily="66" charset="0"/>
              </a:rPr>
              <a:t>ačal sportovat </a:t>
            </a:r>
            <a:r>
              <a:rPr lang="cs-CZ" dirty="0" smtClean="0"/>
              <a:t>už šesti letech.</a:t>
            </a:r>
          </a:p>
          <a:p>
            <a:endParaRPr lang="cs-CZ" dirty="0"/>
          </a:p>
          <a:p>
            <a:r>
              <a:rPr lang="cs-CZ" dirty="0" smtClean="0"/>
              <a:t>Kdy už </a:t>
            </a:r>
            <a:r>
              <a:rPr lang="cs-CZ" b="1" dirty="0" smtClean="0">
                <a:latin typeface="Comic Sans MS" pitchFamily="66" charset="0"/>
              </a:rPr>
              <a:t>přestaneš kouřit?</a:t>
            </a:r>
          </a:p>
          <a:p>
            <a:endParaRPr lang="cs-CZ" b="1" dirty="0">
              <a:latin typeface="Comic Sans MS" pitchFamily="66" charset="0"/>
            </a:endParaRPr>
          </a:p>
          <a:p>
            <a:endParaRPr lang="cs-CZ" b="1" dirty="0">
              <a:latin typeface="Comic Sans MS" pitchFamily="66" charset="0"/>
            </a:endParaRPr>
          </a:p>
        </p:txBody>
      </p:sp>
      <p:pic>
        <p:nvPicPr>
          <p:cNvPr id="2052" name="Picture 4" descr="C:\Documents and Settings\Mirecka_PC\Local Settings\Temporary Internet Files\Content.IE5\KL5JSNWZ\MC900446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792"/>
            <a:ext cx="1458468" cy="177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irecka_PC\Local Settings\Temporary Internet Files\Content.IE5\6S7T22C9\MC9002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167187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66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Sloveso </a:t>
            </a:r>
            <a:r>
              <a:rPr lang="cs-CZ" b="1" dirty="0" smtClean="0"/>
              <a:t>BÝT </a:t>
            </a:r>
            <a:r>
              <a:rPr lang="cs-CZ" dirty="0" smtClean="0"/>
              <a:t>může mít svůj plný význam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Strašidla nejsou.</a:t>
            </a:r>
          </a:p>
          <a:p>
            <a:r>
              <a:rPr lang="cs-CZ" dirty="0" smtClean="0"/>
              <a:t>Na stromě jsou jablka.</a:t>
            </a:r>
          </a:p>
          <a:p>
            <a:pPr marL="0" indent="0" algn="ctr">
              <a:buNone/>
            </a:pPr>
            <a:r>
              <a:rPr lang="cs-CZ" dirty="0" smtClean="0"/>
              <a:t>= existují, nachází se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/>
              <a:t>přísudek slovesný jednoduchý</a:t>
            </a:r>
            <a:endParaRPr lang="cs-CZ" sz="3200" b="1" dirty="0"/>
          </a:p>
        </p:txBody>
      </p:sp>
      <p:pic>
        <p:nvPicPr>
          <p:cNvPr id="3074" name="Picture 2" descr="C:\Documents and Settings\Mirecka_PC\Local Settings\Temporary Internet Files\Content.IE5\PM55CMQ5\MC9004359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204" y="1484784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705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3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Texty: vlastní práce autora</a:t>
            </a:r>
          </a:p>
          <a:p>
            <a:r>
              <a:rPr lang="cs-CZ" sz="1600" dirty="0" smtClean="0"/>
              <a:t>Obrázky: </a:t>
            </a:r>
            <a:r>
              <a:rPr lang="cs-CZ" sz="1600" b="1" u="sng" dirty="0">
                <a:hlinkClick r:id="rId2"/>
              </a:rPr>
              <a:t>www.office.microsoft.com</a:t>
            </a:r>
            <a:endParaRPr lang="cs-CZ" sz="1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8187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209</TotalTime>
  <Words>477</Words>
  <Application>Microsoft Office PowerPoint</Application>
  <PresentationFormat>Předvádění na obrazovce (4:3)</PresentationFormat>
  <Paragraphs>154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ZÁKLADNÍ VĚTNÉ ČLENY</vt:lpstr>
      <vt:lpstr>PODMĚT</vt:lpstr>
      <vt:lpstr> Jaké druhy podmětu rozlišujeme?</vt:lpstr>
      <vt:lpstr>JAKÝM SLOVNÍM DRUHEM LZE pODMĚT VYJÁDŘIT?</vt:lpstr>
      <vt:lpstr>Rozlišujeme také podmět:</vt:lpstr>
      <vt:lpstr>PŘÍSUDEK </vt:lpstr>
      <vt:lpstr>DRUHY PŘÍSUDKU</vt:lpstr>
      <vt:lpstr>PŘÍSUDEK JMENNÝ SE SPONOU</vt:lpstr>
      <vt:lpstr>PŘÍSUDEK SLOVESNÝ SLOŽENÝ</vt:lpstr>
      <vt:lpstr>Způsobová slovesa</vt:lpstr>
      <vt:lpstr>Fázová slovesa</vt:lpstr>
      <vt:lpstr>Pozor!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Mirecka_PC</dc:creator>
  <cp:lastModifiedBy>Miroslava Pospíšilová, Mgr.</cp:lastModifiedBy>
  <cp:revision>23</cp:revision>
  <dcterms:created xsi:type="dcterms:W3CDTF">2012-04-22T11:26:57Z</dcterms:created>
  <dcterms:modified xsi:type="dcterms:W3CDTF">2012-04-30T07:42:25Z</dcterms:modified>
</cp:coreProperties>
</file>