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2" r:id="rId6"/>
    <p:sldId id="261" r:id="rId7"/>
    <p:sldId id="263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538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157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944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820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251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4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777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89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381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862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262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6B9A91-3A20-4671-A396-FD49A39BA54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305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4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132856"/>
            <a:ext cx="889248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Téma: </a:t>
            </a:r>
            <a:r>
              <a:rPr lang="cs-CZ" sz="6700" b="1" dirty="0" smtClean="0"/>
              <a:t>ŘECKO-PERSKÉ VÁLKY</a:t>
            </a:r>
            <a:endParaRPr lang="cs-CZ" sz="67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284984"/>
            <a:ext cx="8280920" cy="3573016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Předmět: Dějepis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Ročník: 6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Klíčová slova: Klasické období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Škola: ZŠ Náklo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Autor: Mgr. Barbora </a:t>
            </a:r>
            <a:r>
              <a:rPr lang="cs-CZ" dirty="0" err="1" smtClean="0">
                <a:solidFill>
                  <a:schemeClr val="tx1"/>
                </a:solidFill>
              </a:rPr>
              <a:t>Volmanová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Datum</a:t>
            </a:r>
            <a:r>
              <a:rPr lang="cs-CZ" smtClean="0">
                <a:solidFill>
                  <a:schemeClr val="tx1"/>
                </a:solidFill>
              </a:rPr>
              <a:t>: 5/2012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144463"/>
            <a:ext cx="8820025" cy="2279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072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ŘECKO – PERSKÉ </a:t>
            </a:r>
            <a:r>
              <a:rPr lang="cs-CZ" b="1" u="sng" dirty="0" smtClean="0"/>
              <a:t>VÁLKY</a:t>
            </a:r>
            <a:br>
              <a:rPr lang="cs-CZ" b="1" u="sng" dirty="0" smtClean="0"/>
            </a:br>
            <a:r>
              <a:rPr lang="cs-CZ" b="1" dirty="0"/>
              <a:t>499 př. n. l. - 448 př. n. l.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742082"/>
            <a:ext cx="4038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dirty="0" smtClean="0"/>
              <a:t>ŘECKO</a:t>
            </a:r>
          </a:p>
          <a:p>
            <a:r>
              <a:rPr lang="cs-CZ" dirty="0" smtClean="0"/>
              <a:t>počátek klasického období</a:t>
            </a:r>
          </a:p>
          <a:p>
            <a:r>
              <a:rPr lang="cs-CZ" dirty="0" smtClean="0"/>
              <a:t>Řekové se umí sjednotit proti nepříteli</a:t>
            </a:r>
          </a:p>
          <a:p>
            <a:r>
              <a:rPr lang="cs-CZ" dirty="0" smtClean="0"/>
              <a:t>umí ve správnou chvíli zvolit vhodný způsob boje</a:t>
            </a:r>
          </a:p>
          <a:p>
            <a:r>
              <a:rPr lang="cs-CZ" dirty="0" smtClean="0"/>
              <a:t>zvítězili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32920" y="1700808"/>
            <a:ext cx="4038600" cy="4093915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b="1" dirty="0" smtClean="0"/>
              <a:t>PERSIE</a:t>
            </a:r>
          </a:p>
          <a:p>
            <a:r>
              <a:rPr lang="cs-CZ" dirty="0" smtClean="0"/>
              <a:t>chtějí bojem získat další území</a:t>
            </a:r>
          </a:p>
          <a:p>
            <a:r>
              <a:rPr lang="cs-CZ" dirty="0" smtClean="0"/>
              <a:t>útočí na celé Řecko</a:t>
            </a:r>
          </a:p>
          <a:p>
            <a:r>
              <a:rPr lang="cs-CZ" dirty="0" smtClean="0"/>
              <a:t>početní převaha</a:t>
            </a:r>
          </a:p>
          <a:p>
            <a:endParaRPr lang="cs-CZ" dirty="0"/>
          </a:p>
        </p:txBody>
      </p:sp>
      <p:pic>
        <p:nvPicPr>
          <p:cNvPr id="1026" name="Picture 2" descr="http://www.srom.hranet.cz/projekty/2007/bubenikovadomonika/phalan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359149"/>
            <a:ext cx="3456384" cy="2382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6282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antika.avonet.cz/upload.cs/0/02232314_b_1_rp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8606209" cy="6547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ěticípá hvězda 6">
            <a:hlinkClick r:id="rId3" action="ppaction://hlinksldjump"/>
          </p:cNvPr>
          <p:cNvSpPr/>
          <p:nvPr/>
        </p:nvSpPr>
        <p:spPr>
          <a:xfrm>
            <a:off x="3203848" y="2780928"/>
            <a:ext cx="576064" cy="504056"/>
          </a:xfrm>
          <a:prstGeom prst="star5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>
            <a:hlinkClick r:id="rId4" action="ppaction://hlinksldjump"/>
          </p:cNvPr>
          <p:cNvSpPr/>
          <p:nvPr/>
        </p:nvSpPr>
        <p:spPr>
          <a:xfrm>
            <a:off x="4266592" y="3717032"/>
            <a:ext cx="576064" cy="504056"/>
          </a:xfrm>
          <a:prstGeom prst="star5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5580112" y="6112539"/>
            <a:ext cx="576064" cy="504056"/>
          </a:xfrm>
          <a:prstGeom prst="star5">
            <a:avLst>
              <a:gd name="adj" fmla="val 19889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6309320"/>
            <a:ext cx="26688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klikni na hvězdičku v mapě</a:t>
            </a:r>
            <a:endParaRPr lang="cs-CZ" i="1" dirty="0"/>
          </a:p>
        </p:txBody>
      </p:sp>
      <p:sp>
        <p:nvSpPr>
          <p:cNvPr id="12" name="Pěticípá hvězda 11">
            <a:hlinkClick r:id="rId5" action="ppaction://hlinksldjump"/>
          </p:cNvPr>
          <p:cNvSpPr/>
          <p:nvPr/>
        </p:nvSpPr>
        <p:spPr>
          <a:xfrm>
            <a:off x="3690528" y="4653136"/>
            <a:ext cx="576064" cy="504056"/>
          </a:xfrm>
          <a:prstGeom prst="star5">
            <a:avLst>
              <a:gd name="adj" fmla="val 19889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76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Bitva u Thermopyl 480 př.n.l.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ozbrojené střetnutí </a:t>
            </a:r>
            <a:r>
              <a:rPr lang="cs-CZ" dirty="0"/>
              <a:t>mezi spojenými jednotkami </a:t>
            </a:r>
            <a:r>
              <a:rPr lang="cs-CZ" b="1" i="1" dirty="0"/>
              <a:t>řeckých městských států</a:t>
            </a:r>
            <a:r>
              <a:rPr lang="cs-CZ" dirty="0"/>
              <a:t> a </a:t>
            </a:r>
            <a:r>
              <a:rPr lang="cs-CZ" b="1" i="1" dirty="0"/>
              <a:t>vojsky perského krále králů, Xerxa I. </a:t>
            </a:r>
            <a:r>
              <a:rPr lang="cs-CZ" dirty="0"/>
              <a:t>Proběhla v </a:t>
            </a:r>
            <a:r>
              <a:rPr lang="cs-CZ" dirty="0" smtClean="0"/>
              <a:t>srpnu 480 </a:t>
            </a:r>
            <a:r>
              <a:rPr lang="cs-CZ" dirty="0"/>
              <a:t>př. n. l.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</a:t>
            </a:r>
            <a:r>
              <a:rPr lang="cs-CZ" dirty="0"/>
              <a:t>Řekové </a:t>
            </a:r>
            <a:r>
              <a:rPr lang="cs-CZ" dirty="0" smtClean="0"/>
              <a:t>v </a:t>
            </a:r>
            <a:r>
              <a:rPr lang="cs-CZ" dirty="0"/>
              <a:t>ní podlehli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perské přesile</a:t>
            </a:r>
            <a:r>
              <a:rPr lang="cs-CZ" dirty="0"/>
              <a:t>.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580112" y="6093296"/>
            <a:ext cx="1440160" cy="64807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2" action="ppaction://hlinksldjump"/>
              </a:rPr>
              <a:t>MAPA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7380312" y="6093296"/>
            <a:ext cx="1440160" cy="648072"/>
          </a:xfrm>
          <a:prstGeom prst="roundRect">
            <a:avLst>
              <a:gd name="adj" fmla="val 50000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3" action="ppaction://hlinksldjump"/>
              </a:rPr>
              <a:t>DALŠÍ</a:t>
            </a:r>
            <a:endParaRPr lang="cs-CZ" sz="3200" dirty="0"/>
          </a:p>
        </p:txBody>
      </p:sp>
      <p:pic>
        <p:nvPicPr>
          <p:cNvPr id="3074" name="Picture 2" descr="http://www.beletrie.eu/data/products/300-bitva-u-thermopyl_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12976"/>
            <a:ext cx="4328203" cy="336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227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Bitva u </a:t>
            </a:r>
            <a:r>
              <a:rPr lang="cs-CZ" b="1" u="sng" dirty="0" err="1" smtClean="0"/>
              <a:t>Salamíny</a:t>
            </a:r>
            <a:r>
              <a:rPr lang="cs-CZ" b="1" u="sng" dirty="0" smtClean="0"/>
              <a:t> 480 př.n.l.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6" y="1567333"/>
            <a:ext cx="9143403" cy="4525963"/>
          </a:xfrm>
        </p:spPr>
        <p:txBody>
          <a:bodyPr>
            <a:normAutofit/>
          </a:bodyPr>
          <a:lstStyle/>
          <a:p>
            <a:r>
              <a:rPr lang="cs-CZ" b="1" dirty="0"/>
              <a:t>rozhodující bitva</a:t>
            </a:r>
            <a:r>
              <a:rPr lang="cs-CZ" dirty="0"/>
              <a:t> řecko-perských válek, ve které v roce 480 př. n. l. </a:t>
            </a:r>
            <a:r>
              <a:rPr lang="cs-CZ" b="1" u="sng" dirty="0" smtClean="0"/>
              <a:t>zvítězilo </a:t>
            </a:r>
            <a:r>
              <a:rPr lang="cs-CZ" b="1" u="sng" dirty="0"/>
              <a:t>řecké loďstvo nad </a:t>
            </a:r>
            <a:r>
              <a:rPr lang="cs-CZ" b="1" u="sng" dirty="0" smtClean="0"/>
              <a:t>perským</a:t>
            </a:r>
          </a:p>
          <a:p>
            <a:r>
              <a:rPr lang="cs-CZ" dirty="0"/>
              <a:t>j</a:t>
            </a:r>
            <a:r>
              <a:rPr lang="cs-CZ" dirty="0" smtClean="0"/>
              <a:t>de </a:t>
            </a:r>
            <a:r>
              <a:rPr lang="cs-CZ" dirty="0"/>
              <a:t>o jednu z nejvýznamnějších bitev starověku. </a:t>
            </a:r>
            <a:endParaRPr lang="cs-CZ" dirty="0" smtClean="0"/>
          </a:p>
          <a:p>
            <a:r>
              <a:rPr lang="cs-CZ" dirty="0" smtClean="0"/>
              <a:t>řeckému </a:t>
            </a:r>
            <a:r>
              <a:rPr lang="cs-CZ" dirty="0"/>
              <a:t>vojsku velel spartský vojevůdce </a:t>
            </a:r>
            <a:r>
              <a:rPr lang="cs-CZ" dirty="0" err="1" smtClean="0"/>
              <a:t>Eurybiadés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580112" y="6093296"/>
            <a:ext cx="1440160" cy="64807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2" action="ppaction://hlinksldjump"/>
              </a:rPr>
              <a:t>MAPA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7380312" y="6093296"/>
            <a:ext cx="1440160" cy="648072"/>
          </a:xfrm>
          <a:prstGeom prst="roundRect">
            <a:avLst>
              <a:gd name="adj" fmla="val 50000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3" action="ppaction://hlinksldjump"/>
              </a:rPr>
              <a:t>DALŠÍ</a:t>
            </a:r>
            <a:endParaRPr lang="cs-CZ" sz="3200" dirty="0"/>
          </a:p>
        </p:txBody>
      </p:sp>
      <p:pic>
        <p:nvPicPr>
          <p:cNvPr id="4098" name="Picture 2" descr="http://upload.wikimedia.org/wikipedia/commons/3/3e/Model_of_a_greek_trirem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899" b="98188" l="2236" r="9881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9319" y="4221088"/>
            <a:ext cx="4765274" cy="2775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0627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Bitva u Marathónu 490 př.n.l.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5338936" cy="5976664"/>
          </a:xfrm>
        </p:spPr>
        <p:txBody>
          <a:bodyPr>
            <a:normAutofit fontScale="77500" lnSpcReduction="20000"/>
          </a:bodyPr>
          <a:lstStyle/>
          <a:p>
            <a:r>
              <a:rPr lang="cs-CZ" b="1" i="1" dirty="0" smtClean="0"/>
              <a:t>Skončila </a:t>
            </a:r>
            <a:r>
              <a:rPr lang="cs-CZ" b="1" i="1" dirty="0"/>
              <a:t>porážkou Peršanů </a:t>
            </a:r>
            <a:r>
              <a:rPr lang="cs-CZ" dirty="0"/>
              <a:t>a završila první fázi řecko-perských válek.</a:t>
            </a:r>
          </a:p>
          <a:p>
            <a:r>
              <a:rPr lang="cs-CZ" dirty="0" smtClean="0"/>
              <a:t>Řekové</a:t>
            </a:r>
            <a:r>
              <a:rPr lang="cs-CZ" dirty="0"/>
              <a:t>, lépe vyzbrojení – měli kvalitnější zbraně i brnění, </a:t>
            </a:r>
            <a:endParaRPr lang="cs-CZ" dirty="0" smtClean="0"/>
          </a:p>
          <a:p>
            <a:r>
              <a:rPr lang="cs-CZ" dirty="0" smtClean="0"/>
              <a:t>Peršané </a:t>
            </a:r>
            <a:r>
              <a:rPr lang="cs-CZ" dirty="0"/>
              <a:t>uprchli na lodě </a:t>
            </a:r>
            <a:endParaRPr lang="cs-CZ" dirty="0" smtClean="0"/>
          </a:p>
          <a:p>
            <a:r>
              <a:rPr lang="cs-CZ" dirty="0" smtClean="0"/>
              <a:t>Během </a:t>
            </a:r>
            <a:r>
              <a:rPr lang="cs-CZ" dirty="0"/>
              <a:t>bitvy padlo 192 Řeků a zhruba 6400 Peršanů.</a:t>
            </a:r>
          </a:p>
          <a:p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Výsledek střetnutí běžel oznámit z </a:t>
            </a:r>
            <a:r>
              <a:rPr lang="cs-CZ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Marathonu</a:t>
            </a: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do Athén řecký  </a:t>
            </a:r>
            <a:r>
              <a:rPr lang="cs-CZ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      voják, </a:t>
            </a: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který v cíli své cesty se slovy „Zvítězili jsme“ vyčerpáním zemřel. </a:t>
            </a:r>
            <a:r>
              <a:rPr lang="cs-CZ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Cesta </a:t>
            </a: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byla pravděpodobně dlouhá přibližně 42,195 km. Po tomto </a:t>
            </a:r>
            <a:r>
              <a:rPr lang="cs-CZ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sportovním </a:t>
            </a: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výkonu athénského vojenského posla byla pojmenována olympijská disciplína maratonský </a:t>
            </a:r>
            <a:r>
              <a:rPr lang="cs-CZ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běh </a:t>
            </a: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(maraton). 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580112" y="6093296"/>
            <a:ext cx="1440160" cy="64807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2" action="ppaction://hlinksldjump"/>
              </a:rPr>
              <a:t>MAPA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7380312" y="6093296"/>
            <a:ext cx="1440160" cy="648072"/>
          </a:xfrm>
          <a:prstGeom prst="roundRect">
            <a:avLst>
              <a:gd name="adj" fmla="val 50000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3" action="ppaction://hlinksldjump"/>
              </a:rPr>
              <a:t>DALŠÍ</a:t>
            </a:r>
            <a:endParaRPr lang="cs-CZ" sz="3200" dirty="0"/>
          </a:p>
        </p:txBody>
      </p:sp>
      <p:pic>
        <p:nvPicPr>
          <p:cNvPr id="5122" name="Picture 2" descr="http://img706.imageshack.us/img706/8119/8213113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5272" y="1556792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184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ATHÉNSKÁ NÁMOŘNÍ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obranný spolek, který vznikl v průběhu válek</a:t>
            </a:r>
          </a:p>
          <a:p>
            <a:r>
              <a:rPr lang="cs-CZ" smtClean="0"/>
              <a:t>společná pokladna → na ostrově Delos</a:t>
            </a:r>
          </a:p>
          <a:p>
            <a:r>
              <a:rPr lang="cs-CZ" smtClean="0"/>
              <a:t>po vítězství převezli pokladnu do Athén</a:t>
            </a:r>
          </a:p>
          <a:p>
            <a:r>
              <a:rPr lang="cs-CZ" smtClean="0"/>
              <a:t>→ vznik Athénské námořní říše</a:t>
            </a:r>
          </a:p>
          <a:p>
            <a:r>
              <a:rPr lang="cs-CZ" smtClean="0"/>
              <a:t>spojuje asi 100 městských států</a:t>
            </a:r>
            <a:endParaRPr lang="cs-CZ" dirty="0" smtClean="0"/>
          </a:p>
        </p:txBody>
      </p:sp>
      <p:pic>
        <p:nvPicPr>
          <p:cNvPr id="6146" name="Picture 2" descr="http://lodenky.ic.cz/obrazkylumon/triera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197" b="96393" l="2871" r="976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47626"/>
            <a:ext cx="4917554" cy="3588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6918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Periklés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89348"/>
            <a:ext cx="8229600" cy="4525963"/>
          </a:xfrm>
        </p:spPr>
        <p:txBody>
          <a:bodyPr/>
          <a:lstStyle/>
          <a:p>
            <a:r>
              <a:rPr lang="cs-CZ" dirty="0" smtClean="0"/>
              <a:t>Perikla doba = největší období rozkvětu</a:t>
            </a:r>
          </a:p>
          <a:p>
            <a:r>
              <a:rPr lang="cs-CZ" dirty="0" smtClean="0"/>
              <a:t>zavedl finanční odměny pro úředníky</a:t>
            </a:r>
          </a:p>
          <a:p>
            <a:pPr marL="0" indent="0">
              <a:buNone/>
            </a:pPr>
            <a:r>
              <a:rPr lang="cs-CZ" dirty="0" smtClean="0"/>
              <a:t>→ na řízení státu se mohou podílet 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nemajetní občané</a:t>
            </a:r>
          </a:p>
          <a:p>
            <a:r>
              <a:rPr lang="cs-CZ" dirty="0" smtClean="0"/>
              <a:t>zajistil vyplácení sociálních dávek válečným invalidům, vdovám a sirotkům</a:t>
            </a:r>
          </a:p>
          <a:p>
            <a:r>
              <a:rPr lang="cs-CZ" dirty="0" smtClean="0"/>
              <a:t>zasloužil se o přestavbu chrámů na Akropoli</a:t>
            </a:r>
            <a:endParaRPr lang="cs-CZ" dirty="0"/>
          </a:p>
        </p:txBody>
      </p:sp>
      <p:pic>
        <p:nvPicPr>
          <p:cNvPr id="7170" name="Picture 2" descr="http://leccos.com/pics/pic/perikles_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636" b="90000" l="9605" r="898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76256" y="620688"/>
            <a:ext cx="2398859" cy="447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72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PELOPONÉSKÁ VÁLKA</a:t>
            </a:r>
            <a:br>
              <a:rPr lang="cs-CZ" b="1" u="sng" dirty="0" smtClean="0"/>
            </a:br>
            <a:r>
              <a:rPr lang="cs-CZ" dirty="0" smtClean="0"/>
              <a:t>431 </a:t>
            </a:r>
            <a:r>
              <a:rPr lang="cs-CZ" dirty="0"/>
              <a:t>př. n. l. až 404 př. n. l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b="1" u="sng" dirty="0" smtClean="0"/>
              <a:t>SPARTA X ATHÉNY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5112568"/>
          </a:xfrm>
        </p:spPr>
        <p:txBody>
          <a:bodyPr/>
          <a:lstStyle/>
          <a:p>
            <a:r>
              <a:rPr lang="cs-CZ" dirty="0"/>
              <a:t>mezi </a:t>
            </a:r>
            <a:r>
              <a:rPr lang="cs-CZ" b="1" i="1" dirty="0"/>
              <a:t>Athénami</a:t>
            </a:r>
            <a:r>
              <a:rPr lang="cs-CZ" dirty="0"/>
              <a:t> vedeným </a:t>
            </a:r>
            <a:r>
              <a:rPr lang="cs-CZ" b="1" i="1" dirty="0"/>
              <a:t>námořním spolkem a peloponéským spolkem</a:t>
            </a:r>
            <a:r>
              <a:rPr lang="cs-CZ" dirty="0"/>
              <a:t>, jehož vedoucím státem byla </a:t>
            </a:r>
            <a:r>
              <a:rPr lang="cs-CZ" b="1" i="1" dirty="0" smtClean="0"/>
              <a:t>Sparta</a:t>
            </a:r>
            <a:endParaRPr lang="cs-CZ" i="1" dirty="0" smtClean="0"/>
          </a:p>
          <a:p>
            <a:r>
              <a:rPr lang="cs-CZ" dirty="0" smtClean="0"/>
              <a:t>byla </a:t>
            </a:r>
            <a:r>
              <a:rPr lang="cs-CZ" dirty="0"/>
              <a:t>přerušena několika </a:t>
            </a:r>
            <a:r>
              <a:rPr lang="cs-CZ" dirty="0" smtClean="0"/>
              <a:t>příměřími</a:t>
            </a:r>
          </a:p>
          <a:p>
            <a:r>
              <a:rPr lang="cs-CZ" dirty="0" smtClean="0"/>
              <a:t>skončila </a:t>
            </a:r>
            <a:r>
              <a:rPr lang="cs-CZ" b="1" dirty="0"/>
              <a:t>vítězstvím </a:t>
            </a:r>
            <a:r>
              <a:rPr lang="cs-CZ" b="1" dirty="0" smtClean="0"/>
              <a:t>Sparty</a:t>
            </a:r>
          </a:p>
          <a:p>
            <a:r>
              <a:rPr lang="cs-CZ" dirty="0"/>
              <a:t>t</a:t>
            </a:r>
            <a:r>
              <a:rPr lang="cs-CZ" dirty="0" smtClean="0"/>
              <a:t>ato </a:t>
            </a:r>
            <a:r>
              <a:rPr lang="cs-CZ" dirty="0"/>
              <a:t>válka znamenala ukončení vrcholného období Athén a athénské demokracie a trvale otřásla celým Řeckem.</a:t>
            </a:r>
          </a:p>
        </p:txBody>
      </p:sp>
    </p:spTree>
    <p:extLst>
      <p:ext uri="{BB962C8B-B14F-4D97-AF65-F5344CB8AC3E}">
        <p14:creationId xmlns:p14="http://schemas.microsoft.com/office/powerpoint/2010/main" val="1621874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DELSKÝ SPOLEK = ATHÉNSKÝ NÁMOŘNÍ SPOLEK</a:t>
            </a:r>
            <a:endParaRPr lang="cs-CZ" b="1" dirty="0"/>
          </a:p>
        </p:txBody>
      </p:sp>
      <p:pic>
        <p:nvPicPr>
          <p:cNvPr id="8196" name="Picture 4" descr="http://antika.avonet.cz/upload.cs/0/02232314_b_0_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07342"/>
            <a:ext cx="4910493" cy="4844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2.bp.blogspot.com/_zyvQv92SLzM/SSRDeshV4II/AAAAAAAAAUM/s2Y3KLURj9U/s320/Athensky_hoplita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375" l="2667" r="98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821401"/>
            <a:ext cx="2736304" cy="583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60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404664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http://www.srom.hranet.cz/projekty/2007/bubenikovadomonika/phalanx.jpg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05796" y="980728"/>
            <a:ext cx="72545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http://antika.avonet.cz/upload.cs/0/02232314_b_1_rpv.jpg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05796" y="1484784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http://www.beletrie.eu/data/products/300-bitva-u-thermopyl_3.jpg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05796" y="1988840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http://cs.wikipedia.org/wiki/Bitva_u_Thermopyl</a:t>
            </a:r>
          </a:p>
        </p:txBody>
      </p:sp>
      <p:sp>
        <p:nvSpPr>
          <p:cNvPr id="8" name="Obdélník 7"/>
          <p:cNvSpPr/>
          <p:nvPr/>
        </p:nvSpPr>
        <p:spPr>
          <a:xfrm>
            <a:off x="295552" y="2492896"/>
            <a:ext cx="6678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http://cs.wikipedia.org/wiki/Bitva_u_Salam%C3%ADny</a:t>
            </a:r>
          </a:p>
        </p:txBody>
      </p:sp>
      <p:sp>
        <p:nvSpPr>
          <p:cNvPr id="9" name="Obdélník 8"/>
          <p:cNvSpPr/>
          <p:nvPr/>
        </p:nvSpPr>
        <p:spPr>
          <a:xfrm>
            <a:off x="295552" y="3105835"/>
            <a:ext cx="6562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http://cs.wikipedia.org/wiki/Bitva_u_Marathonu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70978" y="3613666"/>
            <a:ext cx="43633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http://lodenky.ic.cz/obrazkylumon/triera.jpg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05796" y="4149080"/>
            <a:ext cx="851831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http://cs.wikipedia.org/wikhttp://antika.avonet.cz/upload.cs/0/02232314_b_0_ds.jpgi/Pelopon%C3%A9sk%C3%A1_v%C3%A1lka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05796" y="4797873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http://2.bp.blogspot.com/_zyvQv92SLzM/SSRDeshV4II/AAAAAAAAAUM/s2Y3KLURj9U/s320/Athensky_hoplita.jpg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79512" y="5589240"/>
            <a:ext cx="8964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LINHART, Jiří. </a:t>
            </a:r>
            <a:r>
              <a:rPr lang="cs-CZ" i="1" dirty="0"/>
              <a:t>Dějepis 6 pro základní školy a víceletá gymnázia</a:t>
            </a:r>
            <a:r>
              <a:rPr lang="cs-CZ" dirty="0"/>
              <a:t>: </a:t>
            </a:r>
            <a:r>
              <a:rPr lang="cs-CZ" i="1" dirty="0"/>
              <a:t>učebnice</a:t>
            </a:r>
            <a:r>
              <a:rPr lang="cs-CZ" dirty="0"/>
              <a:t>. 1. vyd. Plzeň: Fraus, 2007, 152 s. ISBN 978-807-2382-088. </a:t>
            </a:r>
          </a:p>
        </p:txBody>
      </p:sp>
    </p:spTree>
    <p:extLst>
      <p:ext uri="{BB962C8B-B14F-4D97-AF65-F5344CB8AC3E}">
        <p14:creationId xmlns:p14="http://schemas.microsoft.com/office/powerpoint/2010/main" val="1559694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428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Téma: ŘECKO-PERSKÉ VÁLKY</vt:lpstr>
      <vt:lpstr>ŘECKO – PERSKÉ VÁLKY 499 př. n. l. - 448 př. n. l.</vt:lpstr>
      <vt:lpstr>Prezentace aplikace PowerPoint</vt:lpstr>
      <vt:lpstr>Bitva u Thermopyl 480 př.n.l.</vt:lpstr>
      <vt:lpstr>Bitva u Salamíny 480 př.n.l.</vt:lpstr>
      <vt:lpstr>Bitva u Marathónu 490 př.n.l.</vt:lpstr>
      <vt:lpstr>ATHÉNSKÁ NÁMOŘNÍ ŘÍŠE</vt:lpstr>
      <vt:lpstr>Periklés</vt:lpstr>
      <vt:lpstr>PELOPONÉSKÁ VÁLKA 431 př. n. l. až 404 př. n. l. SPARTA X ATHÉNY</vt:lpstr>
      <vt:lpstr>DELSKÝ SPOLEK = ATHÉNSKÝ NÁMOŘNÍ SPOLEK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Barbora Volmanová</dc:creator>
  <cp:lastModifiedBy>Barbora Volmanová</cp:lastModifiedBy>
  <cp:revision>66</cp:revision>
  <dcterms:created xsi:type="dcterms:W3CDTF">2012-03-14T13:14:44Z</dcterms:created>
  <dcterms:modified xsi:type="dcterms:W3CDTF">2012-05-10T05:54:21Z</dcterms:modified>
</cp:coreProperties>
</file>