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60" r:id="rId4"/>
    <p:sldId id="263" r:id="rId5"/>
    <p:sldId id="264" r:id="rId6"/>
    <p:sldId id="259" r:id="rId7"/>
    <p:sldId id="262" r:id="rId8"/>
    <p:sldId id="267" r:id="rId9"/>
    <p:sldId id="257" r:id="rId10"/>
    <p:sldId id="265" r:id="rId11"/>
    <p:sldId id="268" r:id="rId12"/>
    <p:sldId id="266" r:id="rId13"/>
    <p:sldId id="269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72" autoAdjust="0"/>
    <p:restoredTop sz="92308" autoAdjust="0"/>
  </p:normalViewPr>
  <p:slideViewPr>
    <p:cSldViewPr>
      <p:cViewPr varScale="1">
        <p:scale>
          <a:sx n="68" d="100"/>
          <a:sy n="68" d="100"/>
        </p:scale>
        <p:origin x="-34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37F41-395B-4D6D-BF82-7C6963CF31A2}" type="datetimeFigureOut">
              <a:rPr lang="cs-CZ"/>
              <a:pPr>
                <a:defRPr/>
              </a:pPr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C41EB-B6E8-4B4C-9900-B05F6DF5AF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0E047F-87C7-4BDA-8552-ED94CE10FB48}" type="datetimeFigureOut">
              <a:rPr lang="cs-CZ"/>
              <a:pPr>
                <a:defRPr/>
              </a:pPr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F7AB7E-B040-4FE6-A3E6-EB756A49D5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ECAC4-C3EA-4A81-B401-188D91191AB6}" type="datetimeFigureOut">
              <a:rPr lang="cs-CZ"/>
              <a:pPr>
                <a:defRPr/>
              </a:pPr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8B0925-94EF-44D2-8FC3-F8EE700E14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2E8254-269B-412A-9869-FB304B779195}" type="datetimeFigureOut">
              <a:rPr lang="cs-CZ"/>
              <a:pPr>
                <a:defRPr/>
              </a:pPr>
              <a:t>23.2.2012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75102-5285-4C69-A89B-FF45577B2D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6FC92-8C05-4C9F-8029-FAEFA5F8B956}" type="datetimeFigureOut">
              <a:rPr lang="cs-CZ"/>
              <a:pPr>
                <a:defRPr/>
              </a:pPr>
              <a:t>23.2.2012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50D35-4F5A-448E-8A39-7EBD0DD55B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EF934-D2FE-437B-B75E-56E4DFD07DD8}" type="datetimeFigureOut">
              <a:rPr lang="cs-CZ"/>
              <a:pPr>
                <a:defRPr/>
              </a:pPr>
              <a:t>23.2.2012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AFB60-F729-40CE-B1EC-317CC28733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00F30-3738-44EA-85AC-D620798E20FA}" type="datetimeFigureOut">
              <a:rPr lang="cs-CZ"/>
              <a:pPr>
                <a:defRPr/>
              </a:pPr>
              <a:t>23.2.2012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AC609-FED9-4093-956B-A7B5DBEE1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B16AB-247B-4E70-BF9C-D9024B0D6F17}" type="datetimeFigureOut">
              <a:rPr lang="cs-CZ"/>
              <a:pPr>
                <a:defRPr/>
              </a:pPr>
              <a:t>23.2.2012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DC2552-D2AF-4744-B0ED-EF41360DC7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85FDD-53DD-40A6-9DF1-D48EDDD9B849}" type="datetimeFigureOut">
              <a:rPr lang="cs-CZ"/>
              <a:pPr>
                <a:defRPr/>
              </a:pPr>
              <a:t>23.2.2012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54845-A1F6-47A8-8F1E-057723F389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36AA7E-CF2C-4FDF-8D0C-01D08963D14C}" type="datetimeFigureOut">
              <a:rPr lang="cs-CZ"/>
              <a:pPr>
                <a:defRPr/>
              </a:pPr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644F9-84C1-4A9D-AA5B-1E814602DF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605A0-DA89-4152-BC81-2A535C27E01D}" type="datetimeFigureOut">
              <a:rPr lang="cs-CZ"/>
              <a:pPr>
                <a:defRPr/>
              </a:pPr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674DD-DF7C-4E23-89FD-5F43F9AA8F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1798EB2-2B67-4987-83C8-CE68B24197CE}" type="datetimeFigureOut">
              <a:rPr lang="cs-CZ"/>
              <a:pPr>
                <a:defRPr/>
              </a:pPr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4A10EA-9F3D-4B77-96E1-C2F5BCD4D3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gi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hyperlink" Target="http://hvezdy.astro.cz/slunce/731-vznik-slu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c/c2/Solar_sys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dvealice.blog.cz/1101/slunce-obrazky" TargetMode="External"/><Relationship Id="rId2" Type="http://schemas.openxmlformats.org/officeDocument/2006/relationships/hyperlink" Target="http://planets.cz/ostatni/slunce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bjekty.astro.cz/mlhoviny/2192-mlhoviny" TargetMode="External"/><Relationship Id="rId3" Type="http://schemas.openxmlformats.org/officeDocument/2006/relationships/hyperlink" Target="http://albiiik.blog.cz/0802/zapad-slunce" TargetMode="External"/><Relationship Id="rId7" Type="http://schemas.openxmlformats.org/officeDocument/2006/relationships/hyperlink" Target="http://www.astro.cz/clanek/4267" TargetMode="External"/><Relationship Id="rId2" Type="http://schemas.openxmlformats.org/officeDocument/2006/relationships/hyperlink" Target="http://hvezdy.astro.cz/charakteristika/7-polom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ktualne.centrum.cz/zpravy/fotogalerie/2009/09/10/hubbleuv-teleskop-vyfotil-hmyzi-mlhovinu/foto/268979/" TargetMode="External"/><Relationship Id="rId5" Type="http://schemas.openxmlformats.org/officeDocument/2006/relationships/hyperlink" Target="http://tomas-lajtar.blog.cz/1102/slunce" TargetMode="External"/><Relationship Id="rId4" Type="http://schemas.openxmlformats.org/officeDocument/2006/relationships/hyperlink" Target="http://bohem.bloguje.cz/tema-9-bonus.php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4" descr="Symboly E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242888"/>
            <a:ext cx="7859712" cy="274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Text Box 5"/>
          <p:cNvSpPr txBox="1">
            <a:spLocks noChangeArrowheads="1"/>
          </p:cNvSpPr>
          <p:nvPr/>
        </p:nvSpPr>
        <p:spPr bwMode="auto">
          <a:xfrm>
            <a:off x="347663" y="1863725"/>
            <a:ext cx="83518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chemeClr val="accent2"/>
                </a:solidFill>
                <a:latin typeface="Calibri" pitchFamily="34" charset="0"/>
              </a:rPr>
              <a:t>Základní škola Frýdlant nad Ostravicí, Komenského 420, příspěvková organizace</a:t>
            </a:r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3315" name="Text Box 6"/>
          <p:cNvSpPr txBox="1">
            <a:spLocks noChangeArrowheads="1"/>
          </p:cNvSpPr>
          <p:nvPr/>
        </p:nvSpPr>
        <p:spPr bwMode="auto">
          <a:xfrm>
            <a:off x="635000" y="2943225"/>
            <a:ext cx="8161338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accent2"/>
                </a:solidFill>
                <a:latin typeface="Calibri" pitchFamily="34" charset="0"/>
              </a:rPr>
              <a:t>Název projektu:		Učíme obrazem</a:t>
            </a:r>
          </a:p>
          <a:p>
            <a:r>
              <a:rPr lang="cs-CZ" b="1">
                <a:solidFill>
                  <a:schemeClr val="accent2"/>
                </a:solidFill>
                <a:latin typeface="Calibri" pitchFamily="34" charset="0"/>
              </a:rPr>
              <a:t>Šablona:		                  III/2</a:t>
            </a:r>
          </a:p>
          <a:p>
            <a:r>
              <a:rPr lang="cs-CZ" b="1">
                <a:solidFill>
                  <a:schemeClr val="accent2"/>
                </a:solidFill>
                <a:latin typeface="Calibri" pitchFamily="34" charset="0"/>
              </a:rPr>
              <a:t>Název výstupu:		Slunce.</a:t>
            </a:r>
          </a:p>
          <a:p>
            <a:r>
              <a:rPr lang="cs-CZ" b="1">
                <a:solidFill>
                  <a:schemeClr val="accent2"/>
                </a:solidFill>
                <a:latin typeface="Calibri" pitchFamily="34" charset="0"/>
              </a:rPr>
              <a:t>                                                    (EUPŠPřv2), Přv 5.r.</a:t>
            </a:r>
          </a:p>
          <a:p>
            <a:r>
              <a:rPr lang="cs-CZ" b="1">
                <a:solidFill>
                  <a:schemeClr val="accent2"/>
                </a:solidFill>
                <a:latin typeface="Calibri" pitchFamily="34" charset="0"/>
              </a:rPr>
              <a:t>Zpracovala:		Mgr. Kolaříková Lenka</a:t>
            </a:r>
            <a:r>
              <a:rPr lang="cs-CZ">
                <a:solidFill>
                  <a:schemeClr val="accent2"/>
                </a:solidFill>
                <a:latin typeface="Calibri" pitchFamily="34" charset="0"/>
              </a:rPr>
              <a:t> </a:t>
            </a:r>
          </a:p>
        </p:txBody>
      </p:sp>
      <p:pic>
        <p:nvPicPr>
          <p:cNvPr id="13316" name="Picture 7" descr="znak škol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84438" y="4591050"/>
            <a:ext cx="5610225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5651500" y="5013325"/>
            <a:ext cx="3024188" cy="1152525"/>
          </a:xfrm>
        </p:spPr>
        <p:txBody>
          <a:bodyPr/>
          <a:lstStyle/>
          <a:p>
            <a:r>
              <a:rPr lang="cs-CZ" sz="5400" b="1" smtClean="0"/>
              <a:t>SLUNCE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1039813" cy="8382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Picture 5" descr="http://hvezdy.astro.cz/obr/hvezdy/charakteristika/slun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404813"/>
            <a:ext cx="3203575" cy="264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9" descr="http://im.foto.mapy.cz/big/482336e15290e8f0947f000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429000"/>
            <a:ext cx="517525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7" descr="http://i.lidovky.cz/10/113/lngal/MK376d56_slunc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3" y="260350"/>
            <a:ext cx="43815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13" descr="http://nd04.jxs.cz/097/280/f063e75ba5_72630967_o2.gi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84438" y="2565400"/>
            <a:ext cx="2857500" cy="296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5363" name="Picture 4" descr="http://nd04.jxs.cz/155/805/663a0e5f38_72630991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125538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2" descr="http://www.aldebaran.cz/astrofyzika/sunsystem/images/slunce/slunce_velk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43013" y="0"/>
            <a:ext cx="6858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2636912"/>
            <a:ext cx="4968552" cy="1224136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</a:rPr>
              <a:t>SLUNCE je naše nejbližší HVĚZDA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5949280"/>
            <a:ext cx="4248472" cy="64633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n-lt"/>
              </a:rPr>
              <a:t>stáří 4,6 miliard let</a:t>
            </a:r>
            <a:endParaRPr lang="cs-CZ" sz="36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</p:spPr>
        <p:txBody>
          <a:bodyPr/>
          <a:lstStyle/>
          <a:p>
            <a:r>
              <a:rPr lang="cs-CZ" smtClean="0"/>
              <a:t>vznik z hvězdné mlhoviny</a:t>
            </a:r>
          </a:p>
        </p:txBody>
      </p:sp>
      <p:pic>
        <p:nvPicPr>
          <p:cNvPr id="16387" name="Zástupný symbol pro obsah 3" descr="Kolébka hvězd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563938" y="1989138"/>
            <a:ext cx="2232025" cy="3816350"/>
          </a:xfrm>
        </p:spPr>
      </p:pic>
      <p:sp>
        <p:nvSpPr>
          <p:cNvPr id="16388" name="TextovéPole 7"/>
          <p:cNvSpPr txBox="1">
            <a:spLocks noChangeArrowheads="1"/>
          </p:cNvSpPr>
          <p:nvPr/>
        </p:nvSpPr>
        <p:spPr bwMode="auto">
          <a:xfrm>
            <a:off x="3563938" y="1989138"/>
            <a:ext cx="51847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89" name="TextovéPole 8"/>
          <p:cNvSpPr txBox="1">
            <a:spLocks noChangeArrowheads="1"/>
          </p:cNvSpPr>
          <p:nvPr/>
        </p:nvSpPr>
        <p:spPr bwMode="auto">
          <a:xfrm>
            <a:off x="3716338" y="2141538"/>
            <a:ext cx="51847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6390" name="Picture 4" descr="http://www.astrovm.cz/images/novinky/roseta-herschel-127315546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1773238"/>
            <a:ext cx="28575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8" descr="http://i.idnes.cz/06/103/cl/MBB16a4b1_1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4514850"/>
            <a:ext cx="3124200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12" descr="http://i.zpravy.cz/pes/06/111/pcl/WAG16ef4f_nebula_orion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86500" y="1628775"/>
            <a:ext cx="28575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16" descr="http://nd03.jxs.cz/331/530/86f14215fa_57569714_o2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00788" y="4640263"/>
            <a:ext cx="2843212" cy="2217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7411" name="Picture 4" descr="http://nd04.jxs.cz/155/805/663a0e5f38_72630991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125538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" descr="http://www.aldebaran.cz/astrofyzika/sunsystem/images/slunce/slunce_velk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43013" y="0"/>
            <a:ext cx="6858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2636912"/>
            <a:ext cx="4968552" cy="122413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</a:rPr>
              <a:t>koule žhavých plynů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</a:endParaRPr>
          </a:p>
        </p:txBody>
      </p:sp>
      <p:pic>
        <p:nvPicPr>
          <p:cNvPr id="17414" name="Picture 4" descr="http://www.skvelyden.cz/img/pan_slunc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78550" y="5516563"/>
            <a:ext cx="1922463" cy="1341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8436" name="Picture 2" descr="http://www.aldebaran.cz/astrofyzika/sunsystem/images/slunce/slunce_velk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0"/>
            <a:ext cx="7112000" cy="71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4"/>
          <p:cNvSpPr txBox="1">
            <a:spLocks noChangeArrowheads="1"/>
          </p:cNvSpPr>
          <p:nvPr/>
        </p:nvSpPr>
        <p:spPr bwMode="auto">
          <a:xfrm>
            <a:off x="3419475" y="1844675"/>
            <a:ext cx="23764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SLUNCE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4859338" y="2420938"/>
            <a:ext cx="1296987" cy="64770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stCxn id="18437" idx="2"/>
          </p:cNvCxnSpPr>
          <p:nvPr/>
        </p:nvCxnSpPr>
        <p:spPr>
          <a:xfrm rot="5400000">
            <a:off x="3590131" y="2042319"/>
            <a:ext cx="631825" cy="1404938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440" name="TextovéPole 14"/>
          <p:cNvSpPr txBox="1">
            <a:spLocks noChangeArrowheads="1"/>
          </p:cNvSpPr>
          <p:nvPr/>
        </p:nvSpPr>
        <p:spPr bwMode="auto">
          <a:xfrm>
            <a:off x="2268538" y="3068638"/>
            <a:ext cx="22320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zdroj světla</a:t>
            </a:r>
          </a:p>
        </p:txBody>
      </p:sp>
      <p:sp>
        <p:nvSpPr>
          <p:cNvPr id="18441" name="TextovéPole 15"/>
          <p:cNvSpPr txBox="1">
            <a:spLocks noChangeArrowheads="1"/>
          </p:cNvSpPr>
          <p:nvPr/>
        </p:nvSpPr>
        <p:spPr bwMode="auto">
          <a:xfrm>
            <a:off x="4643438" y="3068638"/>
            <a:ext cx="23764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    </a:t>
            </a:r>
            <a:r>
              <a:rPr lang="cs-CZ" sz="3200" b="1">
                <a:latin typeface="Calibri" pitchFamily="34" charset="0"/>
              </a:rPr>
              <a:t>zdroj tepla</a:t>
            </a:r>
          </a:p>
        </p:txBody>
      </p:sp>
      <p:sp>
        <p:nvSpPr>
          <p:cNvPr id="18442" name="Obdélník 20"/>
          <p:cNvSpPr>
            <a:spLocks noChangeArrowheads="1"/>
          </p:cNvSpPr>
          <p:nvPr/>
        </p:nvSpPr>
        <p:spPr bwMode="auto">
          <a:xfrm>
            <a:off x="1116013" y="6092825"/>
            <a:ext cx="71278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Až Ti bude úzko, otoč se čelem ke slunci. Všechny stíny budeš mít za zády.</a:t>
            </a:r>
            <a:br>
              <a:rPr lang="cs-CZ">
                <a:solidFill>
                  <a:schemeClr val="bg1"/>
                </a:solidFill>
                <a:latin typeface="Calibri" pitchFamily="34" charset="0"/>
              </a:rPr>
            </a:br>
            <a:r>
              <a:rPr lang="cs-CZ">
                <a:solidFill>
                  <a:schemeClr val="bg1"/>
                </a:solidFill>
                <a:latin typeface="Calibri" pitchFamily="34" charset="0"/>
              </a:rPr>
              <a:t>                                                                                                              </a:t>
            </a:r>
            <a:r>
              <a:rPr lang="cs-CZ" i="1">
                <a:solidFill>
                  <a:schemeClr val="bg1"/>
                </a:solidFill>
                <a:latin typeface="Calibri" pitchFamily="34" charset="0"/>
              </a:rPr>
              <a:t>Jan Werich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6238" y="4365625"/>
            <a:ext cx="3384550" cy="3683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</a:rPr>
              <a:t>DÁRCE ŽIVOTA NA NAŠÍ PLANETĚ</a:t>
            </a:r>
            <a:endParaRPr lang="cs-CZ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395288" y="5300663"/>
            <a:ext cx="8229600" cy="1143000"/>
          </a:xfrm>
        </p:spPr>
        <p:txBody>
          <a:bodyPr/>
          <a:lstStyle/>
          <a:p>
            <a:r>
              <a:rPr lang="cs-CZ" smtClean="0"/>
              <a:t>centrum sluneční soustavy</a:t>
            </a:r>
          </a:p>
        </p:txBody>
      </p:sp>
      <p:pic>
        <p:nvPicPr>
          <p:cNvPr id="19459" name="Zástupný symbol pro obsah 5" descr="Soubor:Solar sys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971550" y="692150"/>
            <a:ext cx="721201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483" name="Picture 2" descr="Sluneční soustav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3789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2" descr="Planety Sluneční soustav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66050" y="4868863"/>
            <a:ext cx="1590675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1507" name="Picture 9" descr="http://im.foto.mapy.cz/big/482336e15290e8f0947f00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2519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196975"/>
            <a:ext cx="8229600" cy="4525963"/>
          </a:xfrm>
          <a:solidFill>
            <a:schemeClr val="accent6">
              <a:lumMod val="75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ZAJÍMAVOSTI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vzdálenost od Země:             </a:t>
            </a:r>
            <a:r>
              <a:rPr lang="cs-CZ" dirty="0" smtClean="0"/>
              <a:t>150 milionů km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doba otáčení kolem osy</a:t>
            </a:r>
            <a:r>
              <a:rPr lang="cs-CZ" dirty="0" smtClean="0"/>
              <a:t>:      25,4 dne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 na povrchu:              </a:t>
            </a:r>
            <a:r>
              <a:rPr lang="cs-CZ" dirty="0" smtClean="0"/>
              <a:t>5 500 °C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 jádra:                         </a:t>
            </a:r>
            <a:r>
              <a:rPr lang="cs-CZ" dirty="0" smtClean="0"/>
              <a:t>15 milionů °C </a:t>
            </a:r>
            <a:endParaRPr lang="cs-CZ" dirty="0"/>
          </a:p>
        </p:txBody>
      </p:sp>
      <p:pic>
        <p:nvPicPr>
          <p:cNvPr id="22531" name="Picture 13" descr="http://nd04.jxs.cz/097/280/f063e75ba5_72630967_o2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4149725"/>
            <a:ext cx="1655762" cy="1716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1692275" y="0"/>
            <a:ext cx="7704138" cy="2286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60350"/>
            <a:ext cx="8229600" cy="6192838"/>
          </a:xfrm>
          <a:solidFill>
            <a:schemeClr val="accent6">
              <a:lumMod val="75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Je v něčem Slunce neobvyklé?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Jedná se o osamělou hvězdu, většina hvězd v Galaxii žije             ve dvojici nebo trojici.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Má osamělost Slunce nějakou výhodu?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Díky tomu se kolem něj mohly nerušeně vytvořit planety.           Ve sluneční soustavě obíhají po stabilních drahách.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Jak je Slunce veliké?                 </a:t>
            </a:r>
            <a:r>
              <a:rPr lang="cs-CZ" sz="2400" dirty="0" smtClean="0"/>
              <a:t>109x větší než Země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Jak je těžké?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Slunce je nejhmotnější objekt sluneční soustavy. Když sečteme dohromady hmotnost všech planet, komet a planetek, tak budou tvořit jen necelé 1% hmotnosti Slunce.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59788" y="1125538"/>
            <a:ext cx="227012" cy="2921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476250"/>
            <a:ext cx="8064500" cy="5473700"/>
          </a:xfrm>
        </p:spPr>
        <p:txBody>
          <a:bodyPr rtlCol="0">
            <a:normAutofit fontScale="925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Doplň chybějící text: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Zemi nejbližší hvězda je ____________.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Slunce nám dává _______  a   _______.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Je dárcem _______ na Zemi. Hmotnost je _____krát větší než hmotnost Země.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 gravitačním poli Slunce obíhají: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________, _______, _______, ______.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Slunce a všechna tělesa, která kolem něj obíhají,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náleží do _______ soustavy.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smtClean="0"/>
              <a:t>Použité zdroje:</a:t>
            </a: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smtClean="0"/>
              <a:t>      LITERATURA:</a:t>
            </a:r>
          </a:p>
          <a:p>
            <a:r>
              <a:rPr lang="cs-CZ" sz="2400" smtClean="0"/>
              <a:t>Jurčák J. a kol.: Přírodověda 5. ročník. Prodos, Olomouc, 1996 (ISBN 80-85806-41-X).</a:t>
            </a:r>
          </a:p>
          <a:p>
            <a:endParaRPr lang="cs-CZ" sz="2400" smtClean="0"/>
          </a:p>
          <a:p>
            <a:r>
              <a:rPr lang="cs-CZ" sz="2400" smtClean="0"/>
              <a:t>Holovská H.: Přírodověda 5. ročník. Alter, Praha, 1996        (ISBN 80-85775-54-9).</a:t>
            </a:r>
          </a:p>
          <a:p>
            <a:endParaRPr lang="cs-CZ" sz="2400" smtClean="0"/>
          </a:p>
          <a:p>
            <a:pPr>
              <a:buFont typeface="Arial" charset="0"/>
              <a:buNone/>
            </a:pPr>
            <a:r>
              <a:rPr lang="cs-CZ" sz="2400" smtClean="0"/>
              <a:t>     OBRÁZKY:</a:t>
            </a:r>
          </a:p>
          <a:p>
            <a:r>
              <a:rPr lang="cs-CZ" sz="2400" smtClean="0">
                <a:hlinkClick r:id="rId2"/>
              </a:rPr>
              <a:t>http://planets.cz/ostatni/slunce/</a:t>
            </a:r>
            <a:endParaRPr lang="cs-CZ" sz="2400" smtClean="0"/>
          </a:p>
          <a:p>
            <a:r>
              <a:rPr lang="cs-CZ" sz="2400" smtClean="0">
                <a:hlinkClick r:id="rId3"/>
              </a:rPr>
              <a:t>http://dvealice.blog.cz/1101/slunce-obrazky</a:t>
            </a:r>
            <a:endParaRPr lang="cs-CZ" sz="2400" smtClean="0"/>
          </a:p>
          <a:p>
            <a:endParaRPr lang="cs-CZ" sz="240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468313" y="836613"/>
            <a:ext cx="8229600" cy="4525962"/>
          </a:xfrm>
        </p:spPr>
        <p:txBody>
          <a:bodyPr/>
          <a:lstStyle/>
          <a:p>
            <a:r>
              <a:rPr lang="cs-CZ" sz="2400" smtClean="0">
                <a:hlinkClick r:id="rId2"/>
              </a:rPr>
              <a:t>http://hvezdy.astro.cz/charakteristika/7-polomer</a:t>
            </a:r>
            <a:endParaRPr lang="cs-CZ" sz="2400" smtClean="0"/>
          </a:p>
          <a:p>
            <a:r>
              <a:rPr lang="cs-CZ" sz="2400" smtClean="0">
                <a:hlinkClick r:id="rId3"/>
              </a:rPr>
              <a:t>http://albiiik.blog.cz/0802/zapad-slunce</a:t>
            </a:r>
            <a:endParaRPr lang="cs-CZ" sz="2400" smtClean="0"/>
          </a:p>
          <a:p>
            <a:r>
              <a:rPr lang="cs-CZ" sz="2400" smtClean="0">
                <a:hlinkClick r:id="rId4"/>
              </a:rPr>
              <a:t>http://bohem.bloguje.cz/tema-9-bonus.php</a:t>
            </a:r>
            <a:endParaRPr lang="cs-CZ" sz="2400" smtClean="0"/>
          </a:p>
          <a:p>
            <a:r>
              <a:rPr lang="cs-CZ" sz="2400" smtClean="0">
                <a:hlinkClick r:id="rId5"/>
              </a:rPr>
              <a:t>http://tomas-lajtar.blog.cz/1102/slunce</a:t>
            </a:r>
            <a:endParaRPr lang="cs-CZ" sz="2400" smtClean="0"/>
          </a:p>
          <a:p>
            <a:r>
              <a:rPr lang="cs-CZ" sz="2400" smtClean="0">
                <a:hlinkClick r:id="rId6"/>
              </a:rPr>
              <a:t>http://aktualne.centrum.cz/zpravy/fotogalerie/2009/09/10/hubbleuv-teleskop-vyfotil-hmyzi-mlhovinu/foto/268979/</a:t>
            </a:r>
            <a:endParaRPr lang="cs-CZ" sz="2400" smtClean="0"/>
          </a:p>
          <a:p>
            <a:r>
              <a:rPr lang="cs-CZ" sz="2400" smtClean="0">
                <a:hlinkClick r:id="rId7"/>
              </a:rPr>
              <a:t>http://www.astro.cz/clanek/4267</a:t>
            </a:r>
            <a:endParaRPr lang="cs-CZ" sz="2400" smtClean="0"/>
          </a:p>
          <a:p>
            <a:r>
              <a:rPr lang="cs-CZ" sz="2400" smtClean="0">
                <a:hlinkClick r:id="rId8"/>
              </a:rPr>
              <a:t>http://objekty.astro.cz/mlhoviny/2192-mlhoviny</a:t>
            </a:r>
            <a:endParaRPr lang="cs-CZ" sz="2400" smtClean="0"/>
          </a:p>
          <a:p>
            <a:endParaRPr lang="cs-CZ" sz="240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3743325"/>
          </a:xfrm>
        </p:spPr>
        <p:txBody>
          <a:bodyPr>
            <a:normAutofit/>
          </a:bodyPr>
          <a:lstStyle/>
          <a:p>
            <a:pPr algn="l"/>
            <a:r>
              <a:rPr lang="cs-CZ" sz="1800" smtClean="0">
                <a:latin typeface="Arial" charset="0"/>
                <a:cs typeface="Arial" charset="0"/>
              </a:rPr>
              <a:t>Anotace:</a:t>
            </a:r>
            <a:r>
              <a:rPr lang="cs-CZ" sz="4000" smtClean="0"/>
              <a:t/>
            </a:r>
            <a:br>
              <a:rPr lang="cs-CZ" sz="4000" smtClean="0"/>
            </a:br>
            <a:r>
              <a:rPr lang="cs-CZ" sz="4000" smtClean="0"/>
              <a:t/>
            </a:r>
            <a:br>
              <a:rPr lang="cs-CZ" sz="4000" smtClean="0"/>
            </a:br>
            <a:r>
              <a:rPr lang="cs-CZ" sz="1800" smtClean="0">
                <a:latin typeface="Arial" charset="0"/>
                <a:cs typeface="Arial" charset="0"/>
              </a:rPr>
              <a:t>DUM je zaměřen na seznámení s největší hvězdou sluneční soustavy – sluncem.</a:t>
            </a:r>
            <a:br>
              <a:rPr lang="cs-CZ" sz="1800" smtClean="0">
                <a:latin typeface="Arial" charset="0"/>
                <a:cs typeface="Arial" charset="0"/>
              </a:rPr>
            </a:br>
            <a:r>
              <a:rPr lang="cs-CZ" sz="1800" smtClean="0">
                <a:latin typeface="Arial" charset="0"/>
                <a:cs typeface="Arial" charset="0"/>
              </a:rPr>
              <a:t/>
            </a:r>
            <a:br>
              <a:rPr lang="cs-CZ" sz="1800" smtClean="0">
                <a:latin typeface="Arial" charset="0"/>
                <a:cs typeface="Arial" charset="0"/>
              </a:rPr>
            </a:br>
            <a:r>
              <a:rPr lang="cs-CZ" sz="1800" smtClean="0">
                <a:latin typeface="Arial" charset="0"/>
                <a:cs typeface="Arial" charset="0"/>
              </a:rPr>
              <a:t/>
            </a:r>
            <a:br>
              <a:rPr lang="cs-CZ" sz="1800" smtClean="0">
                <a:latin typeface="Arial" charset="0"/>
                <a:cs typeface="Arial" charset="0"/>
              </a:rPr>
            </a:br>
            <a:r>
              <a:rPr lang="cs-CZ" sz="1800" smtClean="0">
                <a:latin typeface="Arial" charset="0"/>
                <a:cs typeface="Arial" charset="0"/>
              </a:rPr>
              <a:t/>
            </a:r>
            <a:br>
              <a:rPr lang="cs-CZ" sz="1800" smtClean="0">
                <a:latin typeface="Arial" charset="0"/>
                <a:cs typeface="Arial" charset="0"/>
              </a:rPr>
            </a:br>
            <a:r>
              <a:rPr lang="cs-CZ" sz="1800" smtClean="0">
                <a:latin typeface="Arial" charset="0"/>
                <a:cs typeface="Arial" charset="0"/>
              </a:rPr>
              <a:t/>
            </a:r>
            <a:br>
              <a:rPr lang="cs-CZ" sz="1800" smtClean="0">
                <a:latin typeface="Arial" charset="0"/>
                <a:cs typeface="Arial" charset="0"/>
              </a:rPr>
            </a:br>
            <a:r>
              <a:rPr lang="cs-CZ" sz="1800" smtClean="0">
                <a:latin typeface="Arial" charset="0"/>
                <a:cs typeface="Arial" charset="0"/>
              </a:rPr>
              <a:t/>
            </a:r>
            <a:br>
              <a:rPr lang="cs-CZ" sz="1800" smtClean="0">
                <a:latin typeface="Arial" charset="0"/>
                <a:cs typeface="Arial" charset="0"/>
              </a:rPr>
            </a:br>
            <a:r>
              <a:rPr lang="cs-CZ" sz="1800" smtClean="0">
                <a:latin typeface="Arial" charset="0"/>
                <a:cs typeface="Arial" charset="0"/>
              </a:rPr>
              <a:t>DUM byl vytvořen: 29. 9. 2011</a:t>
            </a:r>
            <a:endParaRPr lang="cs-CZ" sz="4000" smtClean="0">
              <a:latin typeface="Arial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258</Words>
  <Application>Microsoft Office PowerPoint</Application>
  <PresentationFormat>Předvádění na obrazovce (4:3)</PresentationFormat>
  <Paragraphs>56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Calibri</vt:lpstr>
      <vt:lpstr>Arial</vt:lpstr>
      <vt:lpstr>Motiv sady Office</vt:lpstr>
      <vt:lpstr>Snímek 1</vt:lpstr>
      <vt:lpstr>SLUNCE</vt:lpstr>
      <vt:lpstr>Snímek 3</vt:lpstr>
      <vt:lpstr>vznik z hvězdné mlhoviny</vt:lpstr>
      <vt:lpstr>Snímek 5</vt:lpstr>
      <vt:lpstr>Snímek 6</vt:lpstr>
      <vt:lpstr>centrum sluneční soustavy</vt:lpstr>
      <vt:lpstr>Snímek 8</vt:lpstr>
      <vt:lpstr>Snímek 9</vt:lpstr>
      <vt:lpstr>Snímek 10</vt:lpstr>
      <vt:lpstr>Snímek 11</vt:lpstr>
      <vt:lpstr>Snímek 12</vt:lpstr>
      <vt:lpstr>Použité zdroje:</vt:lpstr>
      <vt:lpstr>Snímek 14</vt:lpstr>
      <vt:lpstr>Anotace:  DUM je zaměřen na seznámení s největší hvězdou sluneční soustavy – sluncem.      DUM byl vytvořen: 29. 9. 2011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zajic</cp:lastModifiedBy>
  <cp:revision>37</cp:revision>
  <dcterms:created xsi:type="dcterms:W3CDTF">2011-10-09T05:29:16Z</dcterms:created>
  <dcterms:modified xsi:type="dcterms:W3CDTF">2012-02-23T08:45:56Z</dcterms:modified>
</cp:coreProperties>
</file>