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9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128588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SPOJKY, ČÁSTICE, CITOSLOVCE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 VY_32_INOVACE_01_A_20_SPOJKY</a:t>
            </a:r>
            <a:r>
              <a:rPr lang="cs-CZ" sz="2000" dirty="0" smtClean="0">
                <a:solidFill>
                  <a:schemeClr val="tx1"/>
                </a:solidFill>
              </a:rPr>
              <a:t>, ČÁSTICE, CITOSLOVCE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TVAROSLOVÍ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solidFill>
                  <a:schemeClr val="accent1"/>
                </a:solidFill>
              </a14:hiddenFill>
            </a:ext>
            <a:ext uri="{91240B29-F687-4F45-9708-019B960494DF}">
              <a14:hiddenLine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85788" y="928672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29. ledna 2012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 února 2012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VII.A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Tvarosloví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/>
                        <a:t>Spojky, částice, citoslovce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Neohebné slovní druhy - spojky, částice, citoslovce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SPOJKY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86412"/>
          </a:xfr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= neohebný slovní druh, který spojuje </a:t>
            </a:r>
          </a:p>
          <a:p>
            <a:pPr>
              <a:buNone/>
            </a:pPr>
            <a:r>
              <a:rPr lang="cs-CZ" sz="2400" dirty="0" smtClean="0"/>
              <a:t>                            a)  věty do souvětí </a:t>
            </a:r>
          </a:p>
          <a:p>
            <a:pPr>
              <a:buNone/>
            </a:pPr>
            <a:r>
              <a:rPr lang="cs-CZ" sz="2400" dirty="0" smtClean="0"/>
              <a:t>                            b)  jednotlivé větné členy do několikanásobných</a:t>
            </a:r>
          </a:p>
          <a:p>
            <a:pPr>
              <a:buNone/>
            </a:pPr>
            <a:r>
              <a:rPr lang="cs-CZ" sz="2400" dirty="0" smtClean="0"/>
              <a:t>Spojky nejsou větnými členy!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Spojky           </a:t>
            </a:r>
            <a:r>
              <a:rPr lang="cs-CZ" sz="2400" i="1" u="sng" dirty="0" smtClean="0"/>
              <a:t>souřadné</a:t>
            </a:r>
            <a:r>
              <a:rPr lang="cs-CZ" sz="2400" dirty="0" smtClean="0"/>
              <a:t>  </a:t>
            </a:r>
            <a:r>
              <a:rPr lang="cs-CZ" sz="2000" dirty="0" smtClean="0"/>
              <a:t>(a, i, ani, nebo, anebo, ale, proto, neboť, </a:t>
            </a:r>
          </a:p>
          <a:p>
            <a:pPr>
              <a:buNone/>
            </a:pPr>
            <a:r>
              <a:rPr lang="cs-CZ" sz="2000" dirty="0" smtClean="0"/>
              <a:t>                                            či, ba dokonce, a tak, nejen – nýbrž …)</a:t>
            </a:r>
          </a:p>
          <a:p>
            <a:pPr>
              <a:buNone/>
            </a:pPr>
            <a:r>
              <a:rPr lang="cs-CZ" sz="2400" dirty="0" smtClean="0"/>
              <a:t>                       </a:t>
            </a:r>
            <a:r>
              <a:rPr lang="cs-CZ" sz="2400" u="sng" dirty="0" smtClean="0"/>
              <a:t>podřadné</a:t>
            </a:r>
            <a:r>
              <a:rPr lang="cs-CZ" sz="2400" dirty="0" smtClean="0"/>
              <a:t> </a:t>
            </a:r>
            <a:r>
              <a:rPr lang="cs-CZ" sz="2000" dirty="0" smtClean="0"/>
              <a:t>(když, aby, že, protože, -li, jakmile, než… )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b="1" i="1" u="sng" dirty="0" smtClean="0">
                <a:solidFill>
                  <a:schemeClr val="accent5">
                    <a:lumMod val="50000"/>
                  </a:schemeClr>
                </a:solidFill>
              </a:rPr>
              <a:t>Od spojek je nutné odlišovat spojovací výrazy: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                 zájmena vztažná 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(kdo, co, jaký, který, čí, jenž)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                 příslovce vztažná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(kde, kdy, jak, kudy, kam …) </a:t>
            </a:r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1428728" y="3857628"/>
            <a:ext cx="57150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rot="16200000" flipH="1">
            <a:off x="1357290" y="3929066"/>
            <a:ext cx="714380" cy="57150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ČÁSTICE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2400" dirty="0" smtClean="0"/>
              <a:t>= neohebný slovní druh </a:t>
            </a:r>
          </a:p>
          <a:p>
            <a:pPr>
              <a:buNone/>
            </a:pPr>
            <a:r>
              <a:rPr lang="cs-CZ" sz="2400" dirty="0" smtClean="0"/>
              <a:t>		- uvozují samostatné věty, </a:t>
            </a:r>
          </a:p>
          <a:p>
            <a:pPr>
              <a:buNone/>
            </a:pPr>
            <a:r>
              <a:rPr lang="cs-CZ" sz="2400" dirty="0" smtClean="0"/>
              <a:t>		- naznačují druh věty (rozkaz, přání, zvolání, otázku)</a:t>
            </a:r>
          </a:p>
          <a:p>
            <a:pPr>
              <a:buNone/>
            </a:pPr>
            <a:r>
              <a:rPr lang="cs-CZ" sz="2400" dirty="0" smtClean="0"/>
              <a:t>		- vyjadřují postavení mluvčího k dané skutečnosti</a:t>
            </a:r>
          </a:p>
          <a:p>
            <a:pPr>
              <a:buNone/>
            </a:pPr>
            <a:r>
              <a:rPr lang="cs-CZ" sz="2400" dirty="0" smtClean="0"/>
              <a:t>Částice nejsou větnými členy!</a:t>
            </a:r>
          </a:p>
          <a:p>
            <a:pPr>
              <a:buNone/>
            </a:pPr>
            <a:endParaRPr lang="cs-CZ" sz="2000" b="1" i="1" u="sng" dirty="0" smtClean="0"/>
          </a:p>
          <a:p>
            <a:pPr>
              <a:buNone/>
            </a:pPr>
            <a:r>
              <a:rPr lang="cs-CZ" sz="2000" b="1" i="1" u="sng" dirty="0" smtClean="0"/>
              <a:t>Příklady:</a:t>
            </a:r>
          </a:p>
          <a:p>
            <a:pPr>
              <a:buNone/>
            </a:pPr>
            <a:r>
              <a:rPr lang="cs-CZ" sz="2200" dirty="0" smtClean="0">
                <a:solidFill>
                  <a:schemeClr val="accent5">
                    <a:lumMod val="50000"/>
                  </a:schemeClr>
                </a:solidFill>
              </a:rPr>
              <a:t>	Ať si sedne. Kéž se vrátí včas. Nechť si mě nevšímá.</a:t>
            </a:r>
          </a:p>
          <a:p>
            <a:pPr>
              <a:buNone/>
            </a:pPr>
            <a:r>
              <a:rPr lang="cs-CZ" sz="2200" dirty="0" smtClean="0">
                <a:solidFill>
                  <a:schemeClr val="accent5">
                    <a:lumMod val="50000"/>
                  </a:schemeClr>
                </a:solidFill>
              </a:rPr>
              <a:t>	Že ti není hanba! Možná nic neví. Ne, to nejde. Vždyť ty jsi tu </a:t>
            </a:r>
          </a:p>
          <a:p>
            <a:pPr>
              <a:buNone/>
            </a:pPr>
            <a:r>
              <a:rPr lang="cs-CZ" sz="2200" dirty="0" smtClean="0">
                <a:solidFill>
                  <a:schemeClr val="accent5">
                    <a:lumMod val="50000"/>
                  </a:schemeClr>
                </a:solidFill>
              </a:rPr>
              <a:t>	nebyla! Ono se to nepozná.</a:t>
            </a:r>
          </a:p>
          <a:p>
            <a:pPr>
              <a:buNone/>
            </a:pPr>
            <a:endParaRPr lang="cs-CZ" sz="2400" dirty="0" smtClean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CITOSLOVCE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286412"/>
          </a:xfr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sz="800" dirty="0" smtClean="0"/>
          </a:p>
          <a:p>
            <a:pPr>
              <a:buNone/>
            </a:pPr>
            <a:r>
              <a:rPr lang="cs-CZ" sz="2400" dirty="0" smtClean="0"/>
              <a:t>= slova neohebná, která </a:t>
            </a:r>
          </a:p>
          <a:p>
            <a:pPr>
              <a:buNone/>
            </a:pPr>
            <a:r>
              <a:rPr lang="cs-CZ" sz="2400" dirty="0" smtClean="0"/>
              <a:t>		a) </a:t>
            </a:r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vyjadřují city, nálady, vůli mluvčího  </a:t>
            </a:r>
            <a:r>
              <a:rPr lang="cs-CZ" sz="2400" dirty="0" smtClean="0"/>
              <a:t>- </a:t>
            </a:r>
            <a:r>
              <a:rPr lang="cs-CZ" sz="2200" b="1" i="1" dirty="0" smtClean="0">
                <a:solidFill>
                  <a:schemeClr val="accent5">
                    <a:lumMod val="50000"/>
                  </a:schemeClr>
                </a:solidFill>
              </a:rPr>
              <a:t>au, fuj, hop, brr</a:t>
            </a:r>
          </a:p>
          <a:p>
            <a:pPr>
              <a:buNone/>
            </a:pPr>
            <a:r>
              <a:rPr lang="cs-CZ" sz="2400" dirty="0" smtClean="0"/>
              <a:t>		b) </a:t>
            </a:r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označují hlasy a zvuky </a:t>
            </a:r>
            <a:r>
              <a:rPr lang="cs-CZ" sz="2400" dirty="0" smtClean="0"/>
              <a:t>– </a:t>
            </a:r>
            <a:r>
              <a:rPr lang="cs-CZ" sz="2200" b="1" i="1" dirty="0" smtClean="0">
                <a:solidFill>
                  <a:schemeClr val="accent5">
                    <a:lumMod val="50000"/>
                  </a:schemeClr>
                </a:solidFill>
              </a:rPr>
              <a:t>kuku, mňau, haf, cink</a:t>
            </a:r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2400" dirty="0" smtClean="0"/>
              <a:t>Ve větě obyčejně stojí samostatně, oddělujeme je čárkou, v řeči </a:t>
            </a:r>
          </a:p>
          <a:p>
            <a:pPr>
              <a:buNone/>
            </a:pPr>
            <a:r>
              <a:rPr lang="cs-CZ" sz="2400" dirty="0" smtClean="0"/>
              <a:t>je oddělujeme pauzou.</a:t>
            </a:r>
          </a:p>
          <a:p>
            <a:pPr>
              <a:buNone/>
            </a:pPr>
            <a:r>
              <a:rPr lang="cs-CZ" sz="2400" dirty="0" smtClean="0"/>
              <a:t>           </a:t>
            </a:r>
            <a:r>
              <a:rPr lang="cs-CZ" sz="2200" b="1" i="1" u="sng" dirty="0" smtClean="0">
                <a:solidFill>
                  <a:schemeClr val="accent5">
                    <a:lumMod val="50000"/>
                  </a:schemeClr>
                </a:solidFill>
              </a:rPr>
              <a:t>Au, </a:t>
            </a:r>
            <a:r>
              <a:rPr lang="cs-CZ" sz="2200" b="1" i="1" dirty="0" smtClean="0">
                <a:solidFill>
                  <a:schemeClr val="accent5">
                    <a:lumMod val="50000"/>
                  </a:schemeClr>
                </a:solidFill>
              </a:rPr>
              <a:t>to bolí. </a:t>
            </a:r>
            <a:r>
              <a:rPr lang="cs-CZ" sz="2200" b="1" i="1" u="sng" dirty="0" smtClean="0">
                <a:solidFill>
                  <a:schemeClr val="accent5">
                    <a:lumMod val="50000"/>
                  </a:schemeClr>
                </a:solidFill>
              </a:rPr>
              <a:t>Brr, </a:t>
            </a:r>
            <a:r>
              <a:rPr lang="cs-CZ" sz="2200" b="1" i="1" dirty="0" smtClean="0">
                <a:solidFill>
                  <a:schemeClr val="accent5">
                    <a:lumMod val="50000"/>
                  </a:schemeClr>
                </a:solidFill>
              </a:rPr>
              <a:t>ta voda studí! Neboj se a skákej</a:t>
            </a:r>
            <a:r>
              <a:rPr lang="cs-CZ" sz="2200" b="1" i="1" u="sng" dirty="0" smtClean="0">
                <a:solidFill>
                  <a:schemeClr val="accent5">
                    <a:lumMod val="50000"/>
                  </a:schemeClr>
                </a:solidFill>
              </a:rPr>
              <a:t>, hop</a:t>
            </a:r>
            <a:r>
              <a:rPr lang="cs-CZ" sz="2200" b="1" i="1" dirty="0" smtClean="0">
                <a:solidFill>
                  <a:schemeClr val="accent5">
                    <a:lumMod val="50000"/>
                  </a:schemeClr>
                </a:solidFill>
              </a:rPr>
              <a:t>!</a:t>
            </a:r>
          </a:p>
          <a:p>
            <a:pPr>
              <a:buNone/>
            </a:pPr>
            <a:endParaRPr lang="cs-CZ" sz="1300" dirty="0" smtClean="0"/>
          </a:p>
          <a:p>
            <a:pPr>
              <a:buNone/>
            </a:pPr>
            <a:r>
              <a:rPr lang="cs-CZ" sz="2400" dirty="0" smtClean="0"/>
              <a:t>Necítíme-li je jako samostatné, pak pauzu neděláme a čárku 	nepíšeme:     </a:t>
            </a:r>
            <a:r>
              <a:rPr lang="cs-CZ" sz="2200" b="1" i="1" u="sng" dirty="0" smtClean="0">
                <a:solidFill>
                  <a:schemeClr val="accent5">
                    <a:lumMod val="50000"/>
                  </a:schemeClr>
                </a:solidFill>
              </a:rPr>
              <a:t>Ach</a:t>
            </a:r>
            <a:r>
              <a:rPr lang="cs-CZ" sz="2200" b="1" i="1" dirty="0" smtClean="0">
                <a:solidFill>
                  <a:schemeClr val="accent5">
                    <a:lumMod val="50000"/>
                  </a:schemeClr>
                </a:solidFill>
              </a:rPr>
              <a:t> jak jsem nešťastný!</a:t>
            </a:r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2400" dirty="0" smtClean="0"/>
              <a:t>Citoslovce může nahradit přísudek, pak jej čárkou neoddělujeme.</a:t>
            </a:r>
          </a:p>
          <a:p>
            <a:pPr>
              <a:buNone/>
            </a:pPr>
            <a:r>
              <a:rPr lang="cs-CZ" sz="2400" dirty="0" smtClean="0"/>
              <a:t>    		</a:t>
            </a:r>
            <a:r>
              <a:rPr lang="cs-CZ" sz="2200" b="1" i="1" dirty="0" smtClean="0">
                <a:solidFill>
                  <a:schemeClr val="accent5">
                    <a:lumMod val="50000"/>
                  </a:schemeClr>
                </a:solidFill>
              </a:rPr>
              <a:t>Náš pes Bruno najednou </a:t>
            </a:r>
            <a:r>
              <a:rPr lang="cs-CZ" sz="2200" b="1" i="1" u="sng" dirty="0" smtClean="0">
                <a:solidFill>
                  <a:schemeClr val="accent5">
                    <a:lumMod val="50000"/>
                  </a:schemeClr>
                </a:solidFill>
              </a:rPr>
              <a:t>hop</a:t>
            </a:r>
            <a:r>
              <a:rPr lang="cs-CZ" sz="2200" b="1" i="1" dirty="0" smtClean="0">
                <a:solidFill>
                  <a:schemeClr val="accent5">
                    <a:lumMod val="50000"/>
                  </a:schemeClr>
                </a:solidFill>
              </a:rPr>
              <a:t> do vody pro klacek.</a:t>
            </a:r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7238"/>
          </a:xfrm>
          <a:ln w="19050">
            <a:solidFill>
              <a:schemeClr val="accent5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Rozděl následující slova ke slovním druhům: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(Nemůžeme některá z nich přiřadit k několika slovním druhům? Proč?)  </a:t>
            </a:r>
            <a:br>
              <a:rPr lang="cs-CZ" sz="2400" dirty="0" smtClean="0"/>
            </a:b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2400" dirty="0" smtClean="0"/>
              <a:t>vždyť, </a:t>
            </a:r>
            <a:r>
              <a:rPr lang="cs-CZ" sz="2400" dirty="0" err="1" smtClean="0"/>
              <a:t>bác</a:t>
            </a:r>
            <a:r>
              <a:rPr lang="cs-CZ" sz="2400" dirty="0" smtClean="0"/>
              <a:t>, kykyryký, nechť, a, </a:t>
            </a:r>
            <a:r>
              <a:rPr lang="cs-CZ" sz="2400" dirty="0" err="1" smtClean="0"/>
              <a:t>cililink</a:t>
            </a:r>
            <a:r>
              <a:rPr lang="cs-CZ" sz="2400" dirty="0" smtClean="0"/>
              <a:t>, hele, žbluňk, kéž, hej, aby, protože, </a:t>
            </a:r>
            <a:r>
              <a:rPr lang="cs-CZ" sz="2400" dirty="0" err="1" smtClean="0"/>
              <a:t>chichichi</a:t>
            </a:r>
            <a:r>
              <a:rPr lang="cs-CZ" sz="2400" dirty="0" smtClean="0"/>
              <a:t>, achich, </a:t>
            </a:r>
            <a:r>
              <a:rPr lang="cs-CZ" sz="2400" dirty="0" err="1" smtClean="0"/>
              <a:t>bú</a:t>
            </a:r>
            <a:r>
              <a:rPr lang="cs-CZ" sz="2400" dirty="0" smtClean="0"/>
              <a:t>, ačkoliv, když</a:t>
            </a:r>
            <a:br>
              <a:rPr lang="cs-CZ" sz="2400" dirty="0" smtClean="0"/>
            </a:b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2400" b="1" i="1" u="sng" dirty="0" smtClean="0">
                <a:solidFill>
                  <a:schemeClr val="accent5">
                    <a:lumMod val="50000"/>
                  </a:schemeClr>
                </a:solidFill>
              </a:rPr>
              <a:t>spojka</a:t>
            </a:r>
            <a:r>
              <a:rPr lang="cs-CZ" sz="2400" i="1" u="sng" dirty="0" smtClean="0">
                <a:solidFill>
                  <a:schemeClr val="accent5">
                    <a:lumMod val="50000"/>
                  </a:schemeClr>
                </a:solidFill>
              </a:rPr>
              <a:t>___________________________________________________ </a:t>
            </a:r>
            <a:r>
              <a:rPr lang="cs-CZ" sz="2400" b="1" i="1" u="sng" dirty="0" smtClean="0">
                <a:solidFill>
                  <a:schemeClr val="accent5">
                    <a:lumMod val="50000"/>
                  </a:schemeClr>
                </a:solidFill>
              </a:rPr>
              <a:t>částice</a:t>
            </a:r>
            <a:r>
              <a:rPr lang="cs-CZ" sz="2400" i="1" u="sng" dirty="0" smtClean="0">
                <a:solidFill>
                  <a:schemeClr val="accent5">
                    <a:lumMod val="50000"/>
                  </a:schemeClr>
                </a:solidFill>
              </a:rPr>
              <a:t>	__________________________________________________</a:t>
            </a:r>
            <a:br>
              <a:rPr lang="cs-CZ" sz="2400" i="1" u="sng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sz="2400" b="1" i="1" u="sng" dirty="0" smtClean="0">
                <a:solidFill>
                  <a:schemeClr val="accent5">
                    <a:lumMod val="50000"/>
                  </a:schemeClr>
                </a:solidFill>
              </a:rPr>
              <a:t>citoslovce</a:t>
            </a:r>
            <a:r>
              <a:rPr lang="cs-CZ" sz="2400" i="1" u="sng" dirty="0" smtClean="0">
                <a:solidFill>
                  <a:schemeClr val="accent5">
                    <a:lumMod val="50000"/>
                  </a:schemeClr>
                </a:solidFill>
              </a:rPr>
              <a:t>_________________________________________________</a:t>
            </a:r>
            <a:endParaRPr lang="cs-CZ" sz="2400" i="1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786190"/>
            <a:ext cx="8229600" cy="2339973"/>
          </a:xfrm>
          <a:ln w="19050">
            <a:solidFill>
              <a:schemeClr val="accent5">
                <a:lumMod val="75000"/>
              </a:schemeClr>
            </a:solidFill>
          </a:ln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Nadepiš slovní druhy u vyznačených slov: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Když</a:t>
            </a:r>
            <a:r>
              <a:rPr lang="cs-CZ" sz="2400" dirty="0" smtClean="0"/>
              <a:t> já nevím. </a:t>
            </a:r>
            <a:r>
              <a:rPr lang="cs-CZ" sz="2400" b="1" dirty="0" err="1" smtClean="0">
                <a:solidFill>
                  <a:schemeClr val="accent5">
                    <a:lumMod val="50000"/>
                  </a:schemeClr>
                </a:solidFill>
              </a:rPr>
              <a:t>Crrr</a:t>
            </a:r>
            <a:r>
              <a:rPr lang="cs-CZ" sz="2400" dirty="0" smtClean="0"/>
              <a:t>!  Řekni mi,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jestli</a:t>
            </a:r>
            <a:r>
              <a:rPr lang="cs-CZ" sz="2400" dirty="0" smtClean="0"/>
              <a:t> si vzpomeneš.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Ale, </a:t>
            </a:r>
            <a:r>
              <a:rPr lang="cs-CZ" sz="2400" b="1" dirty="0" err="1" smtClean="0">
                <a:solidFill>
                  <a:schemeClr val="accent5">
                    <a:lumMod val="50000"/>
                  </a:schemeClr>
                </a:solidFill>
              </a:rPr>
              <a:t>ale</a:t>
            </a:r>
            <a:r>
              <a:rPr lang="cs-CZ" sz="2400" dirty="0" smtClean="0"/>
              <a:t>! 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Kdybys</a:t>
            </a:r>
            <a:r>
              <a:rPr lang="cs-CZ" sz="2400" dirty="0" smtClean="0"/>
              <a:t> mi pomohl, byla bych moc ráda. Přečteš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-li </a:t>
            </a:r>
            <a:r>
              <a:rPr lang="cs-CZ" sz="2400" dirty="0" smtClean="0"/>
              <a:t>si to, dozvíš se </a:t>
            </a:r>
          </a:p>
          <a:p>
            <a:pPr>
              <a:buNone/>
            </a:pPr>
            <a:r>
              <a:rPr lang="cs-CZ" sz="2400" dirty="0" smtClean="0"/>
              <a:t>více.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A </a:t>
            </a:r>
            <a:r>
              <a:rPr lang="cs-CZ" sz="2400" dirty="0" smtClean="0"/>
              <a:t>to jsou k nám hosté! Učil jsem se,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ale</a:t>
            </a:r>
            <a:r>
              <a:rPr lang="cs-CZ" sz="2400" dirty="0" smtClean="0"/>
              <a:t> nepamatuji si to. </a:t>
            </a:r>
          </a:p>
          <a:p>
            <a:pPr>
              <a:buNone/>
            </a:pPr>
            <a:r>
              <a:rPr lang="cs-CZ" sz="2400" dirty="0" smtClean="0"/>
              <a:t>V boudě štěkal pes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haf, </a:t>
            </a:r>
            <a:r>
              <a:rPr lang="cs-CZ" sz="2400" b="1" dirty="0" err="1" smtClean="0">
                <a:solidFill>
                  <a:schemeClr val="accent5">
                    <a:lumMod val="50000"/>
                  </a:schemeClr>
                </a:solidFill>
              </a:rPr>
              <a:t>haf</a:t>
            </a:r>
            <a:r>
              <a:rPr lang="cs-CZ" sz="2400" dirty="0" smtClean="0"/>
              <a:t>! 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Kéž</a:t>
            </a:r>
            <a:r>
              <a:rPr lang="cs-CZ" sz="2400" dirty="0" smtClean="0"/>
              <a:t> bych dostala jedničku ze zeměpisu.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Vyber z textu neohebné slovní druhy a</a:t>
            </a:r>
            <a:br>
              <a:rPr lang="cs-CZ" sz="3200" dirty="0" smtClean="0">
                <a:solidFill>
                  <a:schemeClr val="bg1"/>
                </a:solidFill>
              </a:rPr>
            </a:br>
            <a:r>
              <a:rPr lang="cs-CZ" sz="3200" dirty="0" smtClean="0">
                <a:solidFill>
                  <a:schemeClr val="bg1"/>
                </a:solidFill>
              </a:rPr>
              <a:t> nadepiš jejich druh 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600201"/>
            <a:ext cx="8429684" cy="3328998"/>
          </a:xfrm>
          <a:ln w="28575">
            <a:solidFill>
              <a:schemeClr val="accent5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V lese nastával podzim. Listí pomalu žloutlo, aby se později</a:t>
            </a:r>
          </a:p>
          <a:p>
            <a:pPr>
              <a:buNone/>
            </a:pPr>
            <a:r>
              <a:rPr lang="cs-CZ" sz="2400" dirty="0" smtClean="0"/>
              <a:t>krásně barevné snášelo k zemi. Jé, to byla krása! Ach, jaké by to </a:t>
            </a:r>
          </a:p>
          <a:p>
            <a:pPr>
              <a:buNone/>
            </a:pPr>
            <a:r>
              <a:rPr lang="cs-CZ" sz="2400" dirty="0" smtClean="0"/>
              <a:t>byly nádherné fotografie! Nikdo však neměl s sebou fotoaparát. </a:t>
            </a:r>
          </a:p>
          <a:p>
            <a:pPr>
              <a:buNone/>
            </a:pPr>
            <a:r>
              <a:rPr lang="cs-CZ" sz="2400" dirty="0" smtClean="0"/>
              <a:t>Když se k tomu přidal ještě větřík, který rozfoukal zbytek ranní </a:t>
            </a:r>
          </a:p>
          <a:p>
            <a:pPr>
              <a:buNone/>
            </a:pPr>
            <a:r>
              <a:rPr lang="cs-CZ" sz="2400" dirty="0" smtClean="0"/>
              <a:t>mlhy,  přidalo slunce k této kráse také zlato. Posypal jím všude </a:t>
            </a:r>
          </a:p>
          <a:p>
            <a:pPr>
              <a:buNone/>
            </a:pPr>
            <a:r>
              <a:rPr lang="cs-CZ" sz="2400" dirty="0" smtClean="0"/>
              <a:t>všechno. Nezapomněl na vrcholky stromů, ani na zbývající listy </a:t>
            </a:r>
          </a:p>
          <a:p>
            <a:pPr>
              <a:buNone/>
            </a:pPr>
            <a:r>
              <a:rPr lang="cs-CZ" sz="2400" dirty="0" smtClean="0"/>
              <a:t>keřů, ba dokonce ani na trávu. Kéž by ta nádhera zůstala napořád!</a:t>
            </a:r>
          </a:p>
          <a:p>
            <a:pPr>
              <a:buNone/>
            </a:pPr>
            <a:endParaRPr lang="cs-CZ" sz="24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2214546" y="5072074"/>
            <a:ext cx="4924810" cy="46166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Chybí některý neohebný slovní druh?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8596" y="5643578"/>
            <a:ext cx="8286808" cy="46166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Se kterými pády v předložkových vazbách se předložky pojí?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00100" y="6215082"/>
            <a:ext cx="7479612" cy="46166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Kterými slovními druhy jsou ještě spojené věty do souvětí?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24" y="857232"/>
          <a:ext cx="7358114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Výklad:</a:t>
                      </a:r>
                      <a:r>
                        <a:rPr lang="cs-CZ" baseline="0" dirty="0" smtClean="0"/>
                        <a:t> a)  Spojky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               b)  Částice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               c)  Citoslovce</a:t>
                      </a:r>
                      <a:endParaRPr lang="cs-CZ" dirty="0" smtClean="0"/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2)   Pracovní listy + interaktivní tabule: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             a)  Přiřazování slov ke spojkám, částicím,</a:t>
                      </a:r>
                      <a:r>
                        <a:rPr lang="cs-CZ" baseline="0" dirty="0" smtClean="0"/>
                        <a:t> citoslovcím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               b)  Určování označených slov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               c)  Samostatná práce v pracovním listě, společná kontrola</a:t>
                      </a:r>
                      <a:endParaRPr lang="cs-CZ" dirty="0" smtClean="0"/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57224" y="3643314"/>
          <a:ext cx="7358114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smtClean="0"/>
                        <a:t>Vše</a:t>
                      </a:r>
                      <a:r>
                        <a:rPr lang="cs-CZ" baseline="0" dirty="0" smtClean="0"/>
                        <a:t> z vlastních </a:t>
                      </a:r>
                      <a:r>
                        <a:rPr lang="cs-CZ" baseline="0" dirty="0" smtClean="0"/>
                        <a:t>zdrojů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  <a:endParaRPr lang="cs-CZ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476</Words>
  <PresentationFormat>Předvádění na obrazovce (4:3)</PresentationFormat>
  <Paragraphs>91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SPOJKY, ČÁSTICE, CITOSLOVCE</vt:lpstr>
      <vt:lpstr>Snímek 2</vt:lpstr>
      <vt:lpstr>SPOJKY</vt:lpstr>
      <vt:lpstr>ČÁSTICE</vt:lpstr>
      <vt:lpstr>CITOSLOVCE</vt:lpstr>
      <vt:lpstr>Rozděl následující slova ke slovním druhům: (Nemůžeme některá z nich přiřadit k několika slovním druhům? Proč?)    vždyť, bác, kykyryký, nechť, a, cililink, hele, žbluňk, kéž, hej, aby, protože, chichichi, achich, bú, ačkoliv, když  spojka___________________________________________________ částice __________________________________________________ citoslovce_________________________________________________</vt:lpstr>
      <vt:lpstr>Vyber z textu neohebné slovní druhy a  nadepiš jejich druh 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TÉMA</dc:title>
  <dc:creator>hela</dc:creator>
  <cp:lastModifiedBy>hela</cp:lastModifiedBy>
  <cp:revision>57</cp:revision>
  <dcterms:created xsi:type="dcterms:W3CDTF">2012-01-20T18:34:33Z</dcterms:created>
  <dcterms:modified xsi:type="dcterms:W3CDTF">2012-02-25T16:00:11Z</dcterms:modified>
</cp:coreProperties>
</file>