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VY_32_INOVACE_03_3A03Čj9_Význam slov, literární pojmy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Význam slov, literární pojmy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VY_32_INOVACE_03_3A03Čj9_Význam slov, literární pojmy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Význam slov, literární pojmy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55804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Pro 9. ročník základní školy</a:t>
            </a:r>
          </a:p>
          <a:p>
            <a:r>
              <a:rPr lang="cs-CZ" sz="2400" dirty="0" smtClean="0"/>
              <a:t>Prezentace na interaktivní tabuli – průprava na rozbor literárního textu</a:t>
            </a:r>
          </a:p>
          <a:p>
            <a:r>
              <a:rPr lang="cs-CZ" sz="2400" dirty="0" smtClean="0"/>
              <a:t>Pomůcky – slovník cizích slov, slovník literárních pojmů, čítanka pro 9. ročník, pracovní sešity</a:t>
            </a:r>
          </a:p>
          <a:p>
            <a:r>
              <a:rPr lang="cs-CZ" sz="2400" dirty="0" smtClean="0"/>
              <a:t>Inovace – aktivní přístup k rozboru literárního textu, čtení s porozuměním, upevňování souvislostí v textu</a:t>
            </a:r>
          </a:p>
          <a:p>
            <a:r>
              <a:rPr lang="cs-CZ" sz="2400" dirty="0" smtClean="0"/>
              <a:t>Metodické pokyny – </a:t>
            </a:r>
          </a:p>
          <a:p>
            <a:pPr marL="0" indent="0">
              <a:buNone/>
            </a:pPr>
            <a:r>
              <a:rPr lang="cs-CZ" sz="2400" dirty="0" smtClean="0"/>
              <a:t>Snímek č. 3 – žáci přesunují  literární pojmy k jednotlivým ukázkám pomocí interaktivního pera</a:t>
            </a:r>
          </a:p>
          <a:p>
            <a:pPr marL="0" indent="0">
              <a:buNone/>
            </a:pPr>
            <a:r>
              <a:rPr lang="cs-CZ" sz="2400" dirty="0" smtClean="0"/>
              <a:t>Snímek č. 4 – žáci přesunují správné názvy pomocí interaktivního pera</a:t>
            </a:r>
          </a:p>
          <a:p>
            <a:pPr marL="0" indent="0">
              <a:buNone/>
            </a:pPr>
            <a:r>
              <a:rPr lang="cs-CZ" sz="2400" dirty="0" smtClean="0"/>
              <a:t>Snímek č. 5 – žáci vpisují znaky do tabulky pomocí interaktivního pera</a:t>
            </a:r>
          </a:p>
          <a:p>
            <a:pPr marL="0" indent="0">
              <a:buNone/>
            </a:pPr>
            <a:r>
              <a:rPr lang="cs-CZ" sz="2400" dirty="0" smtClean="0"/>
              <a:t>Snímek č. 6 – žáci pracují ve dvojicích v pracovní sešitě, pak společně doplní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562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Literární pojmy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Koupil jsem si pytlík sladkostí.</a:t>
            </a:r>
          </a:p>
          <a:p>
            <a:pPr marL="0" indent="0">
              <a:buNone/>
            </a:pPr>
            <a:r>
              <a:rPr lang="cs-CZ" sz="2400" dirty="0" smtClean="0"/>
              <a:t>Stromy šeptají pohádku.</a:t>
            </a:r>
          </a:p>
          <a:p>
            <a:pPr marL="0" indent="0">
              <a:buNone/>
            </a:pPr>
            <a:r>
              <a:rPr lang="cs-CZ" sz="2400" dirty="0" smtClean="0"/>
              <a:t>Je černý jako vrána.</a:t>
            </a:r>
          </a:p>
          <a:p>
            <a:pPr marL="0" indent="0">
              <a:buNone/>
            </a:pPr>
            <a:r>
              <a:rPr lang="cs-CZ" sz="2400" dirty="0" smtClean="0"/>
              <a:t>Větře, duj jako hurikán.</a:t>
            </a:r>
          </a:p>
          <a:p>
            <a:pPr marL="0" indent="0">
              <a:buNone/>
            </a:pPr>
            <a:r>
              <a:rPr lang="cs-CZ" sz="2400" dirty="0" smtClean="0"/>
              <a:t>Luny jas shlížel na krajinu.</a:t>
            </a:r>
          </a:p>
          <a:p>
            <a:pPr marL="0" indent="0">
              <a:buNone/>
            </a:pPr>
            <a:r>
              <a:rPr lang="cs-CZ" sz="2400" dirty="0" smtClean="0"/>
              <a:t>Rov hrdiny byl zarostlý mateřídouškou.</a:t>
            </a:r>
          </a:p>
          <a:p>
            <a:pPr marL="0" indent="0">
              <a:buNone/>
            </a:pPr>
            <a:r>
              <a:rPr lang="cs-CZ" sz="2400" dirty="0" smtClean="0"/>
              <a:t>Leden, za kamna vlezem.</a:t>
            </a:r>
          </a:p>
          <a:p>
            <a:pPr marL="0" indent="0">
              <a:buNone/>
            </a:pPr>
            <a:r>
              <a:rPr lang="cs-CZ" sz="2400" dirty="0" smtClean="0"/>
              <a:t>Komu se nelení, tomu se zelení.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355976" y="2132856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2591324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Pořekadlo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72200" y="3005044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Meton</a:t>
            </a:r>
            <a:r>
              <a:rPr lang="cs-CZ" dirty="0"/>
              <a:t>y</a:t>
            </a:r>
            <a:r>
              <a:rPr lang="cs-CZ" dirty="0" smtClean="0"/>
              <a:t>mie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8024" y="3425457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Přirovnání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47964" y="3895329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001888" y="4347133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Apostrofa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47964" y="4725144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Archaismus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976156" y="5157192"/>
            <a:ext cx="2376264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Epiteton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62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Význam slova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Den a noc se pravidelně střídá.</a:t>
            </a:r>
          </a:p>
          <a:p>
            <a:pPr marL="0" indent="0">
              <a:buNone/>
            </a:pPr>
            <a:r>
              <a:rPr lang="cs-CZ" sz="2400" dirty="0" smtClean="0"/>
              <a:t>Vodovodní kohoutek upadl.</a:t>
            </a:r>
          </a:p>
          <a:p>
            <a:pPr marL="0" indent="0">
              <a:buNone/>
            </a:pPr>
            <a:r>
              <a:rPr lang="cs-CZ" sz="2400" dirty="0" smtClean="0"/>
              <a:t>Dítě pláče, brečí, roní slzy.</a:t>
            </a:r>
          </a:p>
          <a:p>
            <a:pPr marL="0" indent="0">
              <a:buNone/>
            </a:pPr>
            <a:r>
              <a:rPr lang="cs-CZ" sz="2400" dirty="0" smtClean="0"/>
              <a:t>Vařil si kávu každý den.</a:t>
            </a:r>
          </a:p>
          <a:p>
            <a:pPr marL="0" indent="0">
              <a:buNone/>
            </a:pPr>
            <a:r>
              <a:rPr lang="cs-CZ" sz="2400" dirty="0" smtClean="0"/>
              <a:t>Pardubice jsou známy perníkem.</a:t>
            </a:r>
          </a:p>
          <a:p>
            <a:pPr marL="0" indent="0">
              <a:buNone/>
            </a:pPr>
            <a:r>
              <a:rPr lang="cs-CZ" sz="2400" dirty="0" smtClean="0"/>
              <a:t>Stromoví kolem silnice je krásné.</a:t>
            </a:r>
          </a:p>
          <a:p>
            <a:pPr marL="0" indent="0">
              <a:buNone/>
            </a:pPr>
            <a:r>
              <a:rPr lang="cs-CZ" sz="2400" dirty="0" smtClean="0"/>
              <a:t>Pes a kočka nejsou přátelé.</a:t>
            </a:r>
          </a:p>
          <a:p>
            <a:pPr marL="0" indent="0">
              <a:buNone/>
            </a:pPr>
            <a:r>
              <a:rPr lang="cs-CZ" sz="2400" dirty="0" smtClean="0"/>
              <a:t>Zkoušení u tabule mě baví.</a:t>
            </a:r>
          </a:p>
          <a:p>
            <a:pPr marL="0" indent="0">
              <a:buNone/>
            </a:pPr>
            <a:r>
              <a:rPr lang="cs-CZ" sz="2400" dirty="0" smtClean="0"/>
              <a:t>Květina rostla na louce.</a:t>
            </a:r>
          </a:p>
          <a:p>
            <a:pPr marL="0" indent="0">
              <a:buNone/>
            </a:pPr>
            <a:r>
              <a:rPr lang="cs-CZ" sz="2400" dirty="0" smtClean="0"/>
              <a:t>Pavel přišel pozdě.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860032" y="1596054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jméno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24216" y="2020786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Synonymum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60032" y="2484780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Antonymum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556440" y="2948774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Homonymum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883165" y="3412768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Obecné podstatné jméno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88664" y="3876762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abstraktní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883165" y="4327876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konkrétní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20888" y="4804750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látkové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5268744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hromadné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53112" y="5732738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pomnožné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65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základní znaky těchto literárních pojmů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670018"/>
              </p:ext>
            </p:extLst>
          </p:nvPr>
        </p:nvGraphicFramePr>
        <p:xfrm>
          <a:off x="467544" y="2060848"/>
          <a:ext cx="8136904" cy="4248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4245"/>
                <a:gridCol w="6022659"/>
              </a:tblGrid>
              <a:tr h="517148">
                <a:tc>
                  <a:txBody>
                    <a:bodyPr/>
                    <a:lstStyle/>
                    <a:p>
                      <a:r>
                        <a:rPr lang="cs-CZ" dirty="0" smtClean="0"/>
                        <a:t>Literární pojem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znaky</a:t>
                      </a:r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Pohádka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Bajka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Povídka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Próza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Poezie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Balada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Romance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Pověst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Epigram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3132">
                <a:tc>
                  <a:txBody>
                    <a:bodyPr/>
                    <a:lstStyle/>
                    <a:p>
                      <a:r>
                        <a:rPr lang="cs-CZ" dirty="0" smtClean="0"/>
                        <a:t>Bylina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067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Vymysli vlastní příklad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Synonymum</a:t>
            </a:r>
          </a:p>
          <a:p>
            <a:r>
              <a:rPr lang="cs-CZ" sz="2400" dirty="0" smtClean="0"/>
              <a:t>Antonymum</a:t>
            </a:r>
          </a:p>
          <a:p>
            <a:r>
              <a:rPr lang="cs-CZ" sz="2400" dirty="0" smtClean="0"/>
              <a:t>Přirovnání</a:t>
            </a:r>
          </a:p>
          <a:p>
            <a:r>
              <a:rPr lang="cs-CZ" sz="2400" dirty="0" smtClean="0"/>
              <a:t>Personifikace</a:t>
            </a:r>
          </a:p>
          <a:p>
            <a:r>
              <a:rPr lang="cs-CZ" sz="2400" dirty="0" smtClean="0"/>
              <a:t>Podstatné jméno abstraktní</a:t>
            </a:r>
          </a:p>
          <a:p>
            <a:r>
              <a:rPr lang="cs-CZ" sz="2400" dirty="0" smtClean="0"/>
              <a:t>Podstatné jméno konkrétní</a:t>
            </a:r>
          </a:p>
          <a:p>
            <a:r>
              <a:rPr lang="cs-CZ" sz="2400" dirty="0" smtClean="0"/>
              <a:t>Podstatné jméno látkové</a:t>
            </a:r>
          </a:p>
          <a:p>
            <a:r>
              <a:rPr lang="cs-CZ" sz="2400" dirty="0" smtClean="0"/>
              <a:t>Podstatné jméno pomnožné</a:t>
            </a:r>
          </a:p>
          <a:p>
            <a:r>
              <a:rPr lang="cs-CZ" sz="2400" dirty="0" smtClean="0"/>
              <a:t>Podstatné jméno hromadné</a:t>
            </a:r>
          </a:p>
          <a:p>
            <a:r>
              <a:rPr lang="cs-CZ" sz="2400" dirty="0" smtClean="0"/>
              <a:t>Homonymum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737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9673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338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Literární pojmy</vt:lpstr>
      <vt:lpstr>Význam slova</vt:lpstr>
      <vt:lpstr>Napiš základní znaky těchto literárních pojmů</vt:lpstr>
      <vt:lpstr>Vymysli vlastní příklad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34</cp:revision>
  <dcterms:created xsi:type="dcterms:W3CDTF">2011-08-21T15:31:45Z</dcterms:created>
  <dcterms:modified xsi:type="dcterms:W3CDTF">2011-12-14T08:37:57Z</dcterms:modified>
</cp:coreProperties>
</file>