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Hana Novotná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VY_32_INOVACE_01_3A04Čj9_Základní skladební dvojice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Základní skladební dvojice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 Mgr. Hana Novotná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VY_32_INOVACE_01_3A04Čj9_Základní skladební dvojice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</a:t>
          </a:r>
          <a:r>
            <a:rPr lang="cs-CZ" sz="1800" kern="1200" dirty="0" smtClean="0"/>
            <a:t>Základní skladební dvojice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16.12.2011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1076275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ANOTACE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Pro 9. ročník základní školy</a:t>
            </a:r>
          </a:p>
          <a:p>
            <a:r>
              <a:rPr lang="cs-CZ" sz="2400" dirty="0" smtClean="0"/>
              <a:t>Prezentace na interaktivní tabuli – celkové shrnutí základního učiva základních skladebních dvojic</a:t>
            </a:r>
          </a:p>
          <a:p>
            <a:r>
              <a:rPr lang="cs-CZ" sz="2400" dirty="0" smtClean="0"/>
              <a:t>Pomůcky – stručná mluvnice česká, pravidla českého pravopisu</a:t>
            </a:r>
          </a:p>
          <a:p>
            <a:r>
              <a:rPr lang="cs-CZ" sz="2400" dirty="0" smtClean="0"/>
              <a:t>Inovace – aktivní procvičování učiva pomocí interaktivity</a:t>
            </a:r>
          </a:p>
          <a:p>
            <a:r>
              <a:rPr lang="cs-CZ" sz="2400" dirty="0" smtClean="0"/>
              <a:t>Metodické pokyny –</a:t>
            </a:r>
          </a:p>
          <a:p>
            <a:pPr marL="0" indent="0">
              <a:buNone/>
            </a:pPr>
            <a:r>
              <a:rPr lang="cs-CZ" sz="2400" dirty="0" smtClean="0"/>
              <a:t>Snímek č. 3 – žáci podtrhnou podmět a  přiřazují správné řešení pomocí interaktivního pera</a:t>
            </a:r>
          </a:p>
          <a:p>
            <a:pPr marL="0" indent="0">
              <a:buNone/>
            </a:pPr>
            <a:r>
              <a:rPr lang="cs-CZ" sz="2400" dirty="0" smtClean="0"/>
              <a:t>Snímek č. 4 – žáci podtrhnou celý přísudek a  sestavují správné pojmenování pomocí interaktivního pera</a:t>
            </a:r>
          </a:p>
          <a:p>
            <a:pPr marL="0" indent="0">
              <a:buNone/>
            </a:pPr>
            <a:r>
              <a:rPr lang="cs-CZ" sz="2400" dirty="0" smtClean="0"/>
              <a:t>Snímek č. 5 – žáci utvoří věty, podtrhnou přísudky a určí slovní druh v přísudku – přesuny pomocí interaktivního pera</a:t>
            </a:r>
          </a:p>
          <a:p>
            <a:pPr marL="0" indent="0">
              <a:buNone/>
            </a:pPr>
            <a:endParaRPr lang="cs-CZ" sz="2400" dirty="0" smtClean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15209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Podmět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Na stromě zakukala kukačka.</a:t>
            </a:r>
          </a:p>
          <a:p>
            <a:pPr marL="0" indent="0">
              <a:buNone/>
            </a:pPr>
            <a:r>
              <a:rPr lang="cs-CZ" sz="2400" dirty="0" smtClean="0"/>
              <a:t>Já jsem tam byl.</a:t>
            </a:r>
          </a:p>
          <a:p>
            <a:pPr marL="0" indent="0">
              <a:buNone/>
            </a:pPr>
            <a:r>
              <a:rPr lang="cs-CZ" sz="2400" dirty="0" smtClean="0"/>
              <a:t>Staří ještě nepřišli. </a:t>
            </a:r>
          </a:p>
          <a:p>
            <a:pPr marL="0" indent="0">
              <a:buNone/>
            </a:pPr>
            <a:r>
              <a:rPr lang="cs-CZ" sz="2400" dirty="0" smtClean="0"/>
              <a:t>Jako první odpověděl správně.</a:t>
            </a:r>
          </a:p>
          <a:p>
            <a:pPr marL="0" indent="0">
              <a:buNone/>
            </a:pPr>
            <a:r>
              <a:rPr lang="cs-CZ" sz="2400" dirty="0" smtClean="0"/>
              <a:t>Dívat se mě bavilo.</a:t>
            </a:r>
          </a:p>
          <a:p>
            <a:pPr marL="0" indent="0">
              <a:buNone/>
            </a:pPr>
            <a:r>
              <a:rPr lang="cs-CZ" sz="2400" dirty="0" smtClean="0"/>
              <a:t>„Na“ je neohebné slovo.</a:t>
            </a:r>
          </a:p>
          <a:p>
            <a:pPr marL="0" indent="0">
              <a:buNone/>
            </a:pPr>
            <a:r>
              <a:rPr lang="cs-CZ" sz="2400" dirty="0" smtClean="0"/>
              <a:t>Z telefonu se ozvalo „Haló“</a:t>
            </a:r>
          </a:p>
          <a:p>
            <a:pPr marL="0" indent="0">
              <a:buNone/>
            </a:pPr>
            <a:r>
              <a:rPr lang="cs-CZ" sz="2400" dirty="0" smtClean="0"/>
              <a:t>V řece přibylo vody.</a:t>
            </a:r>
          </a:p>
          <a:p>
            <a:pPr marL="0" indent="0">
              <a:buNone/>
            </a:pPr>
            <a:r>
              <a:rPr lang="cs-CZ" sz="2400" dirty="0" smtClean="0"/>
              <a:t>Lesem  se řítilo sedm trpaslíků.</a:t>
            </a:r>
            <a:endParaRPr lang="cs-CZ" sz="2400" dirty="0"/>
          </a:p>
        </p:txBody>
      </p:sp>
      <p:sp>
        <p:nvSpPr>
          <p:cNvPr id="4" name="Ovál 3"/>
          <p:cNvSpPr/>
          <p:nvPr/>
        </p:nvSpPr>
        <p:spPr>
          <a:xfrm>
            <a:off x="4630485" y="1448780"/>
            <a:ext cx="367240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Genitivní podmět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4630485" y="1889248"/>
            <a:ext cx="367240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4634629" y="2377336"/>
            <a:ext cx="367240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Předložka</a:t>
            </a:r>
            <a:endParaRPr lang="cs-CZ" dirty="0"/>
          </a:p>
        </p:txBody>
      </p:sp>
      <p:sp>
        <p:nvSpPr>
          <p:cNvPr id="7" name="Ovál 6"/>
          <p:cNvSpPr/>
          <p:nvPr/>
        </p:nvSpPr>
        <p:spPr>
          <a:xfrm>
            <a:off x="4616444" y="2819285"/>
            <a:ext cx="367240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Infinitiv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4639434" y="3248980"/>
            <a:ext cx="367240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Zájmeno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4654117" y="3753036"/>
            <a:ext cx="367240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Číslovka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639434" y="4265476"/>
            <a:ext cx="367240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Přídavné jméno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4616444" y="4743371"/>
            <a:ext cx="367240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</a:t>
            </a:r>
            <a:endParaRPr lang="cs-CZ" dirty="0"/>
          </a:p>
        </p:txBody>
      </p:sp>
      <p:sp>
        <p:nvSpPr>
          <p:cNvPr id="12" name="Ovál 11"/>
          <p:cNvSpPr/>
          <p:nvPr/>
        </p:nvSpPr>
        <p:spPr>
          <a:xfrm>
            <a:off x="4654117" y="5249636"/>
            <a:ext cx="3672408" cy="36004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Podstatné jméno 2. pád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1568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Přísudek slovesný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Petr bude chodit do školy.</a:t>
            </a:r>
          </a:p>
          <a:p>
            <a:r>
              <a:rPr lang="cs-CZ" sz="2400" dirty="0" smtClean="0"/>
              <a:t>Jirka musel chodit do školy.</a:t>
            </a:r>
          </a:p>
          <a:p>
            <a:r>
              <a:rPr lang="cs-CZ" sz="2400" dirty="0" smtClean="0"/>
              <a:t>Jirka mohl chodit do školy.</a:t>
            </a:r>
          </a:p>
          <a:p>
            <a:r>
              <a:rPr lang="cs-CZ" sz="2400" dirty="0" smtClean="0"/>
              <a:t>Dan měl chodit do školy.</a:t>
            </a:r>
          </a:p>
          <a:p>
            <a:r>
              <a:rPr lang="cs-CZ" sz="2400" dirty="0" smtClean="0"/>
              <a:t>Vít směl chodit do školy.</a:t>
            </a:r>
          </a:p>
          <a:p>
            <a:r>
              <a:rPr lang="cs-CZ" sz="2400" dirty="0" smtClean="0"/>
              <a:t>Pepa začal chodit do školy.</a:t>
            </a:r>
          </a:p>
          <a:p>
            <a:r>
              <a:rPr lang="cs-CZ" sz="2400" dirty="0" smtClean="0"/>
              <a:t>Venda přestal chodit do školy.</a:t>
            </a:r>
          </a:p>
          <a:p>
            <a:r>
              <a:rPr lang="cs-CZ" sz="2400" dirty="0" smtClean="0"/>
              <a:t>Jirka zůstal sedět ve škole. </a:t>
            </a:r>
          </a:p>
          <a:p>
            <a:r>
              <a:rPr lang="cs-CZ" sz="2400" dirty="0" smtClean="0"/>
              <a:t>Jan hop přes překážku.</a:t>
            </a:r>
          </a:p>
          <a:p>
            <a:r>
              <a:rPr lang="cs-CZ" sz="2400" dirty="0" smtClean="0"/>
              <a:t>Ondra chtěl chodit do školy.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4644008" y="162880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způsobové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4644008" y="214124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způsobové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44008" y="265368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způsobové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4644008" y="316612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způsobové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644008" y="367856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způsobové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4644008" y="3677423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způsobové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4644008" y="4189863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citoslovce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644008" y="4702303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fázové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4644008" y="5213442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fázové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4644008" y="5724581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fázové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084168" y="162880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být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8532440" y="-2466981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být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084168" y="2142381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infinitiv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084168" y="265368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infinitiv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6084168" y="316612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infinitiv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084168" y="367856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infinitiv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084168" y="4158025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infinitiv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084168" y="4706219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infinitiv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084168" y="5213442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infinitiv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6109248" y="5724581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infinitiv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7557792" y="162880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infinitiv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7571171" y="2137507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infinitiv</a:t>
            </a:r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571171" y="265368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složený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7557792" y="316612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složený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7571171" y="3677423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složený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7557792" y="4189863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složený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7557792" y="4706219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složený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7557792" y="5213442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složený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7571171" y="5724581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složený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4644008" y="6237021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složený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6122627" y="6207445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složený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7587283" y="6223680"/>
            <a:ext cx="129614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složený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98079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Přísudek jmenný se sponou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dirty="0" smtClean="0"/>
              <a:t>Zkompletuj slova tak, aby vznikly věty.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682381" y="3066535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Jan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528873" y="4850127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otcem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82381" y="4861180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zlým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602704" y="3091959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přítel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3320961" y="4335958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625523" y="3093523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Pavel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754120" y="3411035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mistr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704348" y="3538152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2915816" y="6191308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J</a:t>
            </a:r>
            <a:r>
              <a:rPr lang="cs-CZ" dirty="0" smtClean="0"/>
              <a:t>e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905498" y="3554991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lepší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522404" y="3785381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Karel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228184" y="3912101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Byl 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4669481" y="3087279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Petr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4259924" y="3901638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e stával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4905137" y="3543609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rychlý</a:t>
            </a:r>
            <a:endParaRPr lang="cs-CZ" dirty="0"/>
          </a:p>
        </p:txBody>
      </p:sp>
      <p:sp>
        <p:nvSpPr>
          <p:cNvPr id="21" name="Obdélník 20"/>
          <p:cNvSpPr/>
          <p:nvPr/>
        </p:nvSpPr>
        <p:spPr>
          <a:xfrm>
            <a:off x="6862608" y="5062503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třetí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228184" y="4702528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Josef</a:t>
            </a:r>
            <a:endParaRPr lang="cs-CZ" dirty="0"/>
          </a:p>
        </p:txBody>
      </p:sp>
      <p:sp>
        <p:nvSpPr>
          <p:cNvPr id="23" name="Obdélník 22"/>
          <p:cNvSpPr/>
          <p:nvPr/>
        </p:nvSpPr>
        <p:spPr>
          <a:xfrm>
            <a:off x="7020272" y="4335958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bude</a:t>
            </a:r>
            <a:endParaRPr lang="cs-CZ" dirty="0"/>
          </a:p>
        </p:txBody>
      </p:sp>
      <p:sp>
        <p:nvSpPr>
          <p:cNvPr id="24" name="Obdélník 23"/>
          <p:cNvSpPr/>
          <p:nvPr/>
        </p:nvSpPr>
        <p:spPr>
          <a:xfrm>
            <a:off x="5004048" y="4324520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</a:t>
            </a:r>
            <a:endParaRPr lang="cs-CZ" dirty="0"/>
          </a:p>
        </p:txBody>
      </p:sp>
      <p:sp>
        <p:nvSpPr>
          <p:cNvPr id="25" name="Obdélník 24"/>
          <p:cNvSpPr/>
          <p:nvPr/>
        </p:nvSpPr>
        <p:spPr>
          <a:xfrm>
            <a:off x="6876256" y="6093296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(jsou)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6862608" y="5733256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Jaroslav</a:t>
            </a:r>
            <a:endParaRPr lang="cs-CZ" dirty="0"/>
          </a:p>
        </p:txBody>
      </p:sp>
      <p:sp>
        <p:nvSpPr>
          <p:cNvPr id="28" name="Obdélník 27"/>
          <p:cNvSpPr/>
          <p:nvPr/>
        </p:nvSpPr>
        <p:spPr>
          <a:xfrm>
            <a:off x="6444208" y="5373216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hezky</a:t>
            </a:r>
            <a:endParaRPr lang="cs-CZ" dirty="0"/>
          </a:p>
        </p:txBody>
      </p:sp>
      <p:sp>
        <p:nvSpPr>
          <p:cNvPr id="29" name="Obdélník 28"/>
          <p:cNvSpPr/>
          <p:nvPr/>
        </p:nvSpPr>
        <p:spPr>
          <a:xfrm>
            <a:off x="4860032" y="5722402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(je)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4605529" y="5275398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zakázán</a:t>
            </a:r>
            <a:endParaRPr lang="cs-CZ" dirty="0"/>
          </a:p>
        </p:txBody>
      </p:sp>
      <p:sp>
        <p:nvSpPr>
          <p:cNvPr id="31" name="Obdélník 30"/>
          <p:cNvSpPr/>
          <p:nvPr/>
        </p:nvSpPr>
        <p:spPr>
          <a:xfrm>
            <a:off x="4427984" y="4905164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Jirka</a:t>
            </a:r>
            <a:endParaRPr lang="cs-CZ" dirty="0"/>
          </a:p>
        </p:txBody>
      </p:sp>
      <p:sp>
        <p:nvSpPr>
          <p:cNvPr id="32" name="Obdélník 31"/>
          <p:cNvSpPr/>
          <p:nvPr/>
        </p:nvSpPr>
        <p:spPr>
          <a:xfrm>
            <a:off x="1595476" y="4108496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je</a:t>
            </a:r>
            <a:endParaRPr lang="cs-CZ" dirty="0"/>
          </a:p>
        </p:txBody>
      </p:sp>
      <p:sp>
        <p:nvSpPr>
          <p:cNvPr id="33" name="Obdélník 32"/>
          <p:cNvSpPr/>
          <p:nvPr/>
        </p:nvSpPr>
        <p:spPr>
          <a:xfrm>
            <a:off x="4884469" y="6201308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Sliby</a:t>
            </a:r>
            <a:endParaRPr lang="cs-CZ" dirty="0"/>
          </a:p>
        </p:txBody>
      </p:sp>
      <p:sp>
        <p:nvSpPr>
          <p:cNvPr id="34" name="Obdélník 33"/>
          <p:cNvSpPr/>
          <p:nvPr/>
        </p:nvSpPr>
        <p:spPr>
          <a:xfrm>
            <a:off x="2819122" y="5265204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Vstup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1115616" y="5986100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Vendelín</a:t>
            </a:r>
            <a:endParaRPr lang="cs-CZ" dirty="0"/>
          </a:p>
        </p:txBody>
      </p:sp>
      <p:sp>
        <p:nvSpPr>
          <p:cNvPr id="36" name="Obdélník 35"/>
          <p:cNvSpPr/>
          <p:nvPr/>
        </p:nvSpPr>
        <p:spPr>
          <a:xfrm>
            <a:off x="2338296" y="5646197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Chyby</a:t>
            </a:r>
            <a:endParaRPr lang="cs-CZ" dirty="0"/>
          </a:p>
        </p:txBody>
      </p:sp>
      <p:sp>
        <p:nvSpPr>
          <p:cNvPr id="37" name="Obdélník 36"/>
          <p:cNvSpPr/>
          <p:nvPr/>
        </p:nvSpPr>
        <p:spPr>
          <a:xfrm>
            <a:off x="539552" y="4481304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můj</a:t>
            </a:r>
            <a:endParaRPr lang="cs-CZ" dirty="0"/>
          </a:p>
        </p:txBody>
      </p:sp>
      <p:sp>
        <p:nvSpPr>
          <p:cNvPr id="38" name="Obdélník 37"/>
          <p:cNvSpPr/>
          <p:nvPr/>
        </p:nvSpPr>
        <p:spPr>
          <a:xfrm>
            <a:off x="935060" y="5265204"/>
            <a:ext cx="1584176" cy="2160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s</a:t>
            </a:r>
            <a:r>
              <a:rPr lang="cs-CZ" dirty="0" smtClean="0"/>
              <a:t>e stal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59681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Řešení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2400" dirty="0" smtClean="0"/>
              <a:t>Jan </a:t>
            </a:r>
            <a:r>
              <a:rPr lang="cs-CZ" sz="2400" u="sng" dirty="0" smtClean="0"/>
              <a:t>byl přítel</a:t>
            </a:r>
            <a:r>
              <a:rPr lang="cs-CZ" sz="2400" dirty="0" smtClean="0"/>
              <a:t>. – být (spona) + podstatné jméno</a:t>
            </a:r>
          </a:p>
          <a:p>
            <a:r>
              <a:rPr lang="cs-CZ" sz="2400" dirty="0" smtClean="0"/>
              <a:t>Petr </a:t>
            </a:r>
            <a:r>
              <a:rPr lang="cs-CZ" sz="2400" u="sng" dirty="0" smtClean="0"/>
              <a:t>je mistr</a:t>
            </a:r>
            <a:r>
              <a:rPr lang="cs-CZ" sz="2400" dirty="0" smtClean="0"/>
              <a:t>. – být (spona) + podstatné jméno</a:t>
            </a:r>
          </a:p>
          <a:p>
            <a:r>
              <a:rPr lang="cs-CZ" sz="2400" dirty="0" smtClean="0"/>
              <a:t>Pavel </a:t>
            </a:r>
            <a:r>
              <a:rPr lang="cs-CZ" sz="2400" u="sng" dirty="0" smtClean="0"/>
              <a:t>se stal otcem</a:t>
            </a:r>
            <a:r>
              <a:rPr lang="cs-CZ" sz="2400" dirty="0" smtClean="0"/>
              <a:t>. – se stal (spona) + podstatné jméno</a:t>
            </a:r>
          </a:p>
          <a:p>
            <a:r>
              <a:rPr lang="cs-CZ" sz="2400" dirty="0" smtClean="0"/>
              <a:t>Karel </a:t>
            </a:r>
            <a:r>
              <a:rPr lang="cs-CZ" sz="2400" u="sng" dirty="0" smtClean="0"/>
              <a:t>se stával zlým</a:t>
            </a:r>
            <a:r>
              <a:rPr lang="cs-CZ" sz="2400" dirty="0" smtClean="0"/>
              <a:t>. – se stával (spona) + přídavné jméno</a:t>
            </a:r>
          </a:p>
          <a:p>
            <a:r>
              <a:rPr lang="cs-CZ" sz="2400" dirty="0" smtClean="0"/>
              <a:t>Josef </a:t>
            </a:r>
            <a:r>
              <a:rPr lang="cs-CZ" sz="2400" u="sng" dirty="0" smtClean="0"/>
              <a:t>bude lepší</a:t>
            </a:r>
            <a:r>
              <a:rPr lang="cs-CZ" sz="2400" dirty="0" smtClean="0"/>
              <a:t>. – bude (spona) + přídavné jméno</a:t>
            </a:r>
          </a:p>
          <a:p>
            <a:r>
              <a:rPr lang="cs-CZ" sz="2400" dirty="0" smtClean="0"/>
              <a:t>Jirka </a:t>
            </a:r>
            <a:r>
              <a:rPr lang="cs-CZ" sz="2400" u="sng" dirty="0" smtClean="0"/>
              <a:t>je rychlý</a:t>
            </a:r>
            <a:r>
              <a:rPr lang="cs-CZ" sz="2400" dirty="0" smtClean="0"/>
              <a:t>. – je (spona) + přídavné jméno</a:t>
            </a:r>
          </a:p>
          <a:p>
            <a:r>
              <a:rPr lang="cs-CZ" sz="2400" dirty="0" smtClean="0"/>
              <a:t>Jaroslav </a:t>
            </a:r>
            <a:r>
              <a:rPr lang="cs-CZ" sz="2400" u="sng" dirty="0" smtClean="0"/>
              <a:t>je můj</a:t>
            </a:r>
            <a:r>
              <a:rPr lang="cs-CZ" sz="2400" dirty="0" smtClean="0"/>
              <a:t>. – je (spona) + zájmeno</a:t>
            </a:r>
          </a:p>
          <a:p>
            <a:r>
              <a:rPr lang="cs-CZ" sz="2400" dirty="0" smtClean="0"/>
              <a:t>Vendelín </a:t>
            </a:r>
            <a:r>
              <a:rPr lang="cs-CZ" sz="2400" u="sng" dirty="0" smtClean="0"/>
              <a:t>byl třetí</a:t>
            </a:r>
            <a:r>
              <a:rPr lang="cs-CZ" sz="2400" dirty="0" smtClean="0"/>
              <a:t>. – byl (spona) + číslovka</a:t>
            </a:r>
          </a:p>
          <a:p>
            <a:r>
              <a:rPr lang="cs-CZ" sz="2400" u="sng" dirty="0" smtClean="0"/>
              <a:t>Je hezky</a:t>
            </a:r>
            <a:r>
              <a:rPr lang="cs-CZ" sz="2400" dirty="0" smtClean="0"/>
              <a:t>. – je (spona) + příslovce – věta jednočlenná</a:t>
            </a:r>
          </a:p>
          <a:p>
            <a:pPr marL="0" indent="0">
              <a:buNone/>
            </a:pPr>
            <a:r>
              <a:rPr lang="cs-CZ" sz="2400" dirty="0" smtClean="0"/>
              <a:t>Přísudek jmenný beze spony</a:t>
            </a:r>
          </a:p>
          <a:p>
            <a:r>
              <a:rPr lang="cs-CZ" sz="2400" dirty="0" smtClean="0"/>
              <a:t>Vstup (je) zakázán. Vstup </a:t>
            </a:r>
            <a:r>
              <a:rPr lang="cs-CZ" sz="2400" u="sng" dirty="0" smtClean="0"/>
              <a:t>zakázán</a:t>
            </a:r>
            <a:r>
              <a:rPr lang="cs-CZ" sz="2400" dirty="0" smtClean="0"/>
              <a:t>. – přídavné jméno jmenné</a:t>
            </a:r>
          </a:p>
          <a:p>
            <a:r>
              <a:rPr lang="cs-CZ" sz="2400" dirty="0" smtClean="0"/>
              <a:t>Sliby (jsou) chyby. Sliby </a:t>
            </a:r>
            <a:r>
              <a:rPr lang="cs-CZ" sz="2400" u="sng" dirty="0" smtClean="0"/>
              <a:t>chyby</a:t>
            </a:r>
            <a:r>
              <a:rPr lang="cs-CZ" sz="2400" dirty="0" smtClean="0"/>
              <a:t>. – podstatné jméno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717797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CITACE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 smtClean="0"/>
              <a:t>TEXT JE DÍLEM AUTORA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9161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361</TotalTime>
  <Words>479</Words>
  <Application>Microsoft Office PowerPoint</Application>
  <PresentationFormat>Předvádění na obrazovce (4:3)</PresentationFormat>
  <Paragraphs>125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Podmět</vt:lpstr>
      <vt:lpstr>Přísudek slovesný</vt:lpstr>
      <vt:lpstr>Přísudek jmenný se sponou</vt:lpstr>
      <vt:lpstr>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Novotná Hana</cp:lastModifiedBy>
  <cp:revision>42</cp:revision>
  <dcterms:created xsi:type="dcterms:W3CDTF">2011-08-21T15:31:45Z</dcterms:created>
  <dcterms:modified xsi:type="dcterms:W3CDTF">2011-12-16T09:53:44Z</dcterms:modified>
</cp:coreProperties>
</file>