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13" Type="http://schemas.openxmlformats.org/officeDocument/2006/relationships/slide" Target="slide15.xml"/><Relationship Id="rId18" Type="http://schemas.openxmlformats.org/officeDocument/2006/relationships/slide" Target="slide14.xml"/><Relationship Id="rId3" Type="http://schemas.openxmlformats.org/officeDocument/2006/relationships/slide" Target="slide5.xml"/><Relationship Id="rId21" Type="http://schemas.openxmlformats.org/officeDocument/2006/relationships/slide" Target="slide10.xml"/><Relationship Id="rId7" Type="http://schemas.openxmlformats.org/officeDocument/2006/relationships/slide" Target="slide25.xml"/><Relationship Id="rId12" Type="http://schemas.openxmlformats.org/officeDocument/2006/relationships/slide" Target="slide16.xml"/><Relationship Id="rId17" Type="http://schemas.openxmlformats.org/officeDocument/2006/relationships/slide" Target="slide13.xml"/><Relationship Id="rId2" Type="http://schemas.openxmlformats.org/officeDocument/2006/relationships/slide" Target="slide4.xml"/><Relationship Id="rId16" Type="http://schemas.openxmlformats.org/officeDocument/2006/relationships/slide" Target="slide7.xml"/><Relationship Id="rId20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2.xml"/><Relationship Id="rId11" Type="http://schemas.openxmlformats.org/officeDocument/2006/relationships/slide" Target="slide17.xml"/><Relationship Id="rId5" Type="http://schemas.openxmlformats.org/officeDocument/2006/relationships/slide" Target="slide12.xml"/><Relationship Id="rId15" Type="http://schemas.openxmlformats.org/officeDocument/2006/relationships/slide" Target="slide8.xml"/><Relationship Id="rId23" Type="http://schemas.openxmlformats.org/officeDocument/2006/relationships/slide" Target="slide23.xml"/><Relationship Id="rId10" Type="http://schemas.openxmlformats.org/officeDocument/2006/relationships/slide" Target="slide18.xml"/><Relationship Id="rId19" Type="http://schemas.openxmlformats.org/officeDocument/2006/relationships/slide" Target="slide9.xml"/><Relationship Id="rId4" Type="http://schemas.openxmlformats.org/officeDocument/2006/relationships/slide" Target="slide21.xml"/><Relationship Id="rId9" Type="http://schemas.openxmlformats.org/officeDocument/2006/relationships/slide" Target="slide19.xml"/><Relationship Id="rId14" Type="http://schemas.openxmlformats.org/officeDocument/2006/relationships/slide" Target="slide6.xml"/><Relationship Id="rId22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VY_52_INOVACE_32_1_OPAKOVÁNÍ REPRODUKČNÍCH ORGÁNŮ ROSTLIN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opakování reprodukčních orgánů rostlin – květu a plodu, opylení, oplození, rozšiřování plodů a hospodářského významu květu a plodu.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7. 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14. 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14. 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</a:p>
          <a:p>
            <a:r>
              <a:rPr lang="cs-CZ" dirty="0" smtClean="0"/>
              <a:t>REPRODUKČNÍCH ORGÁNŮ ROSTLIN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RISKUJ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se zakulaceným příčným rohem 5">
            <a:hlinkClick r:id="rId2" action="ppaction://hlinksldjump"/>
          </p:cNvPr>
          <p:cNvSpPr/>
          <p:nvPr/>
        </p:nvSpPr>
        <p:spPr>
          <a:xfrm>
            <a:off x="539552" y="2060848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100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12" name="Obdélník se zakulaceným příčným rohem 11">
            <a:hlinkClick r:id="rId3" action="ppaction://hlinksldjump"/>
          </p:cNvPr>
          <p:cNvSpPr/>
          <p:nvPr/>
        </p:nvSpPr>
        <p:spPr>
          <a:xfrm>
            <a:off x="1763688" y="2060848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200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28" name="Obdélník s odříznutým rohem na stejné straně 27"/>
          <p:cNvSpPr/>
          <p:nvPr/>
        </p:nvSpPr>
        <p:spPr>
          <a:xfrm>
            <a:off x="1187624" y="908720"/>
            <a:ext cx="2068816" cy="914400"/>
          </a:xfrm>
          <a:prstGeom prst="snip2Same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</a:rPr>
              <a:t>KVĚT</a:t>
            </a:r>
            <a:endParaRPr lang="cs-CZ" sz="24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0" name="Obdélník s odříznutým rohem na stejné straně 29"/>
          <p:cNvSpPr/>
          <p:nvPr/>
        </p:nvSpPr>
        <p:spPr>
          <a:xfrm>
            <a:off x="5436096" y="908720"/>
            <a:ext cx="2068816" cy="914400"/>
          </a:xfrm>
          <a:prstGeom prst="snip2Same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</a:rPr>
              <a:t>PLOD</a:t>
            </a:r>
            <a:endParaRPr lang="cs-CZ" sz="24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29" name="Obdélník se zakulaceným příčným rohem 28">
            <a:hlinkClick r:id="rId4" action="ppaction://hlinksldjump"/>
          </p:cNvPr>
          <p:cNvSpPr/>
          <p:nvPr/>
        </p:nvSpPr>
        <p:spPr>
          <a:xfrm>
            <a:off x="6804248" y="4869160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700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2" name="Obdélník se zakulaceným příčným rohem 31">
            <a:hlinkClick r:id="rId5" action="ppaction://hlinksldjump"/>
          </p:cNvPr>
          <p:cNvSpPr/>
          <p:nvPr/>
        </p:nvSpPr>
        <p:spPr>
          <a:xfrm>
            <a:off x="1691680" y="57332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900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3" name="Obdélník se zakulaceným příčným rohem 32">
            <a:hlinkClick r:id="rId6" action="ppaction://hlinksldjump"/>
          </p:cNvPr>
          <p:cNvSpPr/>
          <p:nvPr/>
        </p:nvSpPr>
        <p:spPr>
          <a:xfrm>
            <a:off x="5004048" y="57332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800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4" name="Obdélník se zakulaceným příčným rohem 33">
            <a:hlinkClick r:id="rId7" action="ppaction://hlinksldjump"/>
          </p:cNvPr>
          <p:cNvSpPr/>
          <p:nvPr/>
        </p:nvSpPr>
        <p:spPr>
          <a:xfrm>
            <a:off x="6156176" y="4005064"/>
            <a:ext cx="936104" cy="720080"/>
          </a:xfrm>
          <a:prstGeom prst="round2Diag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2000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5" name="Obdélník se zakulaceným příčným rohem 34">
            <a:hlinkClick r:id="rId8" action="ppaction://hlinksldjump"/>
          </p:cNvPr>
          <p:cNvSpPr/>
          <p:nvPr/>
        </p:nvSpPr>
        <p:spPr>
          <a:xfrm>
            <a:off x="5508104" y="4869160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600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6" name="Obdélník se zakulaceným příčným rohem 35">
            <a:hlinkClick r:id="rId9" action="ppaction://hlinksldjump"/>
          </p:cNvPr>
          <p:cNvSpPr/>
          <p:nvPr/>
        </p:nvSpPr>
        <p:spPr>
          <a:xfrm>
            <a:off x="6804248" y="2996952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500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7" name="Obdélník se zakulaceným příčným rohem 36">
            <a:hlinkClick r:id="rId10" action="ppaction://hlinksldjump"/>
          </p:cNvPr>
          <p:cNvSpPr/>
          <p:nvPr/>
        </p:nvSpPr>
        <p:spPr>
          <a:xfrm>
            <a:off x="5580112" y="3068960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400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8" name="Obdélník se zakulaceným příčným rohem 37">
            <a:hlinkClick r:id="rId11" action="ppaction://hlinksldjump"/>
          </p:cNvPr>
          <p:cNvSpPr/>
          <p:nvPr/>
        </p:nvSpPr>
        <p:spPr>
          <a:xfrm>
            <a:off x="7308304" y="21328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300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9" name="Obdélník se zakulaceným příčným rohem 38">
            <a:hlinkClick r:id="rId12" action="ppaction://hlinksldjump"/>
          </p:cNvPr>
          <p:cNvSpPr/>
          <p:nvPr/>
        </p:nvSpPr>
        <p:spPr>
          <a:xfrm>
            <a:off x="6156176" y="21328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200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0" name="Obdélník se zakulaceným příčným rohem 39">
            <a:hlinkClick r:id="rId13" action="ppaction://hlinksldjump"/>
          </p:cNvPr>
          <p:cNvSpPr/>
          <p:nvPr/>
        </p:nvSpPr>
        <p:spPr>
          <a:xfrm>
            <a:off x="5004048" y="21328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100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1" name="Obdélník se zakulaceným příčným rohem 40">
            <a:hlinkClick r:id="rId14" action="ppaction://hlinksldjump"/>
          </p:cNvPr>
          <p:cNvSpPr/>
          <p:nvPr/>
        </p:nvSpPr>
        <p:spPr>
          <a:xfrm>
            <a:off x="3059832" y="2060848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300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2" name="Obdélník se zakulaceným příčným rohem 41">
            <a:hlinkClick r:id="rId15" action="ppaction://hlinksldjump"/>
          </p:cNvPr>
          <p:cNvSpPr/>
          <p:nvPr/>
        </p:nvSpPr>
        <p:spPr>
          <a:xfrm>
            <a:off x="2411760" y="2996952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500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3" name="Obdélník se zakulaceným příčným rohem 42">
            <a:hlinkClick r:id="rId16" action="ppaction://hlinksldjump"/>
          </p:cNvPr>
          <p:cNvSpPr/>
          <p:nvPr/>
        </p:nvSpPr>
        <p:spPr>
          <a:xfrm>
            <a:off x="1115616" y="2996952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400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4" name="Obdélník se zakulaceným příčným rohem 43">
            <a:hlinkClick r:id="rId17" action="ppaction://hlinksldjump"/>
          </p:cNvPr>
          <p:cNvSpPr/>
          <p:nvPr/>
        </p:nvSpPr>
        <p:spPr>
          <a:xfrm>
            <a:off x="2915816" y="57332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1000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5" name="Obdélník se zakulaceným příčným rohem 44">
            <a:hlinkClick r:id="rId18" action="ppaction://hlinksldjump"/>
          </p:cNvPr>
          <p:cNvSpPr/>
          <p:nvPr/>
        </p:nvSpPr>
        <p:spPr>
          <a:xfrm>
            <a:off x="1691680" y="3861048"/>
            <a:ext cx="936104" cy="720080"/>
          </a:xfrm>
          <a:prstGeom prst="round2Diag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2000</a:t>
            </a:r>
            <a:endParaRPr lang="cs-CZ" dirty="0">
              <a:ln>
                <a:solidFill>
                  <a:schemeClr val="bg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6" name="Obdélník se zakulaceným příčným rohem 45">
            <a:hlinkClick r:id="rId19" action="ppaction://hlinksldjump"/>
          </p:cNvPr>
          <p:cNvSpPr/>
          <p:nvPr/>
        </p:nvSpPr>
        <p:spPr>
          <a:xfrm>
            <a:off x="1043608" y="4797152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600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7" name="Obdélník se zakulaceným příčným rohem 46">
            <a:hlinkClick r:id="rId20" action="ppaction://hlinksldjump"/>
          </p:cNvPr>
          <p:cNvSpPr/>
          <p:nvPr/>
        </p:nvSpPr>
        <p:spPr>
          <a:xfrm>
            <a:off x="467544" y="5805264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800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8" name="Obdélník se zakulaceným příčným rohem 47">
            <a:hlinkClick r:id="rId21" action="ppaction://hlinksldjump"/>
          </p:cNvPr>
          <p:cNvSpPr/>
          <p:nvPr/>
        </p:nvSpPr>
        <p:spPr>
          <a:xfrm>
            <a:off x="2339752" y="4725144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700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9" name="Obdélník se zakulaceným příčným rohem 48">
            <a:hlinkClick r:id="rId22" action="ppaction://hlinksldjump"/>
          </p:cNvPr>
          <p:cNvSpPr/>
          <p:nvPr/>
        </p:nvSpPr>
        <p:spPr>
          <a:xfrm>
            <a:off x="7524328" y="57332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1000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0" name="Obdélník se zakulaceným příčným rohem 49">
            <a:hlinkClick r:id="rId23" action="ppaction://hlinksldjump"/>
          </p:cNvPr>
          <p:cNvSpPr/>
          <p:nvPr/>
        </p:nvSpPr>
        <p:spPr>
          <a:xfrm>
            <a:off x="6300192" y="5733256"/>
            <a:ext cx="936104" cy="720080"/>
          </a:xfrm>
          <a:prstGeom prst="round2Diag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900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KVĚT RŮZNOOBALNÝ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100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1556792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KVĚTNÍ LÍSTKY JSOU ROZLIŠENY NA KALICH A KORUNU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KVĚT OBOUPOHLAVNÝ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200</a:t>
            </a:r>
            <a:endParaRPr lang="cs-CZ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1340768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KVĚT MÁ PESTÍK I TYČINKY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KVĚT STEJNOOBALNÝ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300 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412776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KVĚTNÍ LÍSTKY  JSOU NEROZLIŠENÉ = OKVĚTÍ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ČÁSTI TYČINKY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400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675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NITKA A PRAŠNÍK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ČÁSTI PESTÍKU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500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119675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SEMENÍK, ČNĚLKA, BLIZNA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POJEM: </a:t>
            </a:r>
          </a:p>
          <a:p>
            <a:pPr algn="ctr">
              <a:buNone/>
            </a:pPr>
            <a:r>
              <a:rPr lang="cs-CZ" dirty="0" smtClean="0"/>
              <a:t>SAMOSPRAŠNOST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600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119675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OPYLENÍ VLASTNÍM PYLEM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POJEM: OPLOZENÍ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700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1340768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SPLYNUTÍ SAMČÍ A SAMIČÍ POHLAVNÍ BUŇKY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KVĚT JEDNOPOHLAVNÝ, ROZLIŠENÝ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800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700808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KVĚT MÁ JEN SAMČÍ NEBO JEN SAMIČÍ POHLAVNÍ ORGÁNY A KVĚTNÍ LÍSTKY JSOU ROZLIŠENY NA KALICH A  KORUNU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 KVĚTENSTVÍ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900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148478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SOUBOR KVĚTŮ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POPIŠ, JAK VYPADÁ ROSTLINA </a:t>
            </a:r>
          </a:p>
          <a:p>
            <a:pPr algn="ctr">
              <a:buNone/>
            </a:pPr>
            <a:r>
              <a:rPr lang="cs-CZ" dirty="0" smtClean="0"/>
              <a:t>DVOUDOMÁ A JEDNODOMÁ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1000 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1484784"/>
            <a:ext cx="51125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NA DVOUDOMÉ ROSTLINĚ  JE JEN PESTÍK NEBO JEN TYČINKA</a:t>
            </a:r>
          </a:p>
          <a:p>
            <a:r>
              <a:rPr lang="cs-CZ" dirty="0" smtClean="0"/>
              <a:t>NA JEDNODOMÉ ROSTLINĚ JSOU TYČINKY I PESTÍK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DVĚ KVĚTENSTVÍ VRCHOLIČNATÁ A DVĚ HROZNOVITÁ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 ZA 2000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412776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VIJAN, VIDLAN, VRCHOLÍK</a:t>
            </a:r>
          </a:p>
          <a:p>
            <a:r>
              <a:rPr lang="cs-CZ" dirty="0" smtClean="0"/>
              <a:t>HROZEN, KLAS, LATA, OKOLÍK, HLÁVKA, ÚBOR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Z ČEHO VZNIKÁ PLOD.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100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155679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ZE SEMENÍKU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NA CO DĚLÍME PLODY PODLE OPLODÍ.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200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141277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SUCHÉ A DUŽNATÉ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TŘI PŘÍKLADY DUŽNATÝCH PLODŮ.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300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148478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MALVICE, PECKOVICE, BOBULE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DVA PŘÍKLADY SUCHÝCH, NEPUKAVÝCH PLODŮ.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400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41277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NAŽKA, OŘÍŠEK,OBILKA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DVA PŘÍKLADY SUCHÝCH, PUKAVÝCH PLODŮ.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500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1196752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LUSK, MĚCHÝŘEK, TOBOLKA, ŠEŠULE, TVRDKA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DVA PŘÍKLADY ROZŠIŘOVÁNÍ PLODŮ V PŘÍRODĚ.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600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1196752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VĚTREM, VODOU, ŽIVOČICHY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 DVA VÝZNAMY PLODŮ PRO ČLOVĚKA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700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196752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OLIVOVÝ A ŘEPKOVÝ OLEJ, BAVLNÍK,  VÝROBA NÁPOJŮ (KAKAO, KÁVA,  PIVO)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DVA ZPŮSOBY PŘIZPŮSOBENÍ SEMEN K JEJICH ROZŠIŘOVÁNÍ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800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1196752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HÁČKY, CHMÝR, KŘÍDLO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 PLODENSTVÍ A UVEĎ JEDEN PŘÍKLAD.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900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196752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SOUBOR PLODŮ PŘ. HROZNOVÉ VÍNO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 SOUPLODÍ A UVEĎ JEDEN PŘÍKLAD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1000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196752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ODPOVĚĎ:</a:t>
            </a:r>
          </a:p>
          <a:p>
            <a:r>
              <a:rPr lang="cs-CZ" dirty="0" smtClean="0"/>
              <a:t>Z  JEDNOHO  KVĚTU VZNIKNE VÍCE PLODŮ PŘ.  MALINA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ZA 2000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132856"/>
            <a:ext cx="6408712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PRÉMIE</a:t>
            </a:r>
            <a:endParaRPr lang="cs-CZ" sz="80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59</TotalTime>
  <Words>511</Words>
  <Application>Microsoft Office PowerPoint</Application>
  <PresentationFormat>Předvádění na obrazovce (4:3)</PresentationFormat>
  <Paragraphs>241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Papír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KVĚT ZA 100</vt:lpstr>
      <vt:lpstr>KVĚT ZA 200</vt:lpstr>
      <vt:lpstr>KVĚT ZA 300 </vt:lpstr>
      <vt:lpstr>KVĚT ZA 400</vt:lpstr>
      <vt:lpstr>KVĚT ZA 500</vt:lpstr>
      <vt:lpstr>KVĚT ZA 600</vt:lpstr>
      <vt:lpstr>KVĚT ZA 700</vt:lpstr>
      <vt:lpstr>KVĚT ZA 800</vt:lpstr>
      <vt:lpstr>KVĚT ZA 900</vt:lpstr>
      <vt:lpstr>KVĚT ZA 1000 </vt:lpstr>
      <vt:lpstr>KVĚT ZA 2000</vt:lpstr>
      <vt:lpstr>PLOD ZA 100</vt:lpstr>
      <vt:lpstr>PLOD ZA 200</vt:lpstr>
      <vt:lpstr>PLOD ZA 300</vt:lpstr>
      <vt:lpstr>PLOD ZA 400</vt:lpstr>
      <vt:lpstr>PLOD ZA 500</vt:lpstr>
      <vt:lpstr>PLOD ZA 600</vt:lpstr>
      <vt:lpstr>PLOD ZA 700</vt:lpstr>
      <vt:lpstr>PLOD ZA 800</vt:lpstr>
      <vt:lpstr>PLOD ZA 900</vt:lpstr>
      <vt:lpstr>PLOD ZA 1000</vt:lpstr>
      <vt:lpstr>PLOD ZA 2000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9</cp:revision>
  <dcterms:modified xsi:type="dcterms:W3CDTF">2012-05-14T13:41:53Z</dcterms:modified>
</cp:coreProperties>
</file>