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VY_32_INOVACE_3A05Čj9_Věty vedlejší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Věty vedlejší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VY_32_INOVACE_3A05Čj9_Věty vedlejší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Věty vedlejší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426536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Pro 9. ročník ZŠ</a:t>
            </a:r>
          </a:p>
          <a:p>
            <a:r>
              <a:rPr lang="cs-CZ" sz="2400" dirty="0" smtClean="0"/>
              <a:t>Prezentace na interaktivní tabuli – procvičování vět vedlejších, shrnutí učiva</a:t>
            </a:r>
          </a:p>
          <a:p>
            <a:r>
              <a:rPr lang="cs-CZ" sz="2400" dirty="0" smtClean="0"/>
              <a:t>Pomůcky – nástěnná tabule věty vedlejší, pracovní sešit</a:t>
            </a:r>
          </a:p>
          <a:p>
            <a:r>
              <a:rPr lang="cs-CZ" sz="2400" dirty="0" smtClean="0"/>
              <a:t>Inovace – aktivní přístup žáků k tvorbě vedlejších vět, nácvik správné stavby věty</a:t>
            </a:r>
          </a:p>
          <a:p>
            <a:r>
              <a:rPr lang="cs-CZ" sz="2400" dirty="0" smtClean="0"/>
              <a:t>Metodické pokyny – 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3 – žáci vpisují pomocí interaktivního pera správné řešení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4 – žáci tvoří souvětí podle lineárních grafů, zapisují je na tabuli a do pracovních sešitů, určují druh souvětí a zda je souvětí složité, či jednoduché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nímek č. 5 – žáci popíší větu hlavní a vedlejší pomocí interaktivního pera a pak větu vedlejší převedou na větný člen a napíší na tabuli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223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Věty vedlejší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023555"/>
              </p:ext>
            </p:extLst>
          </p:nvPr>
        </p:nvGraphicFramePr>
        <p:xfrm>
          <a:off x="395536" y="1556792"/>
          <a:ext cx="822960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  <a:gridCol w="45571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Přinesla mi svačinu,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r>
                        <a:rPr lang="cs-CZ" baseline="0" dirty="0" smtClean="0"/>
                        <a:t> vedlejší příslovečná časová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příčinná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účelová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přípustková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přívlastková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způsobová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místní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podmínková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 příslovečná měrová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Napiš</a:t>
                      </a:r>
                      <a:r>
                        <a:rPr lang="cs-CZ" baseline="0" dirty="0" smtClean="0">
                          <a:solidFill>
                            <a:srgbClr val="0070C0"/>
                          </a:solidFill>
                        </a:rPr>
                        <a:t> souvětí s větou vedlejší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podmětnou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předmětnou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doplňkovou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1287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Tvorba souvětí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přívlastková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V, příslovečná přípustková, II. 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 a II. H, III. V předmětná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podmětná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příslovečná místní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doplňková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V příslovečná podmínková, II. 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přívlastková, I. H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V příslovečná časová, II. H, III. V předmětná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V příslovečná příčinná, II. H, III. V přívlastková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příslovečná měrová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I. H, II. V příslovečná způsobová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734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Převody vět vedlejších na větné členy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Kdo lže, ten krade.</a:t>
            </a:r>
          </a:p>
          <a:p>
            <a:r>
              <a:rPr lang="cs-CZ" sz="2400" dirty="0" smtClean="0"/>
              <a:t>Matka mi dovolila, že mohu jít do kina.</a:t>
            </a:r>
          </a:p>
          <a:p>
            <a:r>
              <a:rPr lang="cs-CZ" sz="2400" dirty="0" smtClean="0"/>
              <a:t>Pokud bude pěkné počasí, pojedeme na výlet.</a:t>
            </a:r>
          </a:p>
          <a:p>
            <a:r>
              <a:rPr lang="cs-CZ" sz="2400" dirty="0" smtClean="0"/>
              <a:t>Jirku požádáme, aby se omluvil mamince.</a:t>
            </a:r>
          </a:p>
          <a:p>
            <a:r>
              <a:rPr lang="cs-CZ" sz="2400" dirty="0" smtClean="0"/>
              <a:t>I když jsem se na písemku učila, neuspěla jsem.</a:t>
            </a:r>
          </a:p>
          <a:p>
            <a:r>
              <a:rPr lang="cs-CZ" sz="2400" dirty="0" smtClean="0"/>
              <a:t>Sešli jsme se tam, kde určil pan učitel.</a:t>
            </a:r>
          </a:p>
          <a:p>
            <a:r>
              <a:rPr lang="cs-CZ" sz="2400" dirty="0" smtClean="0"/>
              <a:t>Rybník byl, jako by ho někdo nabarvil.</a:t>
            </a:r>
          </a:p>
          <a:p>
            <a:r>
              <a:rPr lang="cs-CZ" sz="2400" dirty="0" smtClean="0"/>
              <a:t>Uviděl jsem Pavla, jak se řítí z kopce dolů.</a:t>
            </a:r>
          </a:p>
          <a:p>
            <a:r>
              <a:rPr lang="cs-CZ" sz="2400" dirty="0" smtClean="0"/>
              <a:t>Byl promoklý tak, že měl vodu až na kůži.</a:t>
            </a:r>
          </a:p>
          <a:p>
            <a:r>
              <a:rPr lang="cs-CZ" sz="2400" dirty="0" smtClean="0"/>
              <a:t>Když přišel domů, vypracoval úkoly.</a:t>
            </a:r>
          </a:p>
          <a:p>
            <a:r>
              <a:rPr lang="cs-CZ" sz="2400" dirty="0" smtClean="0"/>
              <a:t>Udělal to tak, jak nejlépe dovedl.</a:t>
            </a:r>
          </a:p>
          <a:p>
            <a:r>
              <a:rPr lang="cs-CZ" sz="2400" dirty="0" smtClean="0"/>
              <a:t>Obdivoval písničku, kterou poslouchal z rádia.</a:t>
            </a:r>
          </a:p>
          <a:p>
            <a:r>
              <a:rPr lang="cs-CZ" sz="2400" dirty="0" smtClean="0"/>
              <a:t>Nepřišel na schůzku, protože neměl čas.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136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400" dirty="0"/>
              <a:t>Kdo lže, ten krade</a:t>
            </a:r>
            <a:r>
              <a:rPr lang="cs-CZ" sz="2400" dirty="0" smtClean="0"/>
              <a:t>. – I. V podmětná, II. H, Lhář krade.</a:t>
            </a:r>
            <a:endParaRPr lang="cs-CZ" sz="2400" dirty="0"/>
          </a:p>
          <a:p>
            <a:r>
              <a:rPr lang="cs-CZ" sz="2400" dirty="0"/>
              <a:t>Matka mi dovolila, že mohu jít do kina</a:t>
            </a:r>
            <a:r>
              <a:rPr lang="cs-CZ" sz="2400" dirty="0" smtClean="0"/>
              <a:t>. -  I. H, II. V předmětná, Matka mi dovolila jít do kina.</a:t>
            </a:r>
            <a:endParaRPr lang="cs-CZ" sz="2400" dirty="0"/>
          </a:p>
          <a:p>
            <a:r>
              <a:rPr lang="cs-CZ" sz="2400" dirty="0"/>
              <a:t>Pokud bude pěkné počasí, pojedeme na výlet</a:t>
            </a:r>
            <a:r>
              <a:rPr lang="cs-CZ" sz="2400" dirty="0" smtClean="0"/>
              <a:t>. -  I. V </a:t>
            </a:r>
            <a:r>
              <a:rPr lang="cs-CZ" sz="2400" dirty="0"/>
              <a:t>p</a:t>
            </a:r>
            <a:r>
              <a:rPr lang="cs-CZ" sz="2400" dirty="0" smtClean="0"/>
              <a:t>říslovečná podmínková, II. H, Za pěkného počasí pojedeme na výlet.</a:t>
            </a:r>
            <a:endParaRPr lang="cs-CZ" sz="2400" dirty="0"/>
          </a:p>
          <a:p>
            <a:r>
              <a:rPr lang="cs-CZ" sz="2400" dirty="0" smtClean="0"/>
              <a:t>Oblékl si svetr, aby mu nebyla zima. – I. H, II. V příslovečná účelová, Oblékl si svetr pro teplo.</a:t>
            </a:r>
            <a:endParaRPr lang="cs-CZ" sz="2400" dirty="0"/>
          </a:p>
          <a:p>
            <a:r>
              <a:rPr lang="cs-CZ" sz="2400" dirty="0"/>
              <a:t>I když jsem se na písemku učila, neuspěla jsem</a:t>
            </a:r>
            <a:r>
              <a:rPr lang="cs-CZ" sz="2400" dirty="0" smtClean="0"/>
              <a:t>. – I. V příslovečná přípustková, II. H, I přes učení jsem neuspěla.</a:t>
            </a:r>
            <a:endParaRPr lang="cs-CZ" sz="2400" dirty="0"/>
          </a:p>
          <a:p>
            <a:r>
              <a:rPr lang="cs-CZ" sz="2400" dirty="0"/>
              <a:t>Sešli jsme se tam, kde určil pan učitel</a:t>
            </a:r>
            <a:r>
              <a:rPr lang="cs-CZ" sz="2400" dirty="0" smtClean="0"/>
              <a:t>. – I. H, II. V příslovečná místní, Sešli jsme se na určeném místě.</a:t>
            </a:r>
            <a:endParaRPr lang="cs-CZ" sz="2400" dirty="0"/>
          </a:p>
          <a:p>
            <a:r>
              <a:rPr lang="cs-CZ" sz="2400" dirty="0"/>
              <a:t>Rybník byl, jako by ho někdo nabarvil</a:t>
            </a:r>
            <a:r>
              <a:rPr lang="cs-CZ" sz="2400" dirty="0" smtClean="0"/>
              <a:t>. – I. H, II. V přísudková, Rybník byl nabarvený.</a:t>
            </a:r>
            <a:endParaRPr lang="cs-CZ" sz="2400" dirty="0"/>
          </a:p>
          <a:p>
            <a:r>
              <a:rPr lang="cs-CZ" sz="2400" dirty="0"/>
              <a:t>Uviděl jsem Pavla, jak se řítí z kopce dolů</a:t>
            </a:r>
            <a:r>
              <a:rPr lang="cs-CZ" sz="2400" dirty="0" smtClean="0"/>
              <a:t>. – I. H, II. V doplňková, Uviděl jsem Pavla řítícího se z kopce dolů.</a:t>
            </a:r>
            <a:endParaRPr lang="cs-CZ" sz="2400" dirty="0"/>
          </a:p>
          <a:p>
            <a:r>
              <a:rPr lang="cs-CZ" sz="2400" dirty="0"/>
              <a:t>Byl promoklý tak, že měl vodu až na kůži</a:t>
            </a:r>
            <a:r>
              <a:rPr lang="cs-CZ" sz="2400" dirty="0" smtClean="0"/>
              <a:t>. – I. H, II. V příslovečná měrová, Byl promoklý na kůži.</a:t>
            </a:r>
            <a:endParaRPr lang="cs-CZ" sz="2400" dirty="0"/>
          </a:p>
          <a:p>
            <a:r>
              <a:rPr lang="cs-CZ" sz="2400" dirty="0"/>
              <a:t>Když přišel domů, vypracoval úkoly</a:t>
            </a:r>
            <a:r>
              <a:rPr lang="cs-CZ" sz="2400" dirty="0" smtClean="0"/>
              <a:t>. – I. V příslovečná časová, II. H, Po příchodu domů vypracoval úkoly.</a:t>
            </a:r>
            <a:endParaRPr lang="cs-CZ" sz="2400" dirty="0"/>
          </a:p>
          <a:p>
            <a:r>
              <a:rPr lang="cs-CZ" sz="2400" dirty="0"/>
              <a:t>Udělal to tak, jak nejlépe dovedl</a:t>
            </a:r>
            <a:r>
              <a:rPr lang="cs-CZ" sz="2400" dirty="0" smtClean="0"/>
              <a:t>. I. H, II. V příslovečná způsobová, Udělal to nejlépe podle sebe.</a:t>
            </a:r>
            <a:endParaRPr lang="cs-CZ" sz="2400" dirty="0"/>
          </a:p>
          <a:p>
            <a:r>
              <a:rPr lang="cs-CZ" sz="2400" dirty="0"/>
              <a:t>Obdivoval písničku, kterou poslouchal z rádia</a:t>
            </a:r>
            <a:r>
              <a:rPr lang="cs-CZ" sz="2400" dirty="0" smtClean="0"/>
              <a:t>. – I. H, II. V přívlastková, Obdivoval písničku z rádia.</a:t>
            </a:r>
            <a:endParaRPr lang="cs-CZ" sz="2400" dirty="0"/>
          </a:p>
          <a:p>
            <a:r>
              <a:rPr lang="cs-CZ" sz="2400" dirty="0"/>
              <a:t>Nepřišel na schůzku, protože neměl čas</a:t>
            </a:r>
            <a:r>
              <a:rPr lang="cs-CZ" sz="2400" dirty="0" smtClean="0"/>
              <a:t>. – I. H, II. V příslovečná příčinná, Nepřišel na schůzku kvůli nedostatku času.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8435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CITATCE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TEXT JE DÍLEM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49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</TotalTime>
  <Words>777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Věty vedlejší</vt:lpstr>
      <vt:lpstr>Tvorba souvětí</vt:lpstr>
      <vt:lpstr>Převody vět vedlejších na větné členy</vt:lpstr>
      <vt:lpstr>Řešení</vt:lpstr>
      <vt:lpstr>CITATCE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42</cp:revision>
  <dcterms:created xsi:type="dcterms:W3CDTF">2011-08-21T15:31:45Z</dcterms:created>
  <dcterms:modified xsi:type="dcterms:W3CDTF">2011-12-22T11:31:10Z</dcterms:modified>
</cp:coreProperties>
</file>