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B02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VY_52_INOVACE_1D28Př_Semena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Semena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VY_52_INOVACE_1D28Př_Semena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Semena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93333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slouží k výuce botaniky</a:t>
            </a:r>
          </a:p>
          <a:p>
            <a:r>
              <a:rPr lang="cs-CZ" dirty="0" smtClean="0"/>
              <a:t>žáci si zopakují rozdělení rostlin na jednoděložné a dvouděložné</a:t>
            </a:r>
          </a:p>
          <a:p>
            <a:r>
              <a:rPr lang="cs-CZ" dirty="0" smtClean="0"/>
              <a:t>opakováním, dosazováním a samostatným doplňováním si upevní stavbu semene dvouděložné rostliny</a:t>
            </a:r>
          </a:p>
          <a:p>
            <a:r>
              <a:rPr lang="cs-CZ" dirty="0" smtClean="0"/>
              <a:t>podle obrázku dokáží </a:t>
            </a:r>
            <a:r>
              <a:rPr lang="cs-CZ" smtClean="0"/>
              <a:t>popsat změny při klíčení</a:t>
            </a:r>
            <a:endParaRPr lang="cs-CZ" dirty="0" smtClean="0"/>
          </a:p>
          <a:p>
            <a:r>
              <a:rPr lang="cs-CZ" dirty="0" smtClean="0"/>
              <a:t>z donesených semen založí pokus, jsou vedeni k pečlivé práci a systematickému pozorování průběhu pokusu</a:t>
            </a:r>
          </a:p>
          <a:p>
            <a:r>
              <a:rPr lang="cs-CZ" dirty="0" smtClean="0"/>
              <a:t>procvičují si samostatné vyhledávání informací a vyvozování závěrů</a:t>
            </a:r>
          </a:p>
          <a:p>
            <a:r>
              <a:rPr lang="cs-CZ" dirty="0" smtClean="0"/>
              <a:t>dokáží zpracovat shromážděné informace do přehledného celku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42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Semena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plodech</a:t>
            </a:r>
          </a:p>
          <a:p>
            <a:r>
              <a:rPr lang="cs-CZ" dirty="0" smtClean="0"/>
              <a:t>slouží k rozmnožování rostlin</a:t>
            </a:r>
            <a:endParaRPr lang="cs-CZ" dirty="0"/>
          </a:p>
        </p:txBody>
      </p:sp>
      <p:pic>
        <p:nvPicPr>
          <p:cNvPr id="1028" name="Picture 4" descr="C:\Users\jvsohajkova.ZSSTUDENA\AppData\Local\Microsoft\Windows\Temporary Internet Files\Content.IE5\VHUBOXS7\MP90043316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878963"/>
            <a:ext cx="3776463" cy="37764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vsohajkova.ZSSTUDENA\AppData\Local\Microsoft\Windows\Temporary Internet Files\Content.IE5\1ZMKMWZJ\MP90040968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05895"/>
            <a:ext cx="3288531" cy="3522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8372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Stavba semene</a:t>
            </a:r>
            <a:endParaRPr lang="cs-CZ" b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\\s1\HomeV$\jvsohajkova\Dokumenty\My Pictures\2012-02-23\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35611"/>
            <a:ext cx="2332697" cy="404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>
            <a:stCxn id="25" idx="1"/>
          </p:cNvCxnSpPr>
          <p:nvPr/>
        </p:nvCxnSpPr>
        <p:spPr>
          <a:xfrm flipH="1" flipV="1">
            <a:off x="2151286" y="5144251"/>
            <a:ext cx="1398034" cy="32056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18" idx="1"/>
          </p:cNvCxnSpPr>
          <p:nvPr/>
        </p:nvCxnSpPr>
        <p:spPr>
          <a:xfrm flipH="1">
            <a:off x="2206385" y="2412723"/>
            <a:ext cx="997463" cy="19710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877024" y="4581128"/>
            <a:ext cx="165618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1907704" y="1760669"/>
            <a:ext cx="1296144" cy="57606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23" idx="1"/>
          </p:cNvCxnSpPr>
          <p:nvPr/>
        </p:nvCxnSpPr>
        <p:spPr>
          <a:xfrm flipH="1">
            <a:off x="1393803" y="3089789"/>
            <a:ext cx="1810045" cy="19519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3203848" y="2196699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 kořene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3203848" y="1464371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 stonku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3203848" y="2873765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 listů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533208" y="4365104"/>
            <a:ext cx="1944216" cy="432048"/>
          </a:xfrm>
          <a:prstGeom prst="rect">
            <a:avLst/>
          </a:prstGeom>
          <a:solidFill>
            <a:srgbClr val="E8B02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dělohy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3549320" y="5248788"/>
            <a:ext cx="1944216" cy="432048"/>
          </a:xfrm>
          <a:prstGeom prst="rect">
            <a:avLst/>
          </a:prstGeom>
          <a:solidFill>
            <a:srgbClr val="E8B02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osemení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 flipH="1" flipV="1">
            <a:off x="5148064" y="1650854"/>
            <a:ext cx="936104" cy="76186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5148064" y="2412723"/>
            <a:ext cx="93610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 flipH="1">
            <a:off x="5148064" y="2412723"/>
            <a:ext cx="936104" cy="69074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bdélník 42"/>
          <p:cNvSpPr/>
          <p:nvPr/>
        </p:nvSpPr>
        <p:spPr>
          <a:xfrm>
            <a:off x="6084168" y="2196699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zárodek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2407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pic>
        <p:nvPicPr>
          <p:cNvPr id="3" name="Picture 2" descr="\\s1\HomeV$\jvsohajkova\Dokumenty\My Pictures\2012-02-23\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35611"/>
            <a:ext cx="2332697" cy="404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 flipV="1">
            <a:off x="2268422" y="5013176"/>
            <a:ext cx="1398034" cy="32056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>
            <a:off x="2206384" y="2412723"/>
            <a:ext cx="997463" cy="19710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1877024" y="4581128"/>
            <a:ext cx="165618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907704" y="1760669"/>
            <a:ext cx="1296144" cy="57606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1460888" y="3128304"/>
            <a:ext cx="1810045" cy="19519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664001" y="3644150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 kořene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660232" y="5897766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 stonku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629426" y="4365104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základ listů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660232" y="5173456"/>
            <a:ext cx="1944216" cy="432048"/>
          </a:xfrm>
          <a:prstGeom prst="rect">
            <a:avLst/>
          </a:prstGeom>
          <a:solidFill>
            <a:srgbClr val="E8B02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dělohy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21695" y="6113790"/>
            <a:ext cx="1944216" cy="432048"/>
          </a:xfrm>
          <a:prstGeom prst="rect">
            <a:avLst/>
          </a:prstGeom>
          <a:solidFill>
            <a:srgbClr val="E8B02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osemení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5148064" y="1650854"/>
            <a:ext cx="936104" cy="76186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148064" y="2412723"/>
            <a:ext cx="93610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148064" y="2412723"/>
            <a:ext cx="936104" cy="69074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3923928" y="6116897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zárodek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00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stavbu semene:</a:t>
            </a:r>
            <a:endParaRPr lang="cs-CZ" dirty="0"/>
          </a:p>
        </p:txBody>
      </p:sp>
      <p:pic>
        <p:nvPicPr>
          <p:cNvPr id="3" name="Picture 2" descr="\\s1\HomeV$\jvsohajkova\Dokumenty\My Pictures\2012-02-23\00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35611"/>
            <a:ext cx="2332697" cy="4049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se šipkou 3"/>
          <p:cNvCxnSpPr>
            <a:stCxn id="13" idx="1"/>
          </p:cNvCxnSpPr>
          <p:nvPr/>
        </p:nvCxnSpPr>
        <p:spPr>
          <a:xfrm flipH="1" flipV="1">
            <a:off x="2151286" y="5144251"/>
            <a:ext cx="1398034" cy="32056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>
            <a:stCxn id="9" idx="1"/>
          </p:cNvCxnSpPr>
          <p:nvPr/>
        </p:nvCxnSpPr>
        <p:spPr>
          <a:xfrm flipH="1">
            <a:off x="2206385" y="2412723"/>
            <a:ext cx="997463" cy="19710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1877024" y="4581128"/>
            <a:ext cx="165618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>
            <a:off x="1907704" y="1760669"/>
            <a:ext cx="1296144" cy="576064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>
            <a:stCxn id="11" idx="1"/>
          </p:cNvCxnSpPr>
          <p:nvPr/>
        </p:nvCxnSpPr>
        <p:spPr>
          <a:xfrm flipH="1">
            <a:off x="1393803" y="3089789"/>
            <a:ext cx="1810045" cy="19519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3203848" y="2196699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203848" y="1464371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203848" y="2873765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533208" y="4365104"/>
            <a:ext cx="1944216" cy="432048"/>
          </a:xfrm>
          <a:prstGeom prst="rect">
            <a:avLst/>
          </a:prstGeom>
          <a:solidFill>
            <a:srgbClr val="E8B02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49320" y="5248788"/>
            <a:ext cx="1944216" cy="432048"/>
          </a:xfrm>
          <a:prstGeom prst="rect">
            <a:avLst/>
          </a:prstGeom>
          <a:solidFill>
            <a:srgbClr val="E8B024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 flipH="1" flipV="1">
            <a:off x="5148064" y="1650854"/>
            <a:ext cx="936104" cy="76186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148064" y="2412723"/>
            <a:ext cx="936104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5148064" y="2412723"/>
            <a:ext cx="936104" cy="69074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6084168" y="2196699"/>
            <a:ext cx="1944216" cy="432048"/>
          </a:xfrm>
          <a:prstGeom prst="rect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72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Vysvětli postup klíčení.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916832"/>
            <a:ext cx="6162675" cy="463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84494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Urči, zda se jedná o rostlinu jednoděložnou nebo dvouděložnou.</a:t>
            </a:r>
          </a:p>
          <a:p>
            <a:r>
              <a:rPr lang="cs-CZ" dirty="0" smtClean="0"/>
              <a:t>Vyhledej další dvouděložné rostliny.</a:t>
            </a:r>
          </a:p>
          <a:p>
            <a:r>
              <a:rPr lang="cs-CZ" dirty="0" smtClean="0"/>
              <a:t>Založ pokus s klíčením fazolu a </a:t>
            </a:r>
            <a:r>
              <a:rPr lang="cs-CZ" dirty="0" smtClean="0"/>
              <a:t>průběžně popisuj </a:t>
            </a:r>
            <a:r>
              <a:rPr lang="cs-CZ" dirty="0" smtClean="0"/>
              <a:t>pozorované změny.</a:t>
            </a:r>
          </a:p>
          <a:p>
            <a:r>
              <a:rPr lang="cs-CZ" dirty="0" smtClean="0"/>
              <a:t>Vyhledej rozdíl mezi klíčením jednoděložné a dvouděložné rostliny.</a:t>
            </a:r>
          </a:p>
          <a:p>
            <a:r>
              <a:rPr lang="cs-CZ" dirty="0" smtClean="0"/>
              <a:t>Zjisti, </a:t>
            </a:r>
            <a:r>
              <a:rPr lang="cs-CZ" dirty="0" smtClean="0"/>
              <a:t>jak klíčí kukuřice a nakresli obrázek.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7866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další obrázky jsou prací autorky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9277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</TotalTime>
  <Words>187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Anotace:</vt:lpstr>
      <vt:lpstr>Semena</vt:lpstr>
      <vt:lpstr>Stavba semene</vt:lpstr>
      <vt:lpstr>Doplň:</vt:lpstr>
      <vt:lpstr>Popiš stavbu semene:</vt:lpstr>
      <vt:lpstr>Vysvětli postup klíčení.</vt:lpstr>
      <vt:lpstr>Úkoly: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Všohájková Jaroslava</cp:lastModifiedBy>
  <cp:revision>33</cp:revision>
  <dcterms:created xsi:type="dcterms:W3CDTF">2011-08-21T15:31:45Z</dcterms:created>
  <dcterms:modified xsi:type="dcterms:W3CDTF">2012-02-23T11:35:56Z</dcterms:modified>
</cp:coreProperties>
</file>