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1" r:id="rId2"/>
    <p:sldId id="256" r:id="rId3"/>
    <p:sldId id="257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481" autoAdjust="0"/>
  </p:normalViewPr>
  <p:slideViewPr>
    <p:cSldViewPr>
      <p:cViewPr varScale="1">
        <p:scale>
          <a:sx n="59" d="100"/>
          <a:sy n="59" d="100"/>
        </p:scale>
        <p:origin x="-16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6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5CD716-E45B-42DE-952E-4677C63ADF0A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3CC556-6A62-4C19-86F2-16F0E0697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065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http://upload.wikimedia.org/wikipedia/commons/1/10/Benthic_foraminifera.jpg</a:t>
            </a:r>
          </a:p>
          <a:p>
            <a:r>
              <a:rPr lang="cs-CZ" dirty="0" smtClean="0"/>
              <a:t>http://upload.wikimedia.org/wikipedia/commons/5/5c/QuinqueloculinaDonegalBay.jpg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CC556-6A62-4C19-86F2-16F0E0697B3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4836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http://www.mojebiologie.cz/mediawiki/index.php/Soubor:Bla.jpg</a:t>
            </a:r>
          </a:p>
          <a:p>
            <a:r>
              <a:rPr lang="cs-CZ" dirty="0" smtClean="0"/>
              <a:t>http://search.seznam.cz/?q=kr%C3%A1snoo%C4%8Dko+zelen%C3%A9&amp;count=10&amp;pId=EYLfmF8Yw9l9YVDpobLP&amp;from=11</a:t>
            </a:r>
          </a:p>
          <a:p>
            <a:r>
              <a:rPr lang="cs-CZ" dirty="0" smtClean="0"/>
              <a:t>http://www.guh.cz/edu/bi/biologie_bezobratli/foto01/foto_021.jpg</a:t>
            </a:r>
          </a:p>
          <a:p>
            <a:r>
              <a:rPr lang="cs-CZ" dirty="0" smtClean="0"/>
              <a:t>http://www.guh.cz/edu/bi/biologie_bezobratli/foto01/foto_016.jpg</a:t>
            </a:r>
          </a:p>
          <a:p>
            <a:r>
              <a:rPr lang="cs-CZ" dirty="0" smtClean="0"/>
              <a:t>http://www.guh.cz/edu/bi/biologie_bezobratli/foto01/foto_020.jpg</a:t>
            </a:r>
          </a:p>
          <a:p>
            <a:r>
              <a:rPr lang="cs-CZ" dirty="0" smtClean="0"/>
              <a:t>http://www.guh.cz/edu/bi/biologie_bezobratli/foto01/foto_019.jpg</a:t>
            </a:r>
          </a:p>
          <a:p>
            <a:r>
              <a:rPr lang="cs-CZ" dirty="0" smtClean="0"/>
              <a:t>http://www.guh.cz/edu/bi/biologie_bezobratli/foto01/foto_017.jpg</a:t>
            </a:r>
          </a:p>
          <a:p>
            <a:r>
              <a:rPr lang="cs-CZ" dirty="0" smtClean="0"/>
              <a:t>http://</a:t>
            </a:r>
            <a:r>
              <a:rPr lang="cs-CZ" dirty="0" smtClean="0"/>
              <a:t>www.guh.cz/edu/bi/biologie_bezobratli/foto01/foto_018.jpg</a:t>
            </a:r>
          </a:p>
          <a:p>
            <a:r>
              <a:rPr lang="cs-CZ" dirty="0" smtClean="0"/>
              <a:t>http://nd01.jxs.cz/093/391/4c97b7372b_39351483_o2.jpg</a:t>
            </a:r>
          </a:p>
          <a:p>
            <a:r>
              <a:rPr lang="cs-CZ" smtClean="0"/>
              <a:t>http://www.sciencephoto.com/image/121806/large/C0058286-Paramecium_caudatum_culture-SPL.jpg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CC556-6A62-4C19-86F2-16F0E0697B3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70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http://upload.wikimedia.org/wikipedia/commons/9/90/Trapka_velka_Paramecium_caudatum.jpg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CC556-6A62-4C19-86F2-16F0E0697B3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433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449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4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374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040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719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137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565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156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321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85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43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60782-5236-4F1A-8246-F52844A5044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A9784B-C03B-4B17-9BC4-5005369EC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77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0/Benthic_foraminifera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upload.wikimedia.org/wikipedia/commons/5/5c/QuinqueloculinaDonegalBay.jpg" TargetMode="Externa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hyperlink" Target="http://www.guh.cz/edu/bi/biologie_bezobratli/html01/foto_018.html" TargetMode="External"/><Relationship Id="rId18" Type="http://schemas.openxmlformats.org/officeDocument/2006/relationships/image" Target="../media/image12.jpeg"/><Relationship Id="rId3" Type="http://schemas.openxmlformats.org/officeDocument/2006/relationships/hyperlink" Target="http://www.mojebiologie.cz/mediawiki/images/2/26/Bla.jpg" TargetMode="External"/><Relationship Id="rId7" Type="http://schemas.openxmlformats.org/officeDocument/2006/relationships/hyperlink" Target="http://www.guh.cz/edu/bi/biologie_bezobratli/html01/foto_021.html" TargetMode="External"/><Relationship Id="rId12" Type="http://schemas.openxmlformats.org/officeDocument/2006/relationships/image" Target="../media/image8.jpeg"/><Relationship Id="rId17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0.jpeg"/><Relationship Id="rId20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hyperlink" Target="http://www.guh.cz/edu/bi/biologie_bezobratli/html01/foto_019.html" TargetMode="External"/><Relationship Id="rId5" Type="http://schemas.openxmlformats.org/officeDocument/2006/relationships/hyperlink" Target="http://www.guh.cz/edu/bi/biologie_bezobratli/html01/foto_001.html" TargetMode="External"/><Relationship Id="rId15" Type="http://schemas.openxmlformats.org/officeDocument/2006/relationships/hyperlink" Target="http://www.guh.cz/edu/bi/biologie_bezobratli/html01/foto_017.html" TargetMode="External"/><Relationship Id="rId10" Type="http://schemas.openxmlformats.org/officeDocument/2006/relationships/image" Target="../media/image7.jpeg"/><Relationship Id="rId19" Type="http://schemas.openxmlformats.org/officeDocument/2006/relationships/hyperlink" Target="http://www.sciencephoto.com/image/121806/large/C0058286-Paramecium_caudatum_culture-SPL.jpg" TargetMode="External"/><Relationship Id="rId4" Type="http://schemas.openxmlformats.org/officeDocument/2006/relationships/image" Target="../media/image4.jpeg"/><Relationship Id="rId9" Type="http://schemas.openxmlformats.org/officeDocument/2006/relationships/hyperlink" Target="http://www.guh.cz/edu/bi/biologie_bezobratli/html01/foto_020.html" TargetMode="External"/><Relationship Id="rId1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0/Trapka_velka_Paramecium_caudatum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VY_32_INOVACE_28_Prvoci – 1.část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31341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17693"/>
            <a:ext cx="864096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Kmen</a:t>
            </a:r>
            <a:r>
              <a:rPr lang="cs-CZ" sz="3600" b="1" dirty="0"/>
              <a:t>: </a:t>
            </a:r>
            <a:r>
              <a:rPr lang="cs-CZ" sz="3600" b="1" dirty="0" smtClean="0"/>
              <a:t>Prvoci</a:t>
            </a:r>
          </a:p>
          <a:p>
            <a:r>
              <a:rPr lang="cs-CZ" dirty="0" smtClean="0"/>
              <a:t>- </a:t>
            </a:r>
            <a:r>
              <a:rPr lang="cs-CZ" dirty="0"/>
              <a:t>jednobuněční živočichové - tělo tvořeno jednou buňkou, která </a:t>
            </a:r>
            <a:r>
              <a:rPr lang="cs-CZ" dirty="0" smtClean="0"/>
              <a:t> </a:t>
            </a:r>
            <a:r>
              <a:rPr lang="cs-CZ" dirty="0"/>
              <a:t>zajišťuje všechny funkce</a:t>
            </a:r>
          </a:p>
          <a:p>
            <a:r>
              <a:rPr lang="cs-CZ" dirty="0"/>
              <a:t>- </a:t>
            </a:r>
            <a:r>
              <a:rPr lang="cs-CZ" b="1" dirty="0"/>
              <a:t>výživa</a:t>
            </a:r>
            <a:r>
              <a:rPr lang="cs-CZ" dirty="0"/>
              <a:t> autotrofní i heterotrofní</a:t>
            </a:r>
          </a:p>
          <a:p>
            <a:r>
              <a:rPr lang="cs-CZ" dirty="0"/>
              <a:t>- </a:t>
            </a:r>
            <a:r>
              <a:rPr lang="cs-CZ" b="1" dirty="0"/>
              <a:t>dýchání</a:t>
            </a:r>
            <a:r>
              <a:rPr lang="cs-CZ" dirty="0"/>
              <a:t> většinou povrchem celého těla</a:t>
            </a:r>
          </a:p>
          <a:p>
            <a:r>
              <a:rPr lang="cs-CZ" dirty="0"/>
              <a:t>- </a:t>
            </a:r>
            <a:r>
              <a:rPr lang="cs-CZ" b="1" dirty="0" err="1"/>
              <a:t>ústroječky</a:t>
            </a:r>
            <a:r>
              <a:rPr lang="cs-CZ" b="1" dirty="0"/>
              <a:t> = organely</a:t>
            </a:r>
            <a:r>
              <a:rPr lang="cs-CZ" dirty="0"/>
              <a:t>:</a:t>
            </a:r>
          </a:p>
          <a:p>
            <a:r>
              <a:rPr lang="cs-CZ" dirty="0"/>
              <a:t>   buněčná ústa – příjem potravy</a:t>
            </a:r>
          </a:p>
          <a:p>
            <a:r>
              <a:rPr lang="cs-CZ" dirty="0"/>
              <a:t>   potravní vakuoly – trávení potravy</a:t>
            </a:r>
          </a:p>
          <a:p>
            <a:r>
              <a:rPr lang="cs-CZ" dirty="0"/>
              <a:t>   stažitelné (pulsující) vakuoly – vylučování nestrávených zbytků</a:t>
            </a:r>
          </a:p>
          <a:p>
            <a:r>
              <a:rPr lang="cs-CZ" dirty="0"/>
              <a:t>           a zplodin</a:t>
            </a:r>
          </a:p>
          <a:p>
            <a:r>
              <a:rPr lang="cs-CZ" dirty="0"/>
              <a:t>   panožky, bičíky, brvy – pohyb</a:t>
            </a:r>
          </a:p>
          <a:p>
            <a:r>
              <a:rPr lang="cs-CZ" dirty="0"/>
              <a:t>   brvy, světločivé pigmentové skvrny – smyslové organely</a:t>
            </a:r>
          </a:p>
          <a:p>
            <a:r>
              <a:rPr lang="cs-CZ" dirty="0"/>
              <a:t>- </a:t>
            </a:r>
            <a:r>
              <a:rPr lang="cs-CZ" b="1" dirty="0"/>
              <a:t>rozmnožování</a:t>
            </a:r>
            <a:r>
              <a:rPr lang="cs-CZ" dirty="0"/>
              <a:t>: nepohlavní, pohlavní</a:t>
            </a:r>
          </a:p>
          <a:p>
            <a:r>
              <a:rPr lang="cs-CZ" dirty="0"/>
              <a:t>- schránky, cysty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- </a:t>
            </a:r>
            <a:r>
              <a:rPr lang="cs-CZ" b="1" dirty="0"/>
              <a:t>význam</a:t>
            </a:r>
            <a:r>
              <a:rPr lang="cs-CZ" dirty="0"/>
              <a:t>: potrava, úrodnost půdy, čistota vod, způsobují nemoci</a:t>
            </a:r>
          </a:p>
          <a:p>
            <a:r>
              <a:rPr lang="cs-CZ" b="1" dirty="0" smtClean="0"/>
              <a:t>- třídy</a:t>
            </a:r>
            <a:r>
              <a:rPr lang="cs-CZ" dirty="0" smtClean="0"/>
              <a:t>: nálevníci, bičíkovci, kořenonožci</a:t>
            </a:r>
          </a:p>
          <a:p>
            <a:endParaRPr lang="cs-CZ" dirty="0"/>
          </a:p>
        </p:txBody>
      </p:sp>
      <p:pic>
        <p:nvPicPr>
          <p:cNvPr id="1026" name="Picture 2" descr="Soubor:Benthic foraminifera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50000"/>
          <a:stretch/>
        </p:blipFill>
        <p:spPr bwMode="auto">
          <a:xfrm>
            <a:off x="108742" y="4077072"/>
            <a:ext cx="2033587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Benthic foraminifera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0000"/>
          <a:stretch/>
        </p:blipFill>
        <p:spPr bwMode="auto">
          <a:xfrm>
            <a:off x="6859133" y="4077072"/>
            <a:ext cx="2033588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Benthic foraminifera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r="50000"/>
          <a:stretch/>
        </p:blipFill>
        <p:spPr bwMode="auto">
          <a:xfrm>
            <a:off x="4644008" y="4077072"/>
            <a:ext cx="2033587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Benthic foraminifera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0000"/>
          <a:stretch/>
        </p:blipFill>
        <p:spPr bwMode="auto">
          <a:xfrm>
            <a:off x="2315789" y="4077072"/>
            <a:ext cx="2033588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ubor:QuinqueloculinaDonegalBay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410" y="1844824"/>
            <a:ext cx="1572070" cy="2050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354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8289" y="545879"/>
            <a:ext cx="41764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 </a:t>
            </a:r>
            <a:r>
              <a:rPr lang="cs-CZ" b="1" dirty="0" smtClean="0"/>
              <a:t>1. Nálevníci</a:t>
            </a:r>
            <a:r>
              <a:rPr lang="cs-CZ" dirty="0" smtClean="0"/>
              <a:t> </a:t>
            </a:r>
            <a:r>
              <a:rPr lang="cs-CZ" dirty="0"/>
              <a:t>– senný nálev, z prvoků 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nejsložitější </a:t>
            </a:r>
            <a:r>
              <a:rPr lang="cs-CZ" dirty="0"/>
              <a:t>stavba</a:t>
            </a:r>
          </a:p>
          <a:p>
            <a:r>
              <a:rPr lang="cs-CZ" dirty="0"/>
              <a:t>   </a:t>
            </a:r>
            <a:r>
              <a:rPr lang="cs-CZ" dirty="0" smtClean="0"/>
              <a:t>  </a:t>
            </a:r>
            <a:r>
              <a:rPr lang="cs-CZ" dirty="0"/>
              <a:t>organely – brvy, buněčná ústa, trávicí a 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     stažitelná </a:t>
            </a:r>
            <a:r>
              <a:rPr lang="cs-CZ" dirty="0"/>
              <a:t>vakuola,</a:t>
            </a:r>
          </a:p>
          <a:p>
            <a:r>
              <a:rPr lang="cs-CZ" dirty="0"/>
              <a:t>            jádro, </a:t>
            </a:r>
            <a:r>
              <a:rPr lang="cs-CZ" dirty="0" smtClean="0"/>
              <a:t>jadérko, buněčná řiť</a:t>
            </a:r>
            <a:endParaRPr lang="cs-CZ" dirty="0"/>
          </a:p>
          <a:p>
            <a:r>
              <a:rPr lang="cs-CZ" dirty="0"/>
              <a:t>    potrava: bakterie, řasy</a:t>
            </a:r>
          </a:p>
          <a:p>
            <a:r>
              <a:rPr lang="cs-CZ" dirty="0"/>
              <a:t>    význam: jsou potravou pro větší 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živočichy</a:t>
            </a:r>
            <a:endParaRPr lang="cs-CZ" dirty="0"/>
          </a:p>
          <a:p>
            <a:r>
              <a:rPr lang="cs-CZ" dirty="0"/>
              <a:t>   </a:t>
            </a:r>
            <a:r>
              <a:rPr lang="cs-CZ" dirty="0" smtClean="0"/>
              <a:t> </a:t>
            </a:r>
            <a:r>
              <a:rPr lang="cs-CZ" b="1" dirty="0"/>
              <a:t>trepka velká</a:t>
            </a:r>
            <a:endParaRPr lang="cs-CZ" dirty="0"/>
          </a:p>
          <a:p>
            <a:endParaRPr lang="cs-CZ" dirty="0"/>
          </a:p>
        </p:txBody>
      </p:sp>
      <p:pic>
        <p:nvPicPr>
          <p:cNvPr id="2052" name="Picture 4" descr="Soubor:Bl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070" y="2485508"/>
            <a:ext cx="1944216" cy="1770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Nálevníci - Vířenka konvalinková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917" y="1703965"/>
            <a:ext cx="871421" cy="156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Nálevníci - Obrvenka ocasatá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936" y="4491804"/>
            <a:ext cx="1165039" cy="1856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Nálevníci - Mrskavka modrá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178" y="277625"/>
            <a:ext cx="1021405" cy="186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Nálevníci - Plazivenka obecná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2315" y="4442757"/>
            <a:ext cx="613872" cy="1832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Nálevníci - Trepka velká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141" y="4908743"/>
            <a:ext cx="976465" cy="180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Nálevníci - Bobovka velká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05" y="2344854"/>
            <a:ext cx="1212692" cy="184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peritrichia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54" t="30372" r="16033" b="35971"/>
          <a:stretch/>
        </p:blipFill>
        <p:spPr bwMode="auto">
          <a:xfrm rot="5400000">
            <a:off x="5608533" y="5269840"/>
            <a:ext cx="1905972" cy="988371"/>
          </a:xfrm>
          <a:prstGeom prst="rect">
            <a:avLst/>
          </a:prstGeom>
          <a:noFill/>
          <a:ln w="25400">
            <a:solidFill>
              <a:schemeClr val="fol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nd01.jxs.cz/093/391/4c97b7372b_39351483_o2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38" y="197674"/>
            <a:ext cx="2413274" cy="194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ramecium caudatum culture">
            <a:hlinkClick r:id="rId19"/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89" y="3501714"/>
            <a:ext cx="4205280" cy="3226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15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Trapka velka Paramecium caudatum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0"/>
          <a:stretch/>
        </p:blipFill>
        <p:spPr bwMode="auto">
          <a:xfrm>
            <a:off x="2123728" y="121764"/>
            <a:ext cx="5149984" cy="670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63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159</Words>
  <Application>Microsoft Office PowerPoint</Application>
  <PresentationFormat>Předvádění na obrazovce (4:3)</PresentationFormat>
  <Paragraphs>51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VY_32_INOVACE_28_Prvoci – 1.část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19</cp:revision>
  <dcterms:created xsi:type="dcterms:W3CDTF">2011-04-06T16:00:14Z</dcterms:created>
  <dcterms:modified xsi:type="dcterms:W3CDTF">2012-05-08T16:25:00Z</dcterms:modified>
</cp:coreProperties>
</file>